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2" r:id="rId5"/>
  </p:sldMasterIdLst>
  <p:notesMasterIdLst>
    <p:notesMasterId r:id="rId30"/>
  </p:notesMasterIdLst>
  <p:handoutMasterIdLst>
    <p:handoutMasterId r:id="rId31"/>
  </p:handoutMasterIdLst>
  <p:sldIdLst>
    <p:sldId id="414" r:id="rId6"/>
    <p:sldId id="399" r:id="rId7"/>
    <p:sldId id="421" r:id="rId8"/>
    <p:sldId id="405" r:id="rId9"/>
    <p:sldId id="418" r:id="rId10"/>
    <p:sldId id="386" r:id="rId11"/>
    <p:sldId id="419" r:id="rId12"/>
    <p:sldId id="375" r:id="rId13"/>
    <p:sldId id="411" r:id="rId14"/>
    <p:sldId id="420" r:id="rId15"/>
    <p:sldId id="410" r:id="rId16"/>
    <p:sldId id="422" r:id="rId17"/>
    <p:sldId id="427" r:id="rId18"/>
    <p:sldId id="407" r:id="rId19"/>
    <p:sldId id="408" r:id="rId20"/>
    <p:sldId id="395" r:id="rId21"/>
    <p:sldId id="397" r:id="rId22"/>
    <p:sldId id="413" r:id="rId23"/>
    <p:sldId id="412" r:id="rId24"/>
    <p:sldId id="384" r:id="rId25"/>
    <p:sldId id="406" r:id="rId26"/>
    <p:sldId id="387" r:id="rId27"/>
    <p:sldId id="403" r:id="rId28"/>
    <p:sldId id="425" r:id="rId29"/>
  </p:sldIdLst>
  <p:sldSz cx="9144000" cy="5143500" type="screen16x9"/>
  <p:notesSz cx="6797675" cy="9926638"/>
  <p:embeddedFontLst>
    <p:embeddedFont>
      <p:font typeface="Cambria Math" panose="02040503050406030204" pitchFamily="18" charset="0"/>
      <p:regular r:id="rId32"/>
    </p:embeddedFont>
  </p:embeddedFontLst>
  <p:defaultTextStyle>
    <a:defPPr>
      <a:defRPr lang="de-DE"/>
    </a:defPPr>
    <a:lvl1pPr algn="ctr" rtl="0" fontAlgn="base">
      <a:spcBef>
        <a:spcPct val="0"/>
      </a:spcBef>
      <a:spcAft>
        <a:spcPct val="0"/>
      </a:spcAft>
      <a:defRPr sz="3100" kern="1200">
        <a:solidFill>
          <a:srgbClr val="000000"/>
        </a:solidFill>
        <a:latin typeface="Arial" panose="020B0604020202020204" pitchFamily="34" charset="0"/>
        <a:ea typeface="+mn-ea"/>
        <a:cs typeface="+mn-cs"/>
      </a:defRPr>
    </a:lvl1pPr>
    <a:lvl2pPr marL="457200" algn="ctr" rtl="0" fontAlgn="base">
      <a:spcBef>
        <a:spcPct val="0"/>
      </a:spcBef>
      <a:spcAft>
        <a:spcPct val="0"/>
      </a:spcAft>
      <a:defRPr sz="3100" kern="1200">
        <a:solidFill>
          <a:srgbClr val="000000"/>
        </a:solidFill>
        <a:latin typeface="Arial" panose="020B0604020202020204" pitchFamily="34" charset="0"/>
        <a:ea typeface="+mn-ea"/>
        <a:cs typeface="+mn-cs"/>
      </a:defRPr>
    </a:lvl2pPr>
    <a:lvl3pPr marL="914400" algn="ctr" rtl="0" fontAlgn="base">
      <a:spcBef>
        <a:spcPct val="0"/>
      </a:spcBef>
      <a:spcAft>
        <a:spcPct val="0"/>
      </a:spcAft>
      <a:defRPr sz="3100" kern="1200">
        <a:solidFill>
          <a:srgbClr val="000000"/>
        </a:solidFill>
        <a:latin typeface="Arial" panose="020B0604020202020204" pitchFamily="34" charset="0"/>
        <a:ea typeface="+mn-ea"/>
        <a:cs typeface="+mn-cs"/>
      </a:defRPr>
    </a:lvl3pPr>
    <a:lvl4pPr marL="1371600" algn="ctr" rtl="0" fontAlgn="base">
      <a:spcBef>
        <a:spcPct val="0"/>
      </a:spcBef>
      <a:spcAft>
        <a:spcPct val="0"/>
      </a:spcAft>
      <a:defRPr sz="3100" kern="1200">
        <a:solidFill>
          <a:srgbClr val="000000"/>
        </a:solidFill>
        <a:latin typeface="Arial" panose="020B0604020202020204" pitchFamily="34" charset="0"/>
        <a:ea typeface="+mn-ea"/>
        <a:cs typeface="+mn-cs"/>
      </a:defRPr>
    </a:lvl4pPr>
    <a:lvl5pPr marL="1828800" algn="ctr" rtl="0" fontAlgn="base">
      <a:spcBef>
        <a:spcPct val="0"/>
      </a:spcBef>
      <a:spcAft>
        <a:spcPct val="0"/>
      </a:spcAft>
      <a:defRPr sz="3100" kern="1200">
        <a:solidFill>
          <a:srgbClr val="000000"/>
        </a:solidFill>
        <a:latin typeface="Arial" panose="020B0604020202020204" pitchFamily="34" charset="0"/>
        <a:ea typeface="+mn-ea"/>
        <a:cs typeface="+mn-cs"/>
      </a:defRPr>
    </a:lvl5pPr>
    <a:lvl6pPr marL="2286000" algn="l" defTabSz="914400" rtl="0" eaLnBrk="1" latinLnBrk="0" hangingPunct="1">
      <a:defRPr sz="3100" kern="1200">
        <a:solidFill>
          <a:srgbClr val="000000"/>
        </a:solidFill>
        <a:latin typeface="Arial" panose="020B0604020202020204" pitchFamily="34" charset="0"/>
        <a:ea typeface="+mn-ea"/>
        <a:cs typeface="+mn-cs"/>
      </a:defRPr>
    </a:lvl6pPr>
    <a:lvl7pPr marL="2743200" algn="l" defTabSz="914400" rtl="0" eaLnBrk="1" latinLnBrk="0" hangingPunct="1">
      <a:defRPr sz="3100" kern="1200">
        <a:solidFill>
          <a:srgbClr val="000000"/>
        </a:solidFill>
        <a:latin typeface="Arial" panose="020B0604020202020204" pitchFamily="34" charset="0"/>
        <a:ea typeface="+mn-ea"/>
        <a:cs typeface="+mn-cs"/>
      </a:defRPr>
    </a:lvl7pPr>
    <a:lvl8pPr marL="3200400" algn="l" defTabSz="914400" rtl="0" eaLnBrk="1" latinLnBrk="0" hangingPunct="1">
      <a:defRPr sz="3100" kern="1200">
        <a:solidFill>
          <a:srgbClr val="000000"/>
        </a:solidFill>
        <a:latin typeface="Arial" panose="020B0604020202020204" pitchFamily="34" charset="0"/>
        <a:ea typeface="+mn-ea"/>
        <a:cs typeface="+mn-cs"/>
      </a:defRPr>
    </a:lvl8pPr>
    <a:lvl9pPr marL="3657600" algn="l" defTabSz="914400" rtl="0" eaLnBrk="1" latinLnBrk="0" hangingPunct="1">
      <a:defRPr sz="3100" kern="1200">
        <a:solidFill>
          <a:srgbClr val="000000"/>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448">
          <p15:clr>
            <a:srgbClr val="A4A3A4"/>
          </p15:clr>
        </p15:guide>
        <p15:guide id="2" orient="horz" pos="388">
          <p15:clr>
            <a:srgbClr val="A4A3A4"/>
          </p15:clr>
        </p15:guide>
        <p15:guide id="3" orient="horz" pos="230">
          <p15:clr>
            <a:srgbClr val="A4A3A4"/>
          </p15:clr>
        </p15:guide>
        <p15:guide id="4" orient="horz" pos="4080">
          <p15:clr>
            <a:srgbClr val="A4A3A4"/>
          </p15:clr>
        </p15:guide>
        <p15:guide id="5" orient="horz" pos="3648">
          <p15:clr>
            <a:srgbClr val="A4A3A4"/>
          </p15:clr>
        </p15:guide>
        <p15:guide id="6" orient="horz" pos="864">
          <p15:clr>
            <a:srgbClr val="A4A3A4"/>
          </p15:clr>
        </p15:guide>
        <p15:guide id="7" pos="2810">
          <p15:clr>
            <a:srgbClr val="A4A3A4"/>
          </p15:clr>
        </p15:guide>
        <p15:guide id="8" pos="5530">
          <p15:clr>
            <a:srgbClr val="A4A3A4"/>
          </p15:clr>
        </p15:guide>
        <p15:guide id="9" pos="226">
          <p15:clr>
            <a:srgbClr val="A4A3A4"/>
          </p15:clr>
        </p15:guide>
        <p15:guide id="10" pos="1450">
          <p15:clr>
            <a:srgbClr val="A4A3A4"/>
          </p15:clr>
        </p15:guide>
        <p15:guide id="11" pos="1586">
          <p15:clr>
            <a:srgbClr val="A4A3A4"/>
          </p15:clr>
        </p15:guide>
        <p15:guide id="12" pos="2946">
          <p15:clr>
            <a:srgbClr val="A4A3A4"/>
          </p15:clr>
        </p15:guide>
        <p15:guide id="13" pos="4172">
          <p15:clr>
            <a:srgbClr val="A4A3A4"/>
          </p15:clr>
        </p15:guide>
        <p15:guide id="14" pos="4308">
          <p15:clr>
            <a:srgbClr val="A4A3A4"/>
          </p15:clr>
        </p15:guide>
        <p15:guide id="15" orient="horz" pos="1086">
          <p15:clr>
            <a:srgbClr val="A4A3A4"/>
          </p15:clr>
        </p15:guide>
        <p15:guide id="16" orient="horz" pos="291">
          <p15:clr>
            <a:srgbClr val="A4A3A4"/>
          </p15:clr>
        </p15:guide>
        <p15:guide id="17" orient="horz" pos="173">
          <p15:clr>
            <a:srgbClr val="A4A3A4"/>
          </p15:clr>
        </p15:guide>
        <p15:guide id="18" orient="horz" pos="3060">
          <p15:clr>
            <a:srgbClr val="A4A3A4"/>
          </p15:clr>
        </p15:guide>
        <p15:guide id="19" orient="horz" pos="2736">
          <p15:clr>
            <a:srgbClr val="A4A3A4"/>
          </p15:clr>
        </p15:guide>
        <p15:guide id="20" orient="horz" pos="64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3460"/>
    <a:srgbClr val="F29400"/>
    <a:srgbClr val="003867"/>
    <a:srgbClr val="948E8E"/>
    <a:srgbClr val="004494"/>
    <a:srgbClr val="007775"/>
    <a:srgbClr val="8F9CB8"/>
    <a:srgbClr val="009CC9"/>
    <a:srgbClr val="BD2B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21369" autoAdjust="0"/>
    <p:restoredTop sz="82334" autoAdjust="0"/>
  </p:normalViewPr>
  <p:slideViewPr>
    <p:cSldViewPr>
      <p:cViewPr varScale="1">
        <p:scale>
          <a:sx n="153" d="100"/>
          <a:sy n="153" d="100"/>
        </p:scale>
        <p:origin x="1332" y="138"/>
      </p:cViewPr>
      <p:guideLst>
        <p:guide orient="horz" pos="1448"/>
        <p:guide orient="horz" pos="388"/>
        <p:guide orient="horz" pos="230"/>
        <p:guide orient="horz" pos="4080"/>
        <p:guide orient="horz" pos="3648"/>
        <p:guide orient="horz" pos="864"/>
        <p:guide pos="2810"/>
        <p:guide pos="5530"/>
        <p:guide pos="226"/>
        <p:guide pos="1450"/>
        <p:guide pos="1586"/>
        <p:guide pos="2946"/>
        <p:guide pos="4172"/>
        <p:guide pos="4308"/>
        <p:guide orient="horz" pos="1086"/>
        <p:guide orient="horz" pos="291"/>
        <p:guide orient="horz" pos="173"/>
        <p:guide orient="horz" pos="3060"/>
        <p:guide orient="horz" pos="2736"/>
        <p:guide orient="horz" pos="64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1" y="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lgn="l">
              <a:defRPr sz="1000">
                <a:solidFill>
                  <a:schemeClr val="tx1"/>
                </a:solidFill>
              </a:defRPr>
            </a:lvl1pPr>
          </a:lstStyle>
          <a:p>
            <a:endParaRPr lang="de-DE" altLang="de-DE"/>
          </a:p>
        </p:txBody>
      </p:sp>
      <p:sp>
        <p:nvSpPr>
          <p:cNvPr id="7171" name="Rectangle 3"/>
          <p:cNvSpPr>
            <a:spLocks noGrp="1" noChangeArrowheads="1"/>
          </p:cNvSpPr>
          <p:nvPr>
            <p:ph type="dt" sz="quarter"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lgn="r">
              <a:defRPr sz="1000">
                <a:solidFill>
                  <a:schemeClr val="tx1"/>
                </a:solidFill>
              </a:defRPr>
            </a:lvl1pPr>
          </a:lstStyle>
          <a:p>
            <a:endParaRPr lang="de-DE" altLang="de-DE"/>
          </a:p>
        </p:txBody>
      </p:sp>
      <p:sp>
        <p:nvSpPr>
          <p:cNvPr id="7172" name="Rectangle 4"/>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b" anchorCtr="0" compatLnSpc="1">
            <a:prstTxWarp prst="textNoShape">
              <a:avLst/>
            </a:prstTxWarp>
          </a:bodyPr>
          <a:lstStyle>
            <a:lvl1pPr algn="l">
              <a:defRPr sz="1200">
                <a:solidFill>
                  <a:schemeClr val="tx1"/>
                </a:solidFill>
              </a:defRPr>
            </a:lvl1pPr>
          </a:lstStyle>
          <a:p>
            <a:endParaRPr lang="de-DE" altLang="de-DE"/>
          </a:p>
        </p:txBody>
      </p:sp>
      <p:sp>
        <p:nvSpPr>
          <p:cNvPr id="7173" name="Rectangle 5"/>
          <p:cNvSpPr>
            <a:spLocks noGrp="1" noChangeArrowheads="1"/>
          </p:cNvSpPr>
          <p:nvPr>
            <p:ph type="sldNum" sz="quarter" idx="3"/>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b" anchorCtr="0" compatLnSpc="1">
            <a:prstTxWarp prst="textNoShape">
              <a:avLst/>
            </a:prstTxWarp>
          </a:bodyPr>
          <a:lstStyle>
            <a:lvl1pPr algn="r">
              <a:defRPr sz="1000">
                <a:solidFill>
                  <a:schemeClr val="tx1"/>
                </a:solidFill>
              </a:defRPr>
            </a:lvl1pPr>
          </a:lstStyle>
          <a:p>
            <a:fld id="{2A827F0E-63D2-4723-A5B2-5072114DC58B}" type="slidenum">
              <a:rPr lang="de-DE" altLang="de-DE"/>
              <a:pPr/>
              <a:t>‹Nr.›</a:t>
            </a:fld>
            <a:endParaRPr lang="de-DE" altLang="de-DE"/>
          </a:p>
        </p:txBody>
      </p:sp>
    </p:spTree>
    <p:extLst>
      <p:ext uri="{BB962C8B-B14F-4D97-AF65-F5344CB8AC3E}">
        <p14:creationId xmlns:p14="http://schemas.microsoft.com/office/powerpoint/2010/main" val="2267020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lgn="l">
              <a:defRPr sz="1000">
                <a:solidFill>
                  <a:schemeClr val="tx1"/>
                </a:solidFill>
              </a:defRPr>
            </a:lvl1pPr>
          </a:lstStyle>
          <a:p>
            <a:endParaRPr lang="de-DE" altLang="de-DE"/>
          </a:p>
        </p:txBody>
      </p:sp>
      <p:sp>
        <p:nvSpPr>
          <p:cNvPr id="13315" name="Rectangle 3"/>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lgn="r">
              <a:defRPr sz="1000">
                <a:solidFill>
                  <a:schemeClr val="tx1"/>
                </a:solidFill>
              </a:defRPr>
            </a:lvl1pPr>
          </a:lstStyle>
          <a:p>
            <a:endParaRPr lang="de-DE" altLang="de-DE"/>
          </a:p>
        </p:txBody>
      </p:sp>
      <p:sp>
        <p:nvSpPr>
          <p:cNvPr id="13316" name="Rectangle 4"/>
          <p:cNvSpPr>
            <a:spLocks noGrp="1" noRot="1" noChangeAspect="1" noChangeArrowheads="1" noTextEdit="1"/>
          </p:cNvSpPr>
          <p:nvPr>
            <p:ph type="sldImg" idx="2"/>
          </p:nvPr>
        </p:nvSpPr>
        <p:spPr bwMode="auto">
          <a:xfrm>
            <a:off x="92075" y="744538"/>
            <a:ext cx="6615113"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906463" y="4714875"/>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p>
            <a:pPr lvl="0"/>
            <a:r>
              <a:rPr lang="de-DE" altLang="de-DE" smtClean="0"/>
              <a:t>Klicken Sie, um die Formate des Vorlagentextes zu bearbeiten</a:t>
            </a:r>
          </a:p>
        </p:txBody>
      </p:sp>
      <p:sp>
        <p:nvSpPr>
          <p:cNvPr id="13318" name="Rectangle 6"/>
          <p:cNvSpPr>
            <a:spLocks noGrp="1" noChangeArrowheads="1"/>
          </p:cNvSpPr>
          <p:nvPr>
            <p:ph type="ftr" sz="quarter" idx="4"/>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b" anchorCtr="0" compatLnSpc="1">
            <a:prstTxWarp prst="textNoShape">
              <a:avLst/>
            </a:prstTxWarp>
          </a:bodyPr>
          <a:lstStyle>
            <a:lvl1pPr algn="l">
              <a:defRPr sz="1000">
                <a:solidFill>
                  <a:schemeClr val="tx1"/>
                </a:solidFill>
              </a:defRPr>
            </a:lvl1pPr>
          </a:lstStyle>
          <a:p>
            <a:endParaRPr lang="de-DE" altLang="de-DE"/>
          </a:p>
        </p:txBody>
      </p:sp>
      <p:sp>
        <p:nvSpPr>
          <p:cNvPr id="13319" name="Rectangle 7"/>
          <p:cNvSpPr>
            <a:spLocks noGrp="1" noChangeArrowheads="1"/>
          </p:cNvSpPr>
          <p:nvPr>
            <p:ph type="sldNum" sz="quarter" idx="5"/>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b" anchorCtr="0" compatLnSpc="1">
            <a:prstTxWarp prst="textNoShape">
              <a:avLst/>
            </a:prstTxWarp>
          </a:bodyPr>
          <a:lstStyle>
            <a:lvl1pPr algn="r">
              <a:defRPr sz="1000">
                <a:solidFill>
                  <a:schemeClr val="tx1"/>
                </a:solidFill>
              </a:defRPr>
            </a:lvl1pPr>
          </a:lstStyle>
          <a:p>
            <a:fld id="{1F8A189E-C068-4FDA-9B11-C0FFC1C13199}" type="slidenum">
              <a:rPr lang="de-DE" altLang="de-DE"/>
              <a:pPr/>
              <a:t>‹Nr.›</a:t>
            </a:fld>
            <a:endParaRPr lang="de-DE" altLang="de-DE"/>
          </a:p>
        </p:txBody>
      </p:sp>
    </p:spTree>
    <p:extLst>
      <p:ext uri="{BB962C8B-B14F-4D97-AF65-F5344CB8AC3E}">
        <p14:creationId xmlns:p14="http://schemas.microsoft.com/office/powerpoint/2010/main" val="3708994341"/>
      </p:ext>
    </p:extLst>
  </p:cSld>
  <p:clrMap bg1="lt1" tx1="dk1" bg2="lt2" tx2="dk2" accent1="accent1" accent2="accent2" accent3="accent3" accent4="accent4" accent5="accent5" accent6="accent6" hlink="hlink" folHlink="folHlink"/>
  <p:notesStyle>
    <a:lvl1pPr algn="l" rtl="0" fontAlgn="base">
      <a:lnSpc>
        <a:spcPts val="1500"/>
      </a:lnSpc>
      <a:spcBef>
        <a:spcPct val="0"/>
      </a:spcBef>
      <a:spcAft>
        <a:spcPct val="0"/>
      </a:spcAft>
      <a:defRPr sz="1000" kern="1200">
        <a:solidFill>
          <a:schemeClr val="tx1"/>
        </a:solidFill>
        <a:latin typeface="Arial" panose="020B0604020202020204" pitchFamily="34" charset="0"/>
        <a:ea typeface="+mn-ea"/>
        <a:cs typeface="+mn-cs"/>
      </a:defRPr>
    </a:lvl1pPr>
    <a:lvl2pPr marL="457200" algn="l" rtl="0" fontAlgn="base">
      <a:lnSpc>
        <a:spcPts val="1500"/>
      </a:lnSpc>
      <a:spcBef>
        <a:spcPct val="0"/>
      </a:spcBef>
      <a:spcAft>
        <a:spcPct val="0"/>
      </a:spcAft>
      <a:defRPr sz="1000" kern="1200">
        <a:solidFill>
          <a:schemeClr val="tx1"/>
        </a:solidFill>
        <a:latin typeface="Arial" panose="020B0604020202020204" pitchFamily="34" charset="0"/>
        <a:ea typeface="+mn-ea"/>
        <a:cs typeface="+mn-cs"/>
      </a:defRPr>
    </a:lvl2pPr>
    <a:lvl3pPr marL="914400" algn="l" rtl="0" fontAlgn="base">
      <a:lnSpc>
        <a:spcPts val="1500"/>
      </a:lnSpc>
      <a:spcBef>
        <a:spcPct val="0"/>
      </a:spcBef>
      <a:spcAft>
        <a:spcPct val="0"/>
      </a:spcAft>
      <a:defRPr sz="1000" kern="1200">
        <a:solidFill>
          <a:schemeClr val="tx1"/>
        </a:solidFill>
        <a:latin typeface="Arial" panose="020B0604020202020204" pitchFamily="34" charset="0"/>
        <a:ea typeface="+mn-ea"/>
        <a:cs typeface="+mn-cs"/>
      </a:defRPr>
    </a:lvl3pPr>
    <a:lvl4pPr marL="1371600" algn="l" rtl="0" fontAlgn="base">
      <a:lnSpc>
        <a:spcPts val="1500"/>
      </a:lnSpc>
      <a:spcBef>
        <a:spcPct val="0"/>
      </a:spcBef>
      <a:spcAft>
        <a:spcPct val="0"/>
      </a:spcAft>
      <a:defRPr sz="1000" kern="1200">
        <a:solidFill>
          <a:schemeClr val="tx1"/>
        </a:solidFill>
        <a:latin typeface="Arial" panose="020B0604020202020204" pitchFamily="34" charset="0"/>
        <a:ea typeface="+mn-ea"/>
        <a:cs typeface="+mn-cs"/>
      </a:defRPr>
    </a:lvl4pPr>
    <a:lvl5pPr marL="1828800" algn="l" rtl="0" fontAlgn="base">
      <a:lnSpc>
        <a:spcPts val="1500"/>
      </a:lnSpc>
      <a:spcBef>
        <a:spcPct val="0"/>
      </a:spcBef>
      <a:spcAft>
        <a:spcPct val="0"/>
      </a:spcAft>
      <a:defRPr sz="10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98E8FD-3250-4019-BFA6-8E0FB0E9DF50}" type="slidenum">
              <a:rPr lang="de-DE" altLang="de-DE"/>
              <a:pPr/>
              <a:t>1</a:t>
            </a:fld>
            <a:endParaRPr lang="de-DE" altLang="de-DE"/>
          </a:p>
        </p:txBody>
      </p:sp>
      <p:sp>
        <p:nvSpPr>
          <p:cNvPr id="306178" name="Rectangle 2"/>
          <p:cNvSpPr>
            <a:spLocks noGrp="1" noRot="1" noChangeAspect="1" noChangeArrowheads="1"/>
          </p:cNvSpPr>
          <p:nvPr>
            <p:ph type="sldImg"/>
          </p:nvPr>
        </p:nvSpPr>
        <p:spPr bwMode="auto">
          <a:xfrm>
            <a:off x="92075" y="744538"/>
            <a:ext cx="6615113" cy="3722687"/>
          </a:xfrm>
          <a:prstGeom prst="rect">
            <a:avLst/>
          </a:prstGeom>
          <a:solidFill>
            <a:srgbClr val="FFFFFF"/>
          </a:solidFill>
          <a:ln>
            <a:solidFill>
              <a:srgbClr val="000000"/>
            </a:solidFill>
            <a:miter lim="800000"/>
            <a:headEnd/>
            <a:tailEnd/>
          </a:ln>
        </p:spPr>
      </p:sp>
      <p:sp>
        <p:nvSpPr>
          <p:cNvPr id="306179" name="Rectangle 3"/>
          <p:cNvSpPr>
            <a:spLocks noGrp="1" noChangeArrowheads="1"/>
          </p:cNvSpPr>
          <p:nvPr>
            <p:ph type="body" idx="1"/>
          </p:nvPr>
        </p:nvSpPr>
        <p:spPr bwMode="auto">
          <a:xfrm>
            <a:off x="906463" y="4714875"/>
            <a:ext cx="4984750" cy="4467225"/>
          </a:xfrm>
          <a:prstGeom prst="rect">
            <a:avLst/>
          </a:prstGeom>
          <a:solidFill>
            <a:srgbClr val="FFFFFF"/>
          </a:solidFill>
          <a:ln>
            <a:solidFill>
              <a:srgbClr val="000000"/>
            </a:solidFill>
            <a:miter lim="800000"/>
            <a:headEnd/>
            <a:tailEnd/>
          </a:ln>
        </p:spPr>
        <p:txBody>
          <a:bodyPr/>
          <a:lstStyle/>
          <a:p>
            <a:endParaRPr lang="en-US" altLang="de-DE" dirty="0"/>
          </a:p>
        </p:txBody>
      </p:sp>
    </p:spTree>
    <p:extLst>
      <p:ext uri="{BB962C8B-B14F-4D97-AF65-F5344CB8AC3E}">
        <p14:creationId xmlns:p14="http://schemas.microsoft.com/office/powerpoint/2010/main" val="2889061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D6B6E-963A-4DF4-B917-FD6E7E724651}" type="slidenum">
              <a:rPr lang="de-DE" altLang="de-DE"/>
              <a:pPr/>
              <a:t>10</a:t>
            </a:fld>
            <a:endParaRPr lang="de-DE" altLang="de-DE"/>
          </a:p>
        </p:txBody>
      </p:sp>
      <p:sp>
        <p:nvSpPr>
          <p:cNvPr id="373762" name="Rectangle 2"/>
          <p:cNvSpPr>
            <a:spLocks noGrp="1" noRot="1" noChangeAspect="1" noChangeArrowheads="1"/>
          </p:cNvSpPr>
          <p:nvPr>
            <p:ph type="sldImg"/>
          </p:nvPr>
        </p:nvSpPr>
        <p:spPr bwMode="auto">
          <a:xfrm>
            <a:off x="92075" y="744538"/>
            <a:ext cx="6615113" cy="3722687"/>
          </a:xfrm>
          <a:prstGeom prst="rect">
            <a:avLst/>
          </a:prstGeom>
          <a:solidFill>
            <a:srgbClr val="FFFFFF"/>
          </a:solidFill>
          <a:ln>
            <a:solidFill>
              <a:srgbClr val="000000"/>
            </a:solidFill>
            <a:miter lim="800000"/>
            <a:headEnd/>
            <a:tailEnd/>
          </a:ln>
        </p:spPr>
      </p:sp>
      <p:sp>
        <p:nvSpPr>
          <p:cNvPr id="373763" name="Rectangle 3"/>
          <p:cNvSpPr>
            <a:spLocks noGrp="1" noChangeArrowheads="1"/>
          </p:cNvSpPr>
          <p:nvPr>
            <p:ph type="body" idx="1"/>
          </p:nvPr>
        </p:nvSpPr>
        <p:spPr bwMode="auto">
          <a:xfrm>
            <a:off x="906463" y="4714875"/>
            <a:ext cx="4984750" cy="4467225"/>
          </a:xfrm>
          <a:prstGeom prst="rect">
            <a:avLst/>
          </a:prstGeom>
          <a:solidFill>
            <a:srgbClr val="FFFFFF"/>
          </a:solidFill>
          <a:ln>
            <a:solidFill>
              <a:srgbClr val="000000"/>
            </a:solidFill>
            <a:miter lim="800000"/>
            <a:headEnd/>
            <a:tailEnd/>
          </a:ln>
        </p:spPr>
        <p:txBody>
          <a:bodyPr/>
          <a:lstStyle/>
          <a:p>
            <a:pPr marL="171450" marR="0" lvl="0" indent="-171450" algn="l" defTabSz="914400" rtl="0" eaLnBrk="1" fontAlgn="base" latinLnBrk="0" hangingPunct="1">
              <a:lnSpc>
                <a:spcPts val="1500"/>
              </a:lnSpc>
              <a:spcBef>
                <a:spcPct val="0"/>
              </a:spcBef>
              <a:spcAft>
                <a:spcPct val="0"/>
              </a:spcAft>
              <a:buClrTx/>
              <a:buSzTx/>
              <a:buFont typeface="Symbol" panose="05050102010706020507" pitchFamily="18" charset="2"/>
              <a:buChar char="-"/>
              <a:tabLst/>
              <a:defRPr/>
            </a:pPr>
            <a:r>
              <a:rPr lang="en-US" altLang="de-DE" dirty="0" smtClean="0"/>
              <a:t>To account for misspecifications, trial designs might allow that the initially planned sample size is adjusted while the trial is in progress</a:t>
            </a:r>
            <a:r>
              <a:rPr lang="en-US" altLang="de-DE" baseline="0" dirty="0" smtClean="0"/>
              <a:t> </a:t>
            </a:r>
          </a:p>
          <a:p>
            <a:pPr marL="171450" marR="0" lvl="0" indent="-171450" algn="l" defTabSz="914400" rtl="0" eaLnBrk="1" fontAlgn="base" latinLnBrk="0" hangingPunct="1">
              <a:lnSpc>
                <a:spcPts val="1500"/>
              </a:lnSpc>
              <a:spcBef>
                <a:spcPct val="0"/>
              </a:spcBef>
              <a:spcAft>
                <a:spcPct val="0"/>
              </a:spcAft>
              <a:buClrTx/>
              <a:buSzTx/>
              <a:buFont typeface="Symbol" panose="05050102010706020507" pitchFamily="18" charset="2"/>
              <a:buChar char="-"/>
              <a:tabLst/>
              <a:defRPr/>
            </a:pPr>
            <a:r>
              <a:rPr lang="en-US" altLang="de-DE" dirty="0" smtClean="0"/>
              <a:t>One might use the data of an internal pilot study,</a:t>
            </a:r>
            <a:r>
              <a:rPr lang="en-US" altLang="de-DE" baseline="0" dirty="0" smtClean="0"/>
              <a:t> estimate the variances</a:t>
            </a:r>
            <a:r>
              <a:rPr lang="en-US" altLang="de-DE" dirty="0" smtClean="0"/>
              <a:t> and re-estimate the final sample size accordingly</a:t>
            </a:r>
          </a:p>
          <a:p>
            <a:pPr marL="0" marR="0" lvl="0" indent="0" algn="l" defTabSz="914400" rtl="0" eaLnBrk="1" fontAlgn="base" latinLnBrk="0" hangingPunct="1">
              <a:lnSpc>
                <a:spcPts val="1500"/>
              </a:lnSpc>
              <a:spcBef>
                <a:spcPct val="0"/>
              </a:spcBef>
              <a:spcAft>
                <a:spcPct val="0"/>
              </a:spcAft>
              <a:buClrTx/>
              <a:buSzTx/>
              <a:buFontTx/>
              <a:buNone/>
              <a:tabLst/>
              <a:defRPr/>
            </a:pPr>
            <a:endParaRPr lang="en-US" altLang="de-DE" baseline="0" dirty="0" smtClean="0"/>
          </a:p>
        </p:txBody>
      </p:sp>
    </p:spTree>
    <p:extLst>
      <p:ext uri="{BB962C8B-B14F-4D97-AF65-F5344CB8AC3E}">
        <p14:creationId xmlns:p14="http://schemas.microsoft.com/office/powerpoint/2010/main" val="1385069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D6B6E-963A-4DF4-B917-FD6E7E724651}" type="slidenum">
              <a:rPr lang="de-DE" altLang="de-DE"/>
              <a:pPr/>
              <a:t>11</a:t>
            </a:fld>
            <a:endParaRPr lang="de-DE" altLang="de-DE"/>
          </a:p>
        </p:txBody>
      </p:sp>
      <p:sp>
        <p:nvSpPr>
          <p:cNvPr id="373762" name="Rectangle 2"/>
          <p:cNvSpPr>
            <a:spLocks noGrp="1" noRot="1" noChangeAspect="1" noChangeArrowheads="1"/>
          </p:cNvSpPr>
          <p:nvPr>
            <p:ph type="sldImg"/>
          </p:nvPr>
        </p:nvSpPr>
        <p:spPr bwMode="auto">
          <a:xfrm>
            <a:off x="92075" y="744538"/>
            <a:ext cx="6615113" cy="3722687"/>
          </a:xfrm>
          <a:prstGeom prst="rect">
            <a:avLst/>
          </a:prstGeom>
          <a:solidFill>
            <a:srgbClr val="FFFFFF"/>
          </a:solidFill>
          <a:ln>
            <a:solidFill>
              <a:srgbClr val="000000"/>
            </a:solidFill>
            <a:miter lim="800000"/>
            <a:headEnd/>
            <a:tailEnd/>
          </a:ln>
        </p:spPr>
      </p:sp>
      <p:sp>
        <p:nvSpPr>
          <p:cNvPr id="373763" name="Rectangle 3"/>
          <p:cNvSpPr>
            <a:spLocks noGrp="1" noChangeArrowheads="1"/>
          </p:cNvSpPr>
          <p:nvPr>
            <p:ph type="body" idx="1"/>
          </p:nvPr>
        </p:nvSpPr>
        <p:spPr bwMode="auto">
          <a:xfrm>
            <a:off x="906463" y="4714875"/>
            <a:ext cx="4984750" cy="4467225"/>
          </a:xfrm>
          <a:prstGeom prst="rect">
            <a:avLst/>
          </a:prstGeom>
          <a:solidFill>
            <a:srgbClr val="FFFFFF"/>
          </a:solidFill>
          <a:ln>
            <a:solidFill>
              <a:srgbClr val="000000"/>
            </a:solidFill>
            <a:miter lim="800000"/>
            <a:headEnd/>
            <a:tailEnd/>
          </a:ln>
        </p:spPr>
        <p:txBody>
          <a:bodyPr/>
          <a:lstStyle/>
          <a:p>
            <a:pPr marL="171450" indent="-171450">
              <a:buFont typeface="Symbol" panose="05050102010706020507" pitchFamily="18" charset="2"/>
              <a:buChar char="-"/>
            </a:pPr>
            <a:r>
              <a:rPr lang="en-US" altLang="de-DE" dirty="0" smtClean="0"/>
              <a:t>Blinded =&gt; estimate of the total variance of</a:t>
            </a:r>
            <a:r>
              <a:rPr lang="en-US" altLang="de-DE" baseline="0" dirty="0" smtClean="0"/>
              <a:t> the internal pilot study</a:t>
            </a:r>
          </a:p>
          <a:p>
            <a:pPr marL="171450" indent="-171450">
              <a:buFont typeface="Symbol" panose="05050102010706020507" pitchFamily="18" charset="2"/>
              <a:buChar char="-"/>
            </a:pPr>
            <a:r>
              <a:rPr lang="en-US" altLang="de-DE" baseline="0" dirty="0" smtClean="0"/>
              <a:t>Single group variances =&gt; requires </a:t>
            </a:r>
            <a:r>
              <a:rPr lang="en-US" altLang="de-DE" baseline="0" dirty="0" err="1" smtClean="0"/>
              <a:t>unblinding</a:t>
            </a:r>
            <a:endParaRPr lang="en-US" altLang="de-DE" baseline="0" dirty="0" smtClean="0"/>
          </a:p>
          <a:p>
            <a:pPr marL="171450" indent="-171450">
              <a:buFont typeface="Symbol" panose="05050102010706020507" pitchFamily="18" charset="2"/>
              <a:buChar char="-"/>
            </a:pPr>
            <a:r>
              <a:rPr lang="en-US" altLang="de-DE" dirty="0" smtClean="0"/>
              <a:t>Therefore, heterogeneous variance scenarios pose a challenge for blinded sample size re-estimation</a:t>
            </a:r>
          </a:p>
          <a:p>
            <a:pPr marL="171450" indent="-171450">
              <a:buFont typeface="Symbol" panose="05050102010706020507" pitchFamily="18" charset="2"/>
              <a:buChar char="-"/>
            </a:pPr>
            <a:r>
              <a:rPr lang="en-US" altLang="de-DE" dirty="0" smtClean="0"/>
              <a:t>Second goal</a:t>
            </a:r>
            <a:r>
              <a:rPr lang="en-US" altLang="de-DE" baseline="0" dirty="0" smtClean="0"/>
              <a:t> of this work is to provide a framework for allowing heterogeneous variances in sample size re-estimation</a:t>
            </a:r>
          </a:p>
          <a:p>
            <a:pPr marL="171450" indent="-171450">
              <a:buFont typeface="Symbol" panose="05050102010706020507" pitchFamily="18" charset="2"/>
              <a:buChar char="-"/>
            </a:pPr>
            <a:r>
              <a:rPr lang="en-US" altLang="de-DE" baseline="0" dirty="0" smtClean="0"/>
              <a:t>This applies to both testing procedures</a:t>
            </a:r>
            <a:endParaRPr lang="en-US" altLang="de-DE" dirty="0" smtClean="0"/>
          </a:p>
          <a:p>
            <a:pPr marL="171450" indent="-171450">
              <a:buFont typeface="Symbol" panose="05050102010706020507" pitchFamily="18" charset="2"/>
              <a:buChar char="-"/>
            </a:pPr>
            <a:endParaRPr lang="en-US" altLang="de-DE" dirty="0" smtClean="0"/>
          </a:p>
          <a:p>
            <a:pPr marL="171450" indent="-171450">
              <a:buFont typeface="Symbol" panose="05050102010706020507" pitchFamily="18" charset="2"/>
              <a:buChar char="-"/>
            </a:pPr>
            <a:r>
              <a:rPr lang="en-US" altLang="de-DE" dirty="0" smtClean="0"/>
              <a:t>Various sample size re-estimating strategies were studied for the two-arm design for normally distributed endpoints and one study by </a:t>
            </a:r>
            <a:r>
              <a:rPr lang="en-US" altLang="de-DE" dirty="0" err="1" smtClean="0"/>
              <a:t>Mütze</a:t>
            </a:r>
            <a:r>
              <a:rPr lang="en-US" altLang="de-DE" dirty="0" smtClean="0"/>
              <a:t> &amp; Friede in three-arm design, but only for homogeneous variances</a:t>
            </a:r>
          </a:p>
          <a:p>
            <a:pPr marL="171450" marR="0" lvl="0" indent="-171450" algn="l" defTabSz="914400" rtl="0" eaLnBrk="1" fontAlgn="base" latinLnBrk="0" hangingPunct="1">
              <a:lnSpc>
                <a:spcPts val="1500"/>
              </a:lnSpc>
              <a:spcBef>
                <a:spcPct val="0"/>
              </a:spcBef>
              <a:spcAft>
                <a:spcPct val="0"/>
              </a:spcAft>
              <a:buClrTx/>
              <a:buSzTx/>
              <a:buFont typeface="Symbol" panose="05050102010706020507" pitchFamily="18" charset="2"/>
              <a:buChar char="-"/>
              <a:tabLst/>
              <a:defRPr/>
            </a:pPr>
            <a:r>
              <a:rPr lang="en-US" altLang="de-DE" dirty="0" smtClean="0"/>
              <a:t>Since </a:t>
            </a:r>
            <a:r>
              <a:rPr lang="en-US" altLang="de-DE" dirty="0" err="1" smtClean="0"/>
              <a:t>unblinding</a:t>
            </a:r>
            <a:r>
              <a:rPr lang="en-US" altLang="de-DE" dirty="0" smtClean="0"/>
              <a:t> the data possibly introduces a bias to the study  and is generally not recommended by regulators, variance estimators that maintain the blinding of the internal pilot data should generally be preferred over </a:t>
            </a:r>
            <a:r>
              <a:rPr lang="en-US" altLang="de-DE" dirty="0" err="1" smtClean="0"/>
              <a:t>unblinded</a:t>
            </a:r>
            <a:r>
              <a:rPr lang="en-US" altLang="de-DE" dirty="0" smtClean="0"/>
              <a:t> variance estimates.</a:t>
            </a:r>
          </a:p>
          <a:p>
            <a:pPr marL="171450" indent="-171450">
              <a:buFont typeface="Symbol" panose="05050102010706020507" pitchFamily="18" charset="2"/>
              <a:buChar char="-"/>
            </a:pPr>
            <a:endParaRPr lang="de-DE" altLang="de-DE" dirty="0" smtClean="0"/>
          </a:p>
          <a:p>
            <a:pPr marL="0" indent="0">
              <a:buFontTx/>
              <a:buNone/>
            </a:pPr>
            <a:endParaRPr lang="de-DE" altLang="de-DE" dirty="0"/>
          </a:p>
        </p:txBody>
      </p:sp>
    </p:spTree>
    <p:extLst>
      <p:ext uri="{BB962C8B-B14F-4D97-AF65-F5344CB8AC3E}">
        <p14:creationId xmlns:p14="http://schemas.microsoft.com/office/powerpoint/2010/main" val="114422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D6B6E-963A-4DF4-B917-FD6E7E724651}" type="slidenum">
              <a:rPr lang="de-DE" altLang="de-DE"/>
              <a:pPr/>
              <a:t>12</a:t>
            </a:fld>
            <a:endParaRPr lang="de-DE" altLang="de-DE"/>
          </a:p>
        </p:txBody>
      </p:sp>
      <p:sp>
        <p:nvSpPr>
          <p:cNvPr id="373762" name="Rectangle 2"/>
          <p:cNvSpPr>
            <a:spLocks noGrp="1" noRot="1" noChangeAspect="1" noChangeArrowheads="1"/>
          </p:cNvSpPr>
          <p:nvPr>
            <p:ph type="sldImg"/>
          </p:nvPr>
        </p:nvSpPr>
        <p:spPr bwMode="auto">
          <a:xfrm>
            <a:off x="92075" y="744538"/>
            <a:ext cx="6615113" cy="3722687"/>
          </a:xfrm>
          <a:prstGeom prst="rect">
            <a:avLst/>
          </a:prstGeom>
          <a:solidFill>
            <a:srgbClr val="FFFFFF"/>
          </a:solidFill>
          <a:ln>
            <a:solidFill>
              <a:srgbClr val="000000"/>
            </a:solidFill>
            <a:miter lim="800000"/>
            <a:headEnd/>
            <a:tailEnd/>
          </a:ln>
        </p:spPr>
      </p:sp>
      <p:sp>
        <p:nvSpPr>
          <p:cNvPr id="373763" name="Rectangle 3"/>
          <p:cNvSpPr>
            <a:spLocks noGrp="1" noChangeArrowheads="1"/>
          </p:cNvSpPr>
          <p:nvPr>
            <p:ph type="body" idx="1"/>
          </p:nvPr>
        </p:nvSpPr>
        <p:spPr bwMode="auto">
          <a:xfrm>
            <a:off x="906463" y="4714875"/>
            <a:ext cx="4984750" cy="4467225"/>
          </a:xfrm>
          <a:prstGeom prst="rect">
            <a:avLst/>
          </a:prstGeom>
          <a:solidFill>
            <a:srgbClr val="FFFFFF"/>
          </a:solidFill>
          <a:ln>
            <a:solidFill>
              <a:srgbClr val="000000"/>
            </a:solidFill>
            <a:miter lim="800000"/>
            <a:headEnd/>
            <a:tailEnd/>
          </a:ln>
        </p:spPr>
        <p:txBody>
          <a:bodyPr/>
          <a:lstStyle/>
          <a:p>
            <a:pPr marL="0" marR="0" lvl="0" indent="0" algn="l" defTabSz="914400" rtl="0" eaLnBrk="1" fontAlgn="base" latinLnBrk="0" hangingPunct="1">
              <a:lnSpc>
                <a:spcPts val="1500"/>
              </a:lnSpc>
              <a:spcBef>
                <a:spcPct val="0"/>
              </a:spcBef>
              <a:spcAft>
                <a:spcPct val="0"/>
              </a:spcAft>
              <a:buClrTx/>
              <a:buSzTx/>
              <a:buFont typeface="Symbol" panose="05050102010706020507" pitchFamily="18" charset="2"/>
              <a:buNone/>
              <a:tabLst/>
              <a:defRPr/>
            </a:pPr>
            <a:r>
              <a:rPr lang="en-US" altLang="de-DE" dirty="0" smtClean="0"/>
              <a:t>The framework</a:t>
            </a:r>
            <a:r>
              <a:rPr lang="en-US" altLang="de-DE" baseline="0" dirty="0" smtClean="0"/>
              <a:t> goes as follows:</a:t>
            </a:r>
          </a:p>
          <a:p>
            <a:pPr marL="171450" marR="0" lvl="0" indent="-171450" algn="l" defTabSz="914400" rtl="0" eaLnBrk="1" fontAlgn="base" latinLnBrk="0" hangingPunct="1">
              <a:lnSpc>
                <a:spcPts val="1500"/>
              </a:lnSpc>
              <a:spcBef>
                <a:spcPct val="0"/>
              </a:spcBef>
              <a:spcAft>
                <a:spcPct val="0"/>
              </a:spcAft>
              <a:buClrTx/>
              <a:buSzTx/>
              <a:buFont typeface="Symbol" panose="05050102010706020507" pitchFamily="18" charset="2"/>
              <a:buChar char="-"/>
              <a:tabLst/>
              <a:defRPr/>
            </a:pPr>
            <a:r>
              <a:rPr lang="en-US" altLang="de-DE" dirty="0" smtClean="0"/>
              <a:t>Sigma2 can be decomposed into the single group variances sigma^2_i and the proportion of the group sample sizes on the total sample size</a:t>
            </a:r>
          </a:p>
          <a:p>
            <a:pPr marL="171450" marR="0" lvl="0" indent="-171450" algn="l" defTabSz="914400" rtl="0" eaLnBrk="1" fontAlgn="base" latinLnBrk="0" hangingPunct="1">
              <a:lnSpc>
                <a:spcPts val="1500"/>
              </a:lnSpc>
              <a:spcBef>
                <a:spcPct val="0"/>
              </a:spcBef>
              <a:spcAft>
                <a:spcPct val="0"/>
              </a:spcAft>
              <a:buClrTx/>
              <a:buSzTx/>
              <a:buFont typeface="Symbol" panose="05050102010706020507" pitchFamily="18" charset="2"/>
              <a:buChar char="-"/>
              <a:tabLst/>
              <a:defRPr/>
            </a:pPr>
            <a:r>
              <a:rPr lang="en-US" altLang="de-DE" dirty="0" smtClean="0"/>
              <a:t>Let the reference</a:t>
            </a:r>
            <a:r>
              <a:rPr lang="en-US" altLang="de-DE" baseline="0" dirty="0" smtClean="0"/>
              <a:t> and placebo variance as proportions on the experimental variance</a:t>
            </a:r>
          </a:p>
          <a:p>
            <a:pPr marL="171450" marR="0" lvl="0" indent="-171450" algn="l" defTabSz="914400" rtl="0" eaLnBrk="1" fontAlgn="base" latinLnBrk="0" hangingPunct="1">
              <a:lnSpc>
                <a:spcPts val="1500"/>
              </a:lnSpc>
              <a:spcBef>
                <a:spcPct val="0"/>
              </a:spcBef>
              <a:spcAft>
                <a:spcPct val="0"/>
              </a:spcAft>
              <a:buClrTx/>
              <a:buSzTx/>
              <a:buFont typeface="Symbol" panose="05050102010706020507" pitchFamily="18" charset="2"/>
              <a:buChar char="-"/>
              <a:tabLst/>
              <a:defRPr/>
            </a:pPr>
            <a:r>
              <a:rPr lang="en-US" altLang="de-DE" baseline="0" dirty="0" smtClean="0"/>
              <a:t>By rearranging we can derive sigma2_e </a:t>
            </a:r>
          </a:p>
          <a:p>
            <a:pPr marL="171450" marR="0" lvl="0" indent="-171450" algn="l" defTabSz="914400" rtl="0" eaLnBrk="1" fontAlgn="base" latinLnBrk="0" hangingPunct="1">
              <a:lnSpc>
                <a:spcPts val="1500"/>
              </a:lnSpc>
              <a:spcBef>
                <a:spcPct val="0"/>
              </a:spcBef>
              <a:spcAft>
                <a:spcPct val="0"/>
              </a:spcAft>
              <a:buClrTx/>
              <a:buSzTx/>
              <a:buFont typeface="Symbol" panose="05050102010706020507" pitchFamily="18" charset="2"/>
              <a:buChar char="-"/>
              <a:tabLst/>
              <a:defRPr/>
            </a:pPr>
            <a:r>
              <a:rPr lang="en-US" altLang="de-DE" baseline="0" dirty="0" smtClean="0"/>
              <a:t>Using </a:t>
            </a:r>
            <a:r>
              <a:rPr lang="en-US" altLang="de-DE" baseline="0" dirty="0" err="1" smtClean="0"/>
              <a:t>c_r</a:t>
            </a:r>
            <a:r>
              <a:rPr lang="en-US" altLang="de-DE" baseline="0" dirty="0" smtClean="0"/>
              <a:t> and </a:t>
            </a:r>
            <a:r>
              <a:rPr lang="en-US" altLang="de-DE" baseline="0" dirty="0" err="1" smtClean="0"/>
              <a:t>c_p</a:t>
            </a:r>
            <a:r>
              <a:rPr lang="en-US" altLang="de-DE" baseline="0" dirty="0" smtClean="0"/>
              <a:t> we can then derive sigma2r and sigma2p accordingly</a:t>
            </a:r>
          </a:p>
          <a:p>
            <a:pPr marL="171450" marR="0" lvl="0" indent="-171450" algn="l" defTabSz="914400" rtl="0" eaLnBrk="1" fontAlgn="base" latinLnBrk="0" hangingPunct="1">
              <a:lnSpc>
                <a:spcPts val="1500"/>
              </a:lnSpc>
              <a:spcBef>
                <a:spcPct val="0"/>
              </a:spcBef>
              <a:spcAft>
                <a:spcPct val="0"/>
              </a:spcAft>
              <a:buClrTx/>
              <a:buSzTx/>
              <a:buFont typeface="Symbol" panose="05050102010706020507" pitchFamily="18" charset="2"/>
              <a:buChar char="-"/>
              <a:tabLst/>
              <a:defRPr/>
            </a:pPr>
            <a:r>
              <a:rPr lang="en-US" altLang="de-DE" baseline="0" dirty="0" smtClean="0"/>
              <a:t>That means: In blinded sample size re-estimation we derive estimates for the total variance. If additionally we know the ratios in the group variances (</a:t>
            </a:r>
            <a:r>
              <a:rPr lang="en-US" altLang="de-DE" baseline="0" dirty="0" err="1" smtClean="0"/>
              <a:t>c_r</a:t>
            </a:r>
            <a:r>
              <a:rPr lang="en-US" altLang="de-DE" baseline="0" dirty="0" smtClean="0"/>
              <a:t> and </a:t>
            </a:r>
            <a:r>
              <a:rPr lang="en-US" altLang="de-DE" baseline="0" dirty="0" err="1" smtClean="0"/>
              <a:t>c_p</a:t>
            </a:r>
            <a:r>
              <a:rPr lang="en-US" altLang="de-DE" baseline="0" dirty="0" smtClean="0"/>
              <a:t>) we can derive estimates for the single group variances.</a:t>
            </a:r>
          </a:p>
          <a:p>
            <a:pPr marL="171450" marR="0" lvl="0" indent="-171450" algn="l" defTabSz="914400" rtl="0" eaLnBrk="1" fontAlgn="base" latinLnBrk="0" hangingPunct="1">
              <a:lnSpc>
                <a:spcPts val="1500"/>
              </a:lnSpc>
              <a:spcBef>
                <a:spcPct val="0"/>
              </a:spcBef>
              <a:spcAft>
                <a:spcPct val="0"/>
              </a:spcAft>
              <a:buClrTx/>
              <a:buSzTx/>
              <a:buFont typeface="Symbol" panose="05050102010706020507" pitchFamily="18" charset="2"/>
              <a:buChar char="-"/>
              <a:tabLst/>
              <a:defRPr/>
            </a:pPr>
            <a:r>
              <a:rPr lang="en-US" altLang="de-DE" baseline="0" dirty="0" smtClean="0"/>
              <a:t>Assuming the ratios in the group variances is sufficient to allow for blinded sample size re-estimation.</a:t>
            </a:r>
          </a:p>
          <a:p>
            <a:pPr marL="0" marR="0" lvl="0" indent="0" algn="l" defTabSz="914400" rtl="0" eaLnBrk="1" fontAlgn="base" latinLnBrk="0" hangingPunct="1">
              <a:lnSpc>
                <a:spcPts val="1500"/>
              </a:lnSpc>
              <a:spcBef>
                <a:spcPct val="0"/>
              </a:spcBef>
              <a:spcAft>
                <a:spcPct val="0"/>
              </a:spcAft>
              <a:buClrTx/>
              <a:buSzTx/>
              <a:buFont typeface="Symbol" panose="05050102010706020507" pitchFamily="18" charset="2"/>
              <a:buNone/>
              <a:tabLst/>
              <a:defRPr/>
            </a:pPr>
            <a:endParaRPr lang="en-US" altLang="de-DE" dirty="0" smtClean="0"/>
          </a:p>
        </p:txBody>
      </p:sp>
    </p:spTree>
    <p:extLst>
      <p:ext uri="{BB962C8B-B14F-4D97-AF65-F5344CB8AC3E}">
        <p14:creationId xmlns:p14="http://schemas.microsoft.com/office/powerpoint/2010/main" val="3330521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D6B6E-963A-4DF4-B917-FD6E7E724651}" type="slidenum">
              <a:rPr lang="de-DE" altLang="de-DE"/>
              <a:pPr/>
              <a:t>13</a:t>
            </a:fld>
            <a:endParaRPr lang="de-DE" altLang="de-DE"/>
          </a:p>
        </p:txBody>
      </p:sp>
      <p:sp>
        <p:nvSpPr>
          <p:cNvPr id="373762" name="Rectangle 2"/>
          <p:cNvSpPr>
            <a:spLocks noGrp="1" noRot="1" noChangeAspect="1" noChangeArrowheads="1"/>
          </p:cNvSpPr>
          <p:nvPr>
            <p:ph type="sldImg"/>
          </p:nvPr>
        </p:nvSpPr>
        <p:spPr bwMode="auto">
          <a:xfrm>
            <a:off x="92075" y="744538"/>
            <a:ext cx="6615113" cy="3722687"/>
          </a:xfrm>
          <a:prstGeom prst="rect">
            <a:avLst/>
          </a:prstGeom>
          <a:solidFill>
            <a:srgbClr val="FFFFFF"/>
          </a:solidFill>
          <a:ln>
            <a:solidFill>
              <a:srgbClr val="000000"/>
            </a:solidFill>
            <a:miter lim="800000"/>
            <a:headEnd/>
            <a:tailEnd/>
          </a:ln>
        </p:spPr>
      </p:sp>
      <p:sp>
        <p:nvSpPr>
          <p:cNvPr id="373763" name="Rectangle 3"/>
          <p:cNvSpPr>
            <a:spLocks noGrp="1" noChangeArrowheads="1"/>
          </p:cNvSpPr>
          <p:nvPr>
            <p:ph type="body" idx="1"/>
          </p:nvPr>
        </p:nvSpPr>
        <p:spPr bwMode="auto">
          <a:xfrm>
            <a:off x="906463" y="4714875"/>
            <a:ext cx="4984750" cy="4467225"/>
          </a:xfrm>
          <a:prstGeom prst="rect">
            <a:avLst/>
          </a:prstGeom>
          <a:solidFill>
            <a:srgbClr val="FFFFFF"/>
          </a:solidFill>
          <a:ln>
            <a:solidFill>
              <a:srgbClr val="000000"/>
            </a:solidFill>
            <a:miter lim="800000"/>
            <a:headEnd/>
            <a:tailEnd/>
          </a:ln>
        </p:spPr>
        <p:txBody>
          <a:bodyPr/>
          <a:lstStyle/>
          <a:p>
            <a:endParaRPr lang="de-DE" altLang="de-DE" dirty="0"/>
          </a:p>
        </p:txBody>
      </p:sp>
    </p:spTree>
    <p:extLst>
      <p:ext uri="{BB962C8B-B14F-4D97-AF65-F5344CB8AC3E}">
        <p14:creationId xmlns:p14="http://schemas.microsoft.com/office/powerpoint/2010/main" val="779990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D6B6E-963A-4DF4-B917-FD6E7E724651}" type="slidenum">
              <a:rPr lang="de-DE" altLang="de-DE"/>
              <a:pPr/>
              <a:t>14</a:t>
            </a:fld>
            <a:endParaRPr lang="de-DE" altLang="de-DE"/>
          </a:p>
        </p:txBody>
      </p:sp>
      <p:sp>
        <p:nvSpPr>
          <p:cNvPr id="373762" name="Rectangle 2"/>
          <p:cNvSpPr>
            <a:spLocks noGrp="1" noRot="1" noChangeAspect="1" noChangeArrowheads="1"/>
          </p:cNvSpPr>
          <p:nvPr>
            <p:ph type="sldImg"/>
          </p:nvPr>
        </p:nvSpPr>
        <p:spPr bwMode="auto">
          <a:xfrm>
            <a:off x="92075" y="744538"/>
            <a:ext cx="6615113" cy="3722687"/>
          </a:xfrm>
          <a:prstGeom prst="rect">
            <a:avLst/>
          </a:prstGeom>
          <a:solidFill>
            <a:srgbClr val="FFFFFF"/>
          </a:solidFill>
          <a:ln>
            <a:solidFill>
              <a:srgbClr val="000000"/>
            </a:solidFill>
            <a:miter lim="800000"/>
            <a:headEnd/>
            <a:tailEnd/>
          </a:ln>
        </p:spPr>
      </p:sp>
      <p:sp>
        <p:nvSpPr>
          <p:cNvPr id="373763" name="Rectangle 3"/>
          <p:cNvSpPr>
            <a:spLocks noGrp="1" noChangeArrowheads="1"/>
          </p:cNvSpPr>
          <p:nvPr>
            <p:ph type="body" idx="1"/>
          </p:nvPr>
        </p:nvSpPr>
        <p:spPr bwMode="auto">
          <a:xfrm>
            <a:off x="906463" y="4714875"/>
            <a:ext cx="4984750" cy="4467225"/>
          </a:xfrm>
          <a:prstGeom prst="rect">
            <a:avLst/>
          </a:prstGeom>
          <a:solidFill>
            <a:srgbClr val="FFFFFF"/>
          </a:solidFill>
          <a:ln>
            <a:solidFill>
              <a:srgbClr val="000000"/>
            </a:solidFill>
            <a:miter lim="800000"/>
            <a:headEnd/>
            <a:tailEnd/>
          </a:ln>
        </p:spPr>
        <p:txBody>
          <a:bodyPr/>
          <a:lstStyle/>
          <a:p>
            <a:r>
              <a:rPr lang="de-DE" altLang="de-DE" dirty="0" smtClean="0"/>
              <a:t>Part</a:t>
            </a:r>
            <a:r>
              <a:rPr lang="de-DE" altLang="de-DE" baseline="0" dirty="0" smtClean="0"/>
              <a:t> </a:t>
            </a:r>
            <a:r>
              <a:rPr lang="de-DE" altLang="de-DE" baseline="0" dirty="0" err="1" smtClean="0"/>
              <a:t>of</a:t>
            </a:r>
            <a:r>
              <a:rPr lang="de-DE" altLang="de-DE" baseline="0" dirty="0" smtClean="0"/>
              <a:t> </a:t>
            </a:r>
            <a:r>
              <a:rPr lang="de-DE" altLang="de-DE" baseline="0" dirty="0" err="1" smtClean="0"/>
              <a:t>simulation</a:t>
            </a:r>
            <a:r>
              <a:rPr lang="de-DE" altLang="de-DE" baseline="0" dirty="0" smtClean="0"/>
              <a:t> </a:t>
            </a:r>
            <a:r>
              <a:rPr lang="de-DE" altLang="de-DE" baseline="0" dirty="0" err="1" smtClean="0"/>
              <a:t>results</a:t>
            </a:r>
            <a:r>
              <a:rPr lang="de-DE" altLang="de-DE" baseline="0" dirty="0" smtClean="0"/>
              <a:t>: </a:t>
            </a:r>
            <a:r>
              <a:rPr lang="de-DE" altLang="de-DE" baseline="0" dirty="0" err="1" smtClean="0"/>
              <a:t>balanced</a:t>
            </a:r>
            <a:r>
              <a:rPr lang="de-DE" altLang="de-DE" baseline="0" dirty="0" smtClean="0"/>
              <a:t> design </a:t>
            </a:r>
          </a:p>
          <a:p>
            <a:r>
              <a:rPr lang="de-DE" altLang="de-DE" baseline="0" dirty="0" smtClean="0"/>
              <a:t>Plot 1: </a:t>
            </a:r>
            <a:r>
              <a:rPr lang="de-DE" altLang="de-DE" baseline="0" dirty="0" err="1" smtClean="0"/>
              <a:t>both</a:t>
            </a:r>
            <a:r>
              <a:rPr lang="de-DE" altLang="de-DE" baseline="0" dirty="0" smtClean="0"/>
              <a:t> </a:t>
            </a:r>
            <a:r>
              <a:rPr lang="de-DE" altLang="de-DE" baseline="0" dirty="0" err="1" smtClean="0"/>
              <a:t>re-estimation</a:t>
            </a:r>
            <a:r>
              <a:rPr lang="de-DE" altLang="de-DE" baseline="0" dirty="0" smtClean="0"/>
              <a:t> </a:t>
            </a:r>
            <a:r>
              <a:rPr lang="de-DE" altLang="de-DE" baseline="0" dirty="0" err="1" smtClean="0"/>
              <a:t>procedures</a:t>
            </a:r>
            <a:r>
              <a:rPr lang="de-DE" altLang="de-DE" baseline="0" dirty="0" smtClean="0"/>
              <a:t> </a:t>
            </a:r>
            <a:r>
              <a:rPr lang="de-DE" altLang="de-DE" baseline="0" dirty="0" err="1" smtClean="0"/>
              <a:t>reach</a:t>
            </a:r>
            <a:r>
              <a:rPr lang="de-DE" altLang="de-DE" baseline="0" dirty="0" smtClean="0"/>
              <a:t> </a:t>
            </a:r>
            <a:r>
              <a:rPr lang="de-DE" altLang="de-DE" baseline="0" dirty="0" err="1" smtClean="0"/>
              <a:t>the</a:t>
            </a:r>
            <a:r>
              <a:rPr lang="de-DE" altLang="de-DE" baseline="0" dirty="0" smtClean="0"/>
              <a:t> </a:t>
            </a:r>
            <a:r>
              <a:rPr lang="de-DE" altLang="de-DE" baseline="0" dirty="0" err="1" smtClean="0"/>
              <a:t>target</a:t>
            </a:r>
            <a:r>
              <a:rPr lang="de-DE" altLang="de-DE" baseline="0" dirty="0" smtClean="0"/>
              <a:t> power </a:t>
            </a:r>
            <a:r>
              <a:rPr lang="de-DE" altLang="de-DE" baseline="0" dirty="0" err="1" smtClean="0"/>
              <a:t>level</a:t>
            </a:r>
            <a:r>
              <a:rPr lang="de-DE" altLang="de-DE" baseline="0" dirty="0" smtClean="0"/>
              <a:t> </a:t>
            </a:r>
            <a:r>
              <a:rPr lang="de-DE" altLang="de-DE" baseline="0" dirty="0" err="1" smtClean="0"/>
              <a:t>for</a:t>
            </a:r>
            <a:r>
              <a:rPr lang="de-DE" altLang="de-DE" baseline="0" dirty="0" smtClean="0"/>
              <a:t> </a:t>
            </a:r>
            <a:r>
              <a:rPr lang="de-DE" altLang="de-DE" baseline="0" dirty="0" err="1" smtClean="0"/>
              <a:t>greater</a:t>
            </a:r>
            <a:r>
              <a:rPr lang="de-DE" altLang="de-DE" baseline="0" dirty="0" smtClean="0"/>
              <a:t> n1, </a:t>
            </a:r>
            <a:r>
              <a:rPr lang="de-DE" altLang="de-DE" baseline="0" dirty="0" err="1" smtClean="0"/>
              <a:t>both</a:t>
            </a:r>
            <a:r>
              <a:rPr lang="de-DE" altLang="de-DE" baseline="0" dirty="0" smtClean="0"/>
              <a:t> </a:t>
            </a:r>
            <a:r>
              <a:rPr lang="de-DE" altLang="de-DE" baseline="0" dirty="0" err="1" smtClean="0"/>
              <a:t>re-estimation</a:t>
            </a:r>
            <a:r>
              <a:rPr lang="de-DE" altLang="de-DE" baseline="0" dirty="0" smtClean="0"/>
              <a:t> </a:t>
            </a:r>
            <a:r>
              <a:rPr lang="de-DE" altLang="de-DE" baseline="0" dirty="0" err="1" smtClean="0"/>
              <a:t>procedures</a:t>
            </a:r>
            <a:r>
              <a:rPr lang="de-DE" altLang="de-DE" baseline="0" dirty="0" smtClean="0"/>
              <a:t> </a:t>
            </a:r>
            <a:r>
              <a:rPr lang="de-DE" altLang="de-DE" baseline="0" dirty="0" err="1" smtClean="0"/>
              <a:t>work</a:t>
            </a:r>
            <a:r>
              <a:rPr lang="de-DE" altLang="de-DE" baseline="0" dirty="0" smtClean="0"/>
              <a:t> </a:t>
            </a:r>
            <a:r>
              <a:rPr lang="de-DE" altLang="de-DE" baseline="0" dirty="0" err="1" smtClean="0"/>
              <a:t>similarly</a:t>
            </a:r>
            <a:endParaRPr lang="de-DE" altLang="de-DE" baseline="0" dirty="0" smtClean="0"/>
          </a:p>
          <a:p>
            <a:r>
              <a:rPr lang="de-DE" altLang="de-DE" baseline="0" dirty="0" smtClean="0"/>
              <a:t>Plot 2: Re-</a:t>
            </a:r>
            <a:r>
              <a:rPr lang="de-DE" altLang="de-DE" baseline="0" dirty="0" err="1" smtClean="0"/>
              <a:t>estimation</a:t>
            </a:r>
            <a:r>
              <a:rPr lang="de-DE" altLang="de-DE" baseline="0" dirty="0" smtClean="0"/>
              <a:t> </a:t>
            </a:r>
            <a:r>
              <a:rPr lang="de-DE" altLang="de-DE" baseline="0" dirty="0" err="1" smtClean="0"/>
              <a:t>of</a:t>
            </a:r>
            <a:r>
              <a:rPr lang="de-DE" altLang="de-DE" baseline="0" dirty="0" smtClean="0"/>
              <a:t> final sample </a:t>
            </a:r>
            <a:r>
              <a:rPr lang="de-DE" altLang="de-DE" baseline="0" dirty="0" err="1" smtClean="0"/>
              <a:t>size</a:t>
            </a:r>
            <a:r>
              <a:rPr lang="de-DE" altLang="de-DE" baseline="0" dirty="0" smtClean="0"/>
              <a:t> </a:t>
            </a:r>
            <a:r>
              <a:rPr lang="de-DE" altLang="de-DE" baseline="0" dirty="0" err="1" smtClean="0"/>
              <a:t>becomes</a:t>
            </a:r>
            <a:r>
              <a:rPr lang="de-DE" altLang="de-DE" baseline="0" dirty="0" smtClean="0"/>
              <a:t> </a:t>
            </a:r>
            <a:r>
              <a:rPr lang="de-DE" altLang="de-DE" baseline="0" dirty="0" err="1" smtClean="0"/>
              <a:t>more</a:t>
            </a:r>
            <a:r>
              <a:rPr lang="de-DE" altLang="de-DE" baseline="0" dirty="0" smtClean="0"/>
              <a:t> </a:t>
            </a:r>
            <a:r>
              <a:rPr lang="de-DE" altLang="de-DE" baseline="0" dirty="0" err="1" smtClean="0"/>
              <a:t>reliable</a:t>
            </a:r>
            <a:r>
              <a:rPr lang="de-DE" altLang="de-DE" baseline="0" dirty="0" smtClean="0"/>
              <a:t> </a:t>
            </a:r>
            <a:r>
              <a:rPr lang="de-DE" altLang="de-DE" baseline="0" dirty="0" err="1" smtClean="0"/>
              <a:t>with</a:t>
            </a:r>
            <a:r>
              <a:rPr lang="de-DE" altLang="de-DE" baseline="0" dirty="0" smtClean="0"/>
              <a:t> </a:t>
            </a:r>
            <a:r>
              <a:rPr lang="de-DE" altLang="de-DE" baseline="0" dirty="0" err="1" smtClean="0"/>
              <a:t>increasing</a:t>
            </a:r>
            <a:r>
              <a:rPr lang="de-DE" altLang="de-DE" baseline="0" dirty="0" smtClean="0"/>
              <a:t> n1</a:t>
            </a:r>
          </a:p>
          <a:p>
            <a:pPr marL="228600" indent="-228600">
              <a:buFont typeface="Symbol" panose="05050102010706020507" pitchFamily="18" charset="2"/>
              <a:buChar char="-"/>
            </a:pPr>
            <a:r>
              <a:rPr lang="de-DE" altLang="de-DE" baseline="0" dirty="0" err="1" smtClean="0"/>
              <a:t>Conclusion</a:t>
            </a:r>
            <a:r>
              <a:rPr lang="de-DE" altLang="de-DE" baseline="0" dirty="0" smtClean="0"/>
              <a:t>: </a:t>
            </a:r>
            <a:r>
              <a:rPr lang="de-DE" altLang="de-DE" baseline="0" dirty="0" err="1" smtClean="0"/>
              <a:t>Knowing</a:t>
            </a:r>
            <a:r>
              <a:rPr lang="de-DE" altLang="de-DE" baseline="0" dirty="0" smtClean="0"/>
              <a:t> </a:t>
            </a:r>
            <a:r>
              <a:rPr lang="de-DE" altLang="de-DE" baseline="0" dirty="0" err="1" smtClean="0"/>
              <a:t>the</a:t>
            </a:r>
            <a:r>
              <a:rPr lang="de-DE" altLang="de-DE" baseline="0" dirty="0" smtClean="0"/>
              <a:t> </a:t>
            </a:r>
            <a:r>
              <a:rPr lang="de-DE" altLang="de-DE" baseline="0" dirty="0" err="1" smtClean="0"/>
              <a:t>ratio</a:t>
            </a:r>
            <a:r>
              <a:rPr lang="de-DE" altLang="de-DE" baseline="0" dirty="0" smtClean="0"/>
              <a:t> </a:t>
            </a:r>
            <a:r>
              <a:rPr lang="de-DE" altLang="de-DE" baseline="0" dirty="0" err="1" smtClean="0"/>
              <a:t>is</a:t>
            </a:r>
            <a:r>
              <a:rPr lang="de-DE" altLang="de-DE" baseline="0" dirty="0" smtClean="0"/>
              <a:t> </a:t>
            </a:r>
            <a:r>
              <a:rPr lang="de-DE" altLang="de-DE" baseline="0" dirty="0" err="1" smtClean="0"/>
              <a:t>sufficient</a:t>
            </a:r>
            <a:r>
              <a:rPr lang="de-DE" altLang="de-DE" baseline="0" dirty="0" smtClean="0"/>
              <a:t> </a:t>
            </a:r>
            <a:r>
              <a:rPr lang="de-DE" altLang="de-DE" baseline="0" dirty="0" err="1" smtClean="0"/>
              <a:t>to</a:t>
            </a:r>
            <a:r>
              <a:rPr lang="de-DE" altLang="de-DE" baseline="0" dirty="0" smtClean="0"/>
              <a:t> </a:t>
            </a:r>
            <a:r>
              <a:rPr lang="de-DE" altLang="de-DE" baseline="0" dirty="0" err="1" smtClean="0"/>
              <a:t>ensure</a:t>
            </a:r>
            <a:r>
              <a:rPr lang="de-DE" altLang="de-DE" baseline="0" dirty="0" smtClean="0"/>
              <a:t> </a:t>
            </a:r>
            <a:r>
              <a:rPr lang="de-DE" altLang="de-DE" baseline="0" dirty="0" err="1" smtClean="0"/>
              <a:t>blinding</a:t>
            </a:r>
            <a:r>
              <a:rPr lang="de-DE" altLang="de-DE" baseline="0" dirty="0" smtClean="0"/>
              <a:t> </a:t>
            </a:r>
            <a:r>
              <a:rPr lang="de-DE" altLang="de-DE" baseline="0" dirty="0" err="1" smtClean="0"/>
              <a:t>of</a:t>
            </a:r>
            <a:r>
              <a:rPr lang="de-DE" altLang="de-DE" baseline="0" dirty="0" smtClean="0"/>
              <a:t> </a:t>
            </a:r>
            <a:r>
              <a:rPr lang="de-DE" altLang="de-DE" baseline="0" dirty="0" err="1" smtClean="0"/>
              <a:t>the</a:t>
            </a:r>
            <a:r>
              <a:rPr lang="de-DE" altLang="de-DE" baseline="0" dirty="0" smtClean="0"/>
              <a:t> </a:t>
            </a:r>
            <a:r>
              <a:rPr lang="de-DE" altLang="de-DE" baseline="0" dirty="0" err="1" smtClean="0"/>
              <a:t>data</a:t>
            </a:r>
            <a:endParaRPr lang="de-DE" altLang="de-DE" dirty="0"/>
          </a:p>
        </p:txBody>
      </p:sp>
    </p:spTree>
    <p:extLst>
      <p:ext uri="{BB962C8B-B14F-4D97-AF65-F5344CB8AC3E}">
        <p14:creationId xmlns:p14="http://schemas.microsoft.com/office/powerpoint/2010/main" val="1952063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D6B6E-963A-4DF4-B917-FD6E7E724651}" type="slidenum">
              <a:rPr lang="de-DE" altLang="de-DE"/>
              <a:pPr/>
              <a:t>15</a:t>
            </a:fld>
            <a:endParaRPr lang="de-DE" altLang="de-DE"/>
          </a:p>
        </p:txBody>
      </p:sp>
      <p:sp>
        <p:nvSpPr>
          <p:cNvPr id="373762" name="Rectangle 2"/>
          <p:cNvSpPr>
            <a:spLocks noGrp="1" noRot="1" noChangeAspect="1" noChangeArrowheads="1"/>
          </p:cNvSpPr>
          <p:nvPr>
            <p:ph type="sldImg"/>
          </p:nvPr>
        </p:nvSpPr>
        <p:spPr bwMode="auto">
          <a:xfrm>
            <a:off x="92075" y="744538"/>
            <a:ext cx="6615113" cy="3722687"/>
          </a:xfrm>
          <a:prstGeom prst="rect">
            <a:avLst/>
          </a:prstGeom>
          <a:solidFill>
            <a:srgbClr val="FFFFFF"/>
          </a:solidFill>
          <a:ln>
            <a:solidFill>
              <a:srgbClr val="000000"/>
            </a:solidFill>
            <a:miter lim="800000"/>
            <a:headEnd/>
            <a:tailEnd/>
          </a:ln>
        </p:spPr>
      </p:sp>
      <p:sp>
        <p:nvSpPr>
          <p:cNvPr id="373763" name="Rectangle 3"/>
          <p:cNvSpPr>
            <a:spLocks noGrp="1" noChangeArrowheads="1"/>
          </p:cNvSpPr>
          <p:nvPr>
            <p:ph type="body" idx="1"/>
          </p:nvPr>
        </p:nvSpPr>
        <p:spPr bwMode="auto">
          <a:xfrm>
            <a:off x="906463" y="4714875"/>
            <a:ext cx="4984750" cy="4467225"/>
          </a:xfrm>
          <a:prstGeom prst="rect">
            <a:avLst/>
          </a:prstGeom>
          <a:solidFill>
            <a:srgbClr val="FFFFFF"/>
          </a:solidFill>
          <a:ln>
            <a:solidFill>
              <a:srgbClr val="000000"/>
            </a:solidFill>
            <a:miter lim="800000"/>
            <a:headEnd/>
            <a:tailEnd/>
          </a:ln>
        </p:spPr>
        <p:txBody>
          <a:bodyPr/>
          <a:lstStyle/>
          <a:p>
            <a:pPr marL="171450" marR="0" lvl="0" indent="-171450" algn="l" defTabSz="914400" rtl="0" eaLnBrk="1" fontAlgn="base" latinLnBrk="0" hangingPunct="1">
              <a:lnSpc>
                <a:spcPts val="1500"/>
              </a:lnSpc>
              <a:spcBef>
                <a:spcPct val="0"/>
              </a:spcBef>
              <a:spcAft>
                <a:spcPct val="0"/>
              </a:spcAft>
              <a:buClrTx/>
              <a:buSzTx/>
              <a:buFont typeface="Symbol" panose="05050102010706020507" pitchFamily="18" charset="2"/>
              <a:buChar char="-"/>
              <a:tabLst/>
              <a:defRPr/>
            </a:pPr>
            <a:r>
              <a:rPr lang="en-US" dirty="0" smtClean="0"/>
              <a:t>From a regulatory point of view, it is important</a:t>
            </a:r>
            <a:r>
              <a:rPr lang="en-US" baseline="0" dirty="0" smtClean="0"/>
              <a:t> </a:t>
            </a:r>
            <a:r>
              <a:rPr lang="en-US" dirty="0" smtClean="0"/>
              <a:t>that a sample size re-estimation procedure controls for the type I error rate</a:t>
            </a:r>
          </a:p>
          <a:p>
            <a:pPr marL="171450" marR="0" lvl="0" indent="-171450" algn="l" defTabSz="914400" rtl="0" eaLnBrk="1" fontAlgn="base" latinLnBrk="0" hangingPunct="1">
              <a:lnSpc>
                <a:spcPts val="1500"/>
              </a:lnSpc>
              <a:spcBef>
                <a:spcPct val="0"/>
              </a:spcBef>
              <a:spcAft>
                <a:spcPct val="0"/>
              </a:spcAft>
              <a:buClrTx/>
              <a:buSzTx/>
              <a:buFont typeface="Symbol" panose="05050102010706020507" pitchFamily="18" charset="2"/>
              <a:buChar char="-"/>
              <a:tabLst/>
              <a:defRPr/>
            </a:pPr>
            <a:r>
              <a:rPr lang="en-US" dirty="0" smtClean="0"/>
              <a:t>Plot shows XX scenarios</a:t>
            </a:r>
            <a:r>
              <a:rPr lang="en-US" baseline="0" dirty="0" smtClean="0"/>
              <a:t> (</a:t>
            </a:r>
            <a:r>
              <a:rPr lang="en-US" baseline="0" dirty="0" err="1" smtClean="0"/>
              <a:t>est</a:t>
            </a:r>
            <a:r>
              <a:rPr lang="en-US" baseline="0" dirty="0" smtClean="0"/>
              <a:t>, test, n1)</a:t>
            </a:r>
            <a:endParaRPr lang="en-US" dirty="0" smtClean="0"/>
          </a:p>
          <a:p>
            <a:pPr marL="171450" indent="-171450">
              <a:buFont typeface="Symbol" panose="05050102010706020507" pitchFamily="18" charset="2"/>
              <a:buChar char="-"/>
            </a:pPr>
            <a:r>
              <a:rPr lang="en-US" dirty="0" smtClean="0"/>
              <a:t>We can observe a very slight inflation</a:t>
            </a:r>
            <a:r>
              <a:rPr lang="en-US" baseline="0" dirty="0" smtClean="0"/>
              <a:t> of the type I error rate in regard to the pre-specified alpha-level for both procedures</a:t>
            </a:r>
          </a:p>
          <a:p>
            <a:pPr marL="171450" indent="-171450">
              <a:buFont typeface="Symbol" panose="05050102010706020507" pitchFamily="18" charset="2"/>
              <a:buChar char="-"/>
            </a:pPr>
            <a:r>
              <a:rPr lang="en-US" baseline="0" dirty="0" smtClean="0"/>
              <a:t>Inflation seems to be marginally larger for the </a:t>
            </a:r>
            <a:r>
              <a:rPr lang="en-US" baseline="0" dirty="0" err="1" smtClean="0"/>
              <a:t>studentized</a:t>
            </a:r>
            <a:r>
              <a:rPr lang="en-US" baseline="0" dirty="0" smtClean="0"/>
              <a:t> permutation test</a:t>
            </a:r>
          </a:p>
          <a:p>
            <a:pPr marL="171450" indent="-171450">
              <a:buFont typeface="Symbol" panose="05050102010706020507" pitchFamily="18" charset="2"/>
              <a:buChar char="-"/>
            </a:pPr>
            <a:r>
              <a:rPr lang="en-US" dirty="0" smtClean="0"/>
              <a:t>That is similar to the findings made in two-arm trials with blinded sample size re-estimation</a:t>
            </a:r>
            <a:r>
              <a:rPr lang="en-US" baseline="0" dirty="0" smtClean="0"/>
              <a:t> that found inflation of</a:t>
            </a:r>
            <a:r>
              <a:rPr lang="en-US" dirty="0" smtClean="0"/>
              <a:t> the type I error rate in non-inferiority testing </a:t>
            </a:r>
          </a:p>
          <a:p>
            <a:pPr marL="171450" indent="-171450">
              <a:buFont typeface="Symbol" panose="05050102010706020507" pitchFamily="18" charset="2"/>
              <a:buChar char="-"/>
            </a:pPr>
            <a:r>
              <a:rPr lang="en-US" dirty="0" smtClean="0"/>
              <a:t>However, the potential inflation is not practically relevant. </a:t>
            </a:r>
          </a:p>
          <a:p>
            <a:pPr marL="171450" indent="-171450">
              <a:buFont typeface="Symbol" panose="05050102010706020507" pitchFamily="18" charset="2"/>
              <a:buChar char="-"/>
            </a:pPr>
            <a:r>
              <a:rPr lang="en-US" dirty="0" smtClean="0"/>
              <a:t>Additionally,</a:t>
            </a:r>
            <a:r>
              <a:rPr lang="en-US" baseline="0" dirty="0" smtClean="0"/>
              <a:t> </a:t>
            </a:r>
            <a:r>
              <a:rPr lang="en-US" dirty="0" smtClean="0"/>
              <a:t>we suppose that this inflation</a:t>
            </a:r>
            <a:r>
              <a:rPr lang="en-US" baseline="0" dirty="0" smtClean="0"/>
              <a:t> is controllable for superiority testing (like in two-arm designs)</a:t>
            </a:r>
          </a:p>
          <a:p>
            <a:pPr marL="171450" marR="0" lvl="0" indent="-171450" algn="l" defTabSz="914400" rtl="0" eaLnBrk="1" fontAlgn="base" latinLnBrk="0" hangingPunct="1">
              <a:lnSpc>
                <a:spcPts val="1500"/>
              </a:lnSpc>
              <a:spcBef>
                <a:spcPct val="0"/>
              </a:spcBef>
              <a:spcAft>
                <a:spcPct val="0"/>
              </a:spcAft>
              <a:buClrTx/>
              <a:buSzTx/>
              <a:buFont typeface="Symbol" panose="05050102010706020507" pitchFamily="18" charset="2"/>
              <a:buChar char="-"/>
              <a:tabLst/>
              <a:defRPr/>
            </a:pPr>
            <a:r>
              <a:rPr lang="en-US" dirty="0" smtClean="0"/>
              <a:t>procedures for controlling the type I error rate in designs with sample size re-estimation based on an internal pilot study have been suggested and can be applied easily to the SSR procedure proposed in this study</a:t>
            </a:r>
            <a:r>
              <a:rPr lang="en-US" baseline="0" dirty="0" smtClean="0"/>
              <a:t> (</a:t>
            </a:r>
            <a:r>
              <a:rPr lang="en-US" baseline="0" dirty="0" err="1" smtClean="0"/>
              <a:t>nachgucken</a:t>
            </a:r>
            <a:r>
              <a:rPr lang="en-US" baseline="0" dirty="0" smtClean="0"/>
              <a:t>)</a:t>
            </a:r>
            <a:endParaRPr lang="en-US" dirty="0" smtClean="0"/>
          </a:p>
          <a:p>
            <a:pPr marL="0" indent="0">
              <a:buFont typeface="Symbol" panose="05050102010706020507" pitchFamily="18" charset="2"/>
              <a:buNone/>
            </a:pPr>
            <a:endParaRPr lang="en-US" dirty="0" smtClean="0"/>
          </a:p>
        </p:txBody>
      </p:sp>
    </p:spTree>
    <p:extLst>
      <p:ext uri="{BB962C8B-B14F-4D97-AF65-F5344CB8AC3E}">
        <p14:creationId xmlns:p14="http://schemas.microsoft.com/office/powerpoint/2010/main" val="148531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D6B6E-963A-4DF4-B917-FD6E7E724651}" type="slidenum">
              <a:rPr lang="de-DE" altLang="de-DE"/>
              <a:pPr/>
              <a:t>16</a:t>
            </a:fld>
            <a:endParaRPr lang="de-DE" altLang="de-DE"/>
          </a:p>
        </p:txBody>
      </p:sp>
      <p:sp>
        <p:nvSpPr>
          <p:cNvPr id="373762" name="Rectangle 2"/>
          <p:cNvSpPr>
            <a:spLocks noGrp="1" noRot="1" noChangeAspect="1" noChangeArrowheads="1"/>
          </p:cNvSpPr>
          <p:nvPr>
            <p:ph type="sldImg"/>
          </p:nvPr>
        </p:nvSpPr>
        <p:spPr bwMode="auto">
          <a:xfrm>
            <a:off x="92075" y="744538"/>
            <a:ext cx="6615113" cy="3722687"/>
          </a:xfrm>
          <a:prstGeom prst="rect">
            <a:avLst/>
          </a:prstGeom>
          <a:solidFill>
            <a:srgbClr val="FFFFFF"/>
          </a:solidFill>
          <a:ln>
            <a:solidFill>
              <a:srgbClr val="000000"/>
            </a:solidFill>
            <a:miter lim="800000"/>
            <a:headEnd/>
            <a:tailEnd/>
          </a:ln>
        </p:spPr>
      </p:sp>
      <p:sp>
        <p:nvSpPr>
          <p:cNvPr id="373763" name="Rectangle 3"/>
          <p:cNvSpPr>
            <a:spLocks noGrp="1" noChangeArrowheads="1"/>
          </p:cNvSpPr>
          <p:nvPr>
            <p:ph type="body" idx="1"/>
          </p:nvPr>
        </p:nvSpPr>
        <p:spPr bwMode="auto">
          <a:xfrm>
            <a:off x="906463" y="4714875"/>
            <a:ext cx="4984750" cy="4467225"/>
          </a:xfrm>
          <a:prstGeom prst="rect">
            <a:avLst/>
          </a:prstGeom>
          <a:solidFill>
            <a:srgbClr val="FFFFFF"/>
          </a:solidFill>
          <a:ln>
            <a:solidFill>
              <a:srgbClr val="000000"/>
            </a:solidFill>
            <a:miter lim="800000"/>
            <a:headEnd/>
            <a:tailEnd/>
          </a:ln>
        </p:spPr>
        <p:txBody>
          <a:bodyPr/>
          <a:lstStyle/>
          <a:p>
            <a:endParaRPr lang="de-DE" altLang="de-DE" dirty="0"/>
          </a:p>
        </p:txBody>
      </p:sp>
    </p:spTree>
    <p:extLst>
      <p:ext uri="{BB962C8B-B14F-4D97-AF65-F5344CB8AC3E}">
        <p14:creationId xmlns:p14="http://schemas.microsoft.com/office/powerpoint/2010/main" val="1039603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D6B6E-963A-4DF4-B917-FD6E7E724651}" type="slidenum">
              <a:rPr lang="de-DE" altLang="de-DE"/>
              <a:pPr/>
              <a:t>17</a:t>
            </a:fld>
            <a:endParaRPr lang="de-DE" altLang="de-DE"/>
          </a:p>
        </p:txBody>
      </p:sp>
      <p:sp>
        <p:nvSpPr>
          <p:cNvPr id="373762" name="Rectangle 2"/>
          <p:cNvSpPr>
            <a:spLocks noGrp="1" noRot="1" noChangeAspect="1" noChangeArrowheads="1"/>
          </p:cNvSpPr>
          <p:nvPr>
            <p:ph type="sldImg"/>
          </p:nvPr>
        </p:nvSpPr>
        <p:spPr bwMode="auto">
          <a:xfrm>
            <a:off x="92075" y="744538"/>
            <a:ext cx="6615113" cy="3722687"/>
          </a:xfrm>
          <a:prstGeom prst="rect">
            <a:avLst/>
          </a:prstGeom>
          <a:solidFill>
            <a:srgbClr val="FFFFFF"/>
          </a:solidFill>
          <a:ln>
            <a:solidFill>
              <a:srgbClr val="000000"/>
            </a:solidFill>
            <a:miter lim="800000"/>
            <a:headEnd/>
            <a:tailEnd/>
          </a:ln>
        </p:spPr>
      </p:sp>
      <p:sp>
        <p:nvSpPr>
          <p:cNvPr id="373763" name="Rectangle 3"/>
          <p:cNvSpPr>
            <a:spLocks noGrp="1" noChangeArrowheads="1"/>
          </p:cNvSpPr>
          <p:nvPr>
            <p:ph type="body" idx="1"/>
          </p:nvPr>
        </p:nvSpPr>
        <p:spPr bwMode="auto">
          <a:xfrm>
            <a:off x="906463" y="4714875"/>
            <a:ext cx="4984750" cy="4467225"/>
          </a:xfrm>
          <a:prstGeom prst="rect">
            <a:avLst/>
          </a:prstGeom>
          <a:solidFill>
            <a:srgbClr val="FFFFFF"/>
          </a:solidFill>
          <a:ln>
            <a:solidFill>
              <a:srgbClr val="000000"/>
            </a:solidFill>
            <a:miter lim="800000"/>
            <a:headEnd/>
            <a:tailEnd/>
          </a:ln>
        </p:spPr>
        <p:txBody>
          <a:bodyPr/>
          <a:lstStyle/>
          <a:p>
            <a:endParaRPr lang="de-DE" altLang="de-DE"/>
          </a:p>
        </p:txBody>
      </p:sp>
    </p:spTree>
    <p:extLst>
      <p:ext uri="{BB962C8B-B14F-4D97-AF65-F5344CB8AC3E}">
        <p14:creationId xmlns:p14="http://schemas.microsoft.com/office/powerpoint/2010/main" val="3658258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D6B6E-963A-4DF4-B917-FD6E7E724651}" type="slidenum">
              <a:rPr lang="de-DE" altLang="de-DE"/>
              <a:pPr/>
              <a:t>18</a:t>
            </a:fld>
            <a:endParaRPr lang="de-DE" altLang="de-DE"/>
          </a:p>
        </p:txBody>
      </p:sp>
      <p:sp>
        <p:nvSpPr>
          <p:cNvPr id="373762" name="Rectangle 2"/>
          <p:cNvSpPr>
            <a:spLocks noGrp="1" noRot="1" noChangeAspect="1" noChangeArrowheads="1"/>
          </p:cNvSpPr>
          <p:nvPr>
            <p:ph type="sldImg"/>
          </p:nvPr>
        </p:nvSpPr>
        <p:spPr bwMode="auto">
          <a:xfrm>
            <a:off x="92075" y="744538"/>
            <a:ext cx="6615113" cy="3722687"/>
          </a:xfrm>
          <a:prstGeom prst="rect">
            <a:avLst/>
          </a:prstGeom>
          <a:solidFill>
            <a:srgbClr val="FFFFFF"/>
          </a:solidFill>
          <a:ln>
            <a:solidFill>
              <a:srgbClr val="000000"/>
            </a:solidFill>
            <a:miter lim="800000"/>
            <a:headEnd/>
            <a:tailEnd/>
          </a:ln>
        </p:spPr>
      </p:sp>
      <p:sp>
        <p:nvSpPr>
          <p:cNvPr id="373763" name="Rectangle 3"/>
          <p:cNvSpPr>
            <a:spLocks noGrp="1" noChangeArrowheads="1"/>
          </p:cNvSpPr>
          <p:nvPr>
            <p:ph type="body" idx="1"/>
          </p:nvPr>
        </p:nvSpPr>
        <p:spPr bwMode="auto">
          <a:xfrm>
            <a:off x="906463" y="4714875"/>
            <a:ext cx="4984750" cy="4467225"/>
          </a:xfrm>
          <a:prstGeom prst="rect">
            <a:avLst/>
          </a:prstGeom>
          <a:solidFill>
            <a:srgbClr val="FFFFFF"/>
          </a:solidFill>
          <a:ln>
            <a:solidFill>
              <a:srgbClr val="000000"/>
            </a:solidFill>
            <a:miter lim="800000"/>
            <a:headEnd/>
            <a:tailEnd/>
          </a:ln>
        </p:spPr>
        <p:txBody>
          <a:bodyPr/>
          <a:lstStyle/>
          <a:p>
            <a:endParaRPr lang="de-DE" altLang="de-DE" dirty="0"/>
          </a:p>
        </p:txBody>
      </p:sp>
    </p:spTree>
    <p:extLst>
      <p:ext uri="{BB962C8B-B14F-4D97-AF65-F5344CB8AC3E}">
        <p14:creationId xmlns:p14="http://schemas.microsoft.com/office/powerpoint/2010/main" val="845285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D6B6E-963A-4DF4-B917-FD6E7E724651}" type="slidenum">
              <a:rPr lang="de-DE" altLang="de-DE"/>
              <a:pPr/>
              <a:t>19</a:t>
            </a:fld>
            <a:endParaRPr lang="de-DE" altLang="de-DE"/>
          </a:p>
        </p:txBody>
      </p:sp>
      <p:sp>
        <p:nvSpPr>
          <p:cNvPr id="373762" name="Rectangle 2"/>
          <p:cNvSpPr>
            <a:spLocks noGrp="1" noRot="1" noChangeAspect="1" noChangeArrowheads="1"/>
          </p:cNvSpPr>
          <p:nvPr>
            <p:ph type="sldImg"/>
          </p:nvPr>
        </p:nvSpPr>
        <p:spPr bwMode="auto">
          <a:xfrm>
            <a:off x="92075" y="744538"/>
            <a:ext cx="6615113" cy="3722687"/>
          </a:xfrm>
          <a:prstGeom prst="rect">
            <a:avLst/>
          </a:prstGeom>
          <a:solidFill>
            <a:srgbClr val="FFFFFF"/>
          </a:solidFill>
          <a:ln>
            <a:solidFill>
              <a:srgbClr val="000000"/>
            </a:solidFill>
            <a:miter lim="800000"/>
            <a:headEnd/>
            <a:tailEnd/>
          </a:ln>
        </p:spPr>
      </p:sp>
      <p:sp>
        <p:nvSpPr>
          <p:cNvPr id="373763" name="Rectangle 3"/>
          <p:cNvSpPr>
            <a:spLocks noGrp="1" noChangeArrowheads="1"/>
          </p:cNvSpPr>
          <p:nvPr>
            <p:ph type="body" idx="1"/>
          </p:nvPr>
        </p:nvSpPr>
        <p:spPr bwMode="auto">
          <a:xfrm>
            <a:off x="906463" y="4714875"/>
            <a:ext cx="4984750" cy="4467225"/>
          </a:xfrm>
          <a:prstGeom prst="rect">
            <a:avLst/>
          </a:prstGeom>
          <a:solidFill>
            <a:srgbClr val="FFFFFF"/>
          </a:solidFill>
          <a:ln>
            <a:solidFill>
              <a:srgbClr val="000000"/>
            </a:solidFill>
            <a:miter lim="800000"/>
            <a:headEnd/>
            <a:tailEnd/>
          </a:ln>
        </p:spPr>
        <p:txBody>
          <a:bodyPr/>
          <a:lstStyle/>
          <a:p>
            <a:r>
              <a:rPr lang="en-US" altLang="de-DE" baseline="0" dirty="0" smtClean="0"/>
              <a:t>Trial example from patients with type 2 diabetes (PIONEER 4, Phase 3a clinical trial) </a:t>
            </a:r>
          </a:p>
          <a:p>
            <a:pPr marL="171450" indent="-171450">
              <a:buFontTx/>
              <a:buChar char="-"/>
            </a:pPr>
            <a:r>
              <a:rPr lang="en-US" altLang="de-DE" baseline="0" dirty="0" smtClean="0"/>
              <a:t>Oral </a:t>
            </a:r>
            <a:r>
              <a:rPr lang="en-US" altLang="de-DE" baseline="0" dirty="0" err="1" smtClean="0"/>
              <a:t>semaglutide</a:t>
            </a:r>
            <a:r>
              <a:rPr lang="en-US" altLang="de-DE" baseline="0" dirty="0" smtClean="0"/>
              <a:t>, a novel GLP-1 agonist, is compared with subcutaneous </a:t>
            </a:r>
            <a:r>
              <a:rPr lang="en-US" altLang="de-DE" baseline="0" dirty="0" err="1" smtClean="0"/>
              <a:t>liraglutide</a:t>
            </a:r>
            <a:r>
              <a:rPr lang="en-US" altLang="de-DE" baseline="0" dirty="0" smtClean="0"/>
              <a:t> and placebo</a:t>
            </a:r>
          </a:p>
          <a:p>
            <a:pPr marL="171450" indent="-171450">
              <a:buFontTx/>
              <a:buChar char="-"/>
            </a:pPr>
            <a:r>
              <a:rPr lang="en-US" altLang="de-DE" baseline="0" dirty="0" smtClean="0"/>
              <a:t>Investigated: effect of lowering blood sugar levels, measured in glycated </a:t>
            </a:r>
            <a:r>
              <a:rPr lang="en-US" altLang="de-DE" baseline="0" dirty="0" err="1" smtClean="0"/>
              <a:t>haemoglobin</a:t>
            </a:r>
            <a:endParaRPr lang="en-US" altLang="de-DE" baseline="0" dirty="0" smtClean="0"/>
          </a:p>
          <a:p>
            <a:pPr marL="171450" indent="-171450">
              <a:buFontTx/>
              <a:buChar char="-"/>
            </a:pPr>
            <a:r>
              <a:rPr lang="en-US" altLang="de-DE" baseline="0" dirty="0" smtClean="0"/>
              <a:t>Here we have the data on the change from baseline to week 26</a:t>
            </a:r>
          </a:p>
          <a:p>
            <a:pPr marL="171450" indent="-171450">
              <a:buFontTx/>
              <a:buChar char="-"/>
            </a:pPr>
            <a:r>
              <a:rPr lang="en-US" altLang="de-DE" baseline="0" dirty="0" smtClean="0"/>
              <a:t>The lower the mean change, the better</a:t>
            </a:r>
          </a:p>
          <a:p>
            <a:pPr marL="171450" indent="-171450">
              <a:buFontTx/>
              <a:buChar char="-"/>
            </a:pPr>
            <a:r>
              <a:rPr lang="en-US" altLang="de-DE" baseline="0" dirty="0" smtClean="0"/>
              <a:t>Participants are </a:t>
            </a:r>
            <a:r>
              <a:rPr lang="en-US" altLang="de-DE" baseline="0" dirty="0" err="1" smtClean="0"/>
              <a:t>randomised</a:t>
            </a:r>
            <a:r>
              <a:rPr lang="en-US" altLang="de-DE" baseline="0" dirty="0" smtClean="0"/>
              <a:t> in a 2:2:1 group design. </a:t>
            </a:r>
          </a:p>
        </p:txBody>
      </p:sp>
    </p:spTree>
    <p:extLst>
      <p:ext uri="{BB962C8B-B14F-4D97-AF65-F5344CB8AC3E}">
        <p14:creationId xmlns:p14="http://schemas.microsoft.com/office/powerpoint/2010/main" val="1337775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D6B6E-963A-4DF4-B917-FD6E7E724651}" type="slidenum">
              <a:rPr lang="de-DE" altLang="de-DE"/>
              <a:pPr/>
              <a:t>2</a:t>
            </a:fld>
            <a:endParaRPr lang="de-DE" altLang="de-DE"/>
          </a:p>
        </p:txBody>
      </p:sp>
      <p:sp>
        <p:nvSpPr>
          <p:cNvPr id="373762" name="Rectangle 2"/>
          <p:cNvSpPr>
            <a:spLocks noGrp="1" noRot="1" noChangeAspect="1" noChangeArrowheads="1"/>
          </p:cNvSpPr>
          <p:nvPr>
            <p:ph type="sldImg"/>
          </p:nvPr>
        </p:nvSpPr>
        <p:spPr bwMode="auto">
          <a:xfrm>
            <a:off x="92075" y="744538"/>
            <a:ext cx="6615113" cy="3722687"/>
          </a:xfrm>
          <a:prstGeom prst="rect">
            <a:avLst/>
          </a:prstGeom>
          <a:solidFill>
            <a:srgbClr val="FFFFFF"/>
          </a:solidFill>
          <a:ln>
            <a:solidFill>
              <a:srgbClr val="000000"/>
            </a:solidFill>
            <a:miter lim="800000"/>
            <a:headEnd/>
            <a:tailEnd/>
          </a:ln>
        </p:spPr>
      </p:sp>
      <p:sp>
        <p:nvSpPr>
          <p:cNvPr id="373763" name="Rectangle 3"/>
          <p:cNvSpPr>
            <a:spLocks noGrp="1" noChangeArrowheads="1"/>
          </p:cNvSpPr>
          <p:nvPr>
            <p:ph type="body" idx="1"/>
          </p:nvPr>
        </p:nvSpPr>
        <p:spPr bwMode="auto">
          <a:xfrm>
            <a:off x="906463" y="4714875"/>
            <a:ext cx="4984750" cy="4467225"/>
          </a:xfrm>
          <a:prstGeom prst="rect">
            <a:avLst/>
          </a:prstGeom>
          <a:solidFill>
            <a:srgbClr val="FFFFFF"/>
          </a:solidFill>
          <a:ln>
            <a:solidFill>
              <a:srgbClr val="000000"/>
            </a:solidFill>
            <a:miter lim="800000"/>
            <a:headEnd/>
            <a:tailEnd/>
          </a:ln>
        </p:spPr>
        <p:txBody>
          <a:bodyPr/>
          <a:lstStyle/>
          <a:p>
            <a:pPr marL="0" marR="0" lvl="0" indent="0" algn="l" defTabSz="914400" rtl="0" eaLnBrk="1" fontAlgn="base" latinLnBrk="0" hangingPunct="1">
              <a:lnSpc>
                <a:spcPts val="1500"/>
              </a:lnSpc>
              <a:spcBef>
                <a:spcPct val="0"/>
              </a:spcBef>
              <a:spcAft>
                <a:spcPct val="0"/>
              </a:spcAft>
              <a:buClrTx/>
              <a:buSzTx/>
              <a:buFontTx/>
              <a:buNone/>
              <a:tabLst/>
              <a:defRPr/>
            </a:pPr>
            <a:r>
              <a:rPr lang="de-DE" altLang="de-DE" sz="1000" dirty="0" err="1" smtClean="0"/>
              <a:t>Introduce</a:t>
            </a:r>
            <a:r>
              <a:rPr lang="de-DE" altLang="de-DE" sz="1000" baseline="0" dirty="0" smtClean="0"/>
              <a:t> </a:t>
            </a:r>
            <a:r>
              <a:rPr lang="de-DE" altLang="de-DE" sz="1000" baseline="0" dirty="0" err="1" smtClean="0"/>
              <a:t>to</a:t>
            </a:r>
            <a:r>
              <a:rPr lang="de-DE" altLang="de-DE" sz="1000" baseline="0" dirty="0" smtClean="0"/>
              <a:t> </a:t>
            </a:r>
            <a:r>
              <a:rPr lang="de-DE" altLang="de-DE" sz="1000" baseline="0" dirty="0" err="1" smtClean="0"/>
              <a:t>s</a:t>
            </a:r>
            <a:r>
              <a:rPr lang="de-DE" altLang="de-DE" sz="1000" dirty="0" err="1" smtClean="0"/>
              <a:t>etting</a:t>
            </a:r>
            <a:endParaRPr lang="de-DE" altLang="de-DE" sz="1000" dirty="0" smtClean="0"/>
          </a:p>
          <a:p>
            <a:pPr marL="171450" marR="0" lvl="0" indent="-171450" algn="l" defTabSz="914400" rtl="0" eaLnBrk="1" fontAlgn="base" latinLnBrk="0" hangingPunct="1">
              <a:lnSpc>
                <a:spcPts val="1500"/>
              </a:lnSpc>
              <a:spcBef>
                <a:spcPct val="0"/>
              </a:spcBef>
              <a:spcAft>
                <a:spcPct val="0"/>
              </a:spcAft>
              <a:buClrTx/>
              <a:buSzTx/>
              <a:buFont typeface="Symbol" panose="05050102010706020507" pitchFamily="18" charset="2"/>
              <a:buChar char="-"/>
              <a:tabLst/>
              <a:defRPr/>
            </a:pPr>
            <a:r>
              <a:rPr lang="en-US" altLang="de-DE" sz="900" dirty="0" smtClean="0"/>
              <a:t>Rather</a:t>
            </a:r>
            <a:r>
              <a:rPr lang="en-US" altLang="de-DE" sz="900" baseline="0" dirty="0" smtClean="0"/>
              <a:t> than showing superiority, i</a:t>
            </a:r>
            <a:r>
              <a:rPr lang="en-US" altLang="de-DE" sz="900" dirty="0" smtClean="0"/>
              <a:t>n non-inferiority trials we want to show</a:t>
            </a:r>
            <a:r>
              <a:rPr lang="en-US" altLang="de-DE" sz="900" baseline="0" dirty="0" smtClean="0"/>
              <a:t> that a new treatment is not clinically worse than a standard (reference) treatment. </a:t>
            </a:r>
          </a:p>
          <a:p>
            <a:pPr marL="171450" marR="0" lvl="0" indent="-171450" algn="l" defTabSz="914400" rtl="0" eaLnBrk="1" fontAlgn="base" latinLnBrk="0" hangingPunct="1">
              <a:lnSpc>
                <a:spcPts val="1500"/>
              </a:lnSpc>
              <a:spcBef>
                <a:spcPct val="0"/>
              </a:spcBef>
              <a:spcAft>
                <a:spcPct val="0"/>
              </a:spcAft>
              <a:buClrTx/>
              <a:buSzTx/>
              <a:buFont typeface="Symbol" panose="05050102010706020507" pitchFamily="18" charset="2"/>
              <a:buChar char="-"/>
              <a:tabLst/>
              <a:defRPr/>
            </a:pPr>
            <a:r>
              <a:rPr lang="en-US" altLang="de-DE" sz="900" baseline="0" dirty="0" smtClean="0"/>
              <a:t>Because: The n</a:t>
            </a:r>
            <a:r>
              <a:rPr lang="en-US" altLang="de-DE" sz="900" dirty="0" smtClean="0"/>
              <a:t>ew treatment</a:t>
            </a:r>
            <a:r>
              <a:rPr lang="en-US" altLang="de-DE" sz="900" baseline="0" dirty="0" smtClean="0"/>
              <a:t> may present</a:t>
            </a:r>
            <a:r>
              <a:rPr lang="en-US" altLang="de-DE" sz="900" dirty="0" smtClean="0"/>
              <a:t> advantages such as reduced toxicity, improved administration, or lower cost compared to standard treatments. </a:t>
            </a:r>
          </a:p>
          <a:p>
            <a:pPr marL="171450" marR="0" lvl="0" indent="-171450" algn="l" defTabSz="914400" rtl="0" eaLnBrk="1" fontAlgn="base" latinLnBrk="0" hangingPunct="1">
              <a:lnSpc>
                <a:spcPts val="1500"/>
              </a:lnSpc>
              <a:spcBef>
                <a:spcPct val="0"/>
              </a:spcBef>
              <a:spcAft>
                <a:spcPct val="0"/>
              </a:spcAft>
              <a:buClrTx/>
              <a:buSzTx/>
              <a:buFont typeface="Symbol" panose="05050102010706020507" pitchFamily="18" charset="2"/>
              <a:buChar char="-"/>
              <a:tabLst/>
              <a:defRPr/>
            </a:pPr>
            <a:r>
              <a:rPr lang="en-US" altLang="de-DE" sz="900" baseline="0" dirty="0" smtClean="0"/>
              <a:t>One may use two-arm designs, but two-arm designs often lack the ability to distinguish </a:t>
            </a:r>
            <a:r>
              <a:rPr lang="en-US" sz="1000" b="0" i="0" kern="1200" dirty="0" smtClean="0">
                <a:solidFill>
                  <a:schemeClr val="tx1"/>
                </a:solidFill>
                <a:effectLst/>
                <a:latin typeface="Arial" panose="020B0604020202020204" pitchFamily="34" charset="0"/>
                <a:ea typeface="+mn-ea"/>
                <a:cs typeface="+mn-cs"/>
              </a:rPr>
              <a:t>between an effective and ineffective treatment, also known as assay sensitivity</a:t>
            </a:r>
          </a:p>
          <a:p>
            <a:pPr marL="171450" marR="0" lvl="0" indent="-171450" algn="l" defTabSz="914400" rtl="0" eaLnBrk="1" fontAlgn="base" latinLnBrk="0" hangingPunct="1">
              <a:lnSpc>
                <a:spcPts val="1500"/>
              </a:lnSpc>
              <a:spcBef>
                <a:spcPct val="0"/>
              </a:spcBef>
              <a:spcAft>
                <a:spcPct val="0"/>
              </a:spcAft>
              <a:buClrTx/>
              <a:buSzTx/>
              <a:buFont typeface="Symbol" panose="05050102010706020507" pitchFamily="18" charset="2"/>
              <a:buChar char="-"/>
              <a:tabLst/>
              <a:defRPr/>
            </a:pPr>
            <a:r>
              <a:rPr lang="en-US" altLang="de-DE" sz="1000" b="0" i="0" kern="1200" dirty="0" smtClean="0">
                <a:solidFill>
                  <a:schemeClr val="tx1"/>
                </a:solidFill>
                <a:effectLst/>
                <a:latin typeface="Arial" panose="020B0604020202020204" pitchFamily="34" charset="0"/>
                <a:ea typeface="+mn-ea"/>
                <a:cs typeface="+mn-cs"/>
              </a:rPr>
              <a:t>Therefore</a:t>
            </a:r>
            <a:r>
              <a:rPr lang="en-US" altLang="de-DE" sz="1000" b="0" i="0" kern="1200" baseline="0" dirty="0" smtClean="0">
                <a:solidFill>
                  <a:schemeClr val="tx1"/>
                </a:solidFill>
                <a:effectLst/>
                <a:latin typeface="Arial" panose="020B0604020202020204" pitchFamily="34" charset="0"/>
                <a:ea typeface="+mn-ea"/>
                <a:cs typeface="+mn-cs"/>
              </a:rPr>
              <a:t> recommended: three-arm designs including additionally placebo arm, also referred to as “</a:t>
            </a:r>
            <a:r>
              <a:rPr lang="en-US" altLang="de-DE" dirty="0" smtClean="0"/>
              <a:t>Gold standard“ design</a:t>
            </a:r>
          </a:p>
          <a:p>
            <a:pPr marL="171450" marR="0" lvl="0" indent="-171450" algn="l" defTabSz="914400" rtl="0" eaLnBrk="1" fontAlgn="base" latinLnBrk="0" hangingPunct="1">
              <a:lnSpc>
                <a:spcPts val="1500"/>
              </a:lnSpc>
              <a:spcBef>
                <a:spcPct val="0"/>
              </a:spcBef>
              <a:spcAft>
                <a:spcPct val="0"/>
              </a:spcAft>
              <a:buClrTx/>
              <a:buSzTx/>
              <a:buFont typeface="Symbol" panose="05050102010706020507" pitchFamily="18" charset="2"/>
              <a:buChar char="-"/>
              <a:tabLst/>
              <a:defRPr/>
            </a:pPr>
            <a:r>
              <a:rPr lang="en-US" altLang="de-DE" baseline="0" dirty="0" smtClean="0"/>
              <a:t>In such three-arm designs it is reasonable to assume differing variances between the three groups -&gt; Heterogeneous variance scenario</a:t>
            </a:r>
          </a:p>
        </p:txBody>
      </p:sp>
    </p:spTree>
    <p:extLst>
      <p:ext uri="{BB962C8B-B14F-4D97-AF65-F5344CB8AC3E}">
        <p14:creationId xmlns:p14="http://schemas.microsoft.com/office/powerpoint/2010/main" val="3014076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D6B6E-963A-4DF4-B917-FD6E7E724651}" type="slidenum">
              <a:rPr lang="de-DE" altLang="de-DE"/>
              <a:pPr/>
              <a:t>20</a:t>
            </a:fld>
            <a:endParaRPr lang="de-DE" altLang="de-DE"/>
          </a:p>
        </p:txBody>
      </p:sp>
      <p:sp>
        <p:nvSpPr>
          <p:cNvPr id="373762" name="Rectangle 2"/>
          <p:cNvSpPr>
            <a:spLocks noGrp="1" noRot="1" noChangeAspect="1" noChangeArrowheads="1"/>
          </p:cNvSpPr>
          <p:nvPr>
            <p:ph type="sldImg"/>
          </p:nvPr>
        </p:nvSpPr>
        <p:spPr bwMode="auto">
          <a:xfrm>
            <a:off x="92075" y="744538"/>
            <a:ext cx="6615113" cy="3722687"/>
          </a:xfrm>
          <a:prstGeom prst="rect">
            <a:avLst/>
          </a:prstGeom>
          <a:solidFill>
            <a:srgbClr val="FFFFFF"/>
          </a:solidFill>
          <a:ln>
            <a:solidFill>
              <a:srgbClr val="000000"/>
            </a:solidFill>
            <a:miter lim="800000"/>
            <a:headEnd/>
            <a:tailEnd/>
          </a:ln>
        </p:spPr>
      </p:sp>
      <p:sp>
        <p:nvSpPr>
          <p:cNvPr id="373763" name="Rectangle 3"/>
          <p:cNvSpPr>
            <a:spLocks noGrp="1" noChangeArrowheads="1"/>
          </p:cNvSpPr>
          <p:nvPr>
            <p:ph type="body" idx="1"/>
          </p:nvPr>
        </p:nvSpPr>
        <p:spPr bwMode="auto">
          <a:xfrm>
            <a:off x="906463" y="4714875"/>
            <a:ext cx="4984750" cy="4467225"/>
          </a:xfrm>
          <a:prstGeom prst="rect">
            <a:avLst/>
          </a:prstGeom>
          <a:solidFill>
            <a:srgbClr val="FFFFFF"/>
          </a:solidFill>
          <a:ln>
            <a:solidFill>
              <a:srgbClr val="000000"/>
            </a:solidFill>
            <a:miter lim="800000"/>
            <a:headEnd/>
            <a:tailEnd/>
          </a:ln>
        </p:spPr>
        <p:txBody>
          <a:bodyPr/>
          <a:lstStyle/>
          <a:p>
            <a:pPr marL="171450" marR="0" lvl="0" indent="-171450" algn="l" defTabSz="914400" rtl="0" eaLnBrk="1" fontAlgn="base" latinLnBrk="0" hangingPunct="1">
              <a:lnSpc>
                <a:spcPts val="1500"/>
              </a:lnSpc>
              <a:spcBef>
                <a:spcPct val="0"/>
              </a:spcBef>
              <a:spcAft>
                <a:spcPct val="0"/>
              </a:spcAft>
              <a:buClrTx/>
              <a:buSzTx/>
              <a:buFont typeface="Symbol" panose="05050102010706020507" pitchFamily="18" charset="2"/>
              <a:buChar char="-"/>
              <a:tabLst/>
              <a:defRPr/>
            </a:pPr>
            <a:r>
              <a:rPr lang="en-US" altLang="de-DE" sz="1000" dirty="0" smtClean="0"/>
              <a:t>Rather than using parametric assumptions on the distribution of the test statistic, the data is permutated to approximate the distribution under the null hypothesis. Permutation of the data, the test statistic is then again calculated based on the permutated data. Repeated</a:t>
            </a:r>
            <a:r>
              <a:rPr lang="en-US" altLang="de-DE" sz="1000" baseline="0" dirty="0" smtClean="0"/>
              <a:t> X times. Forms the </a:t>
            </a:r>
            <a:r>
              <a:rPr lang="en-US" altLang="de-DE" sz="1000" dirty="0" smtClean="0"/>
              <a:t>distribution of the test statistic based on the permutated data </a:t>
            </a:r>
          </a:p>
          <a:p>
            <a:pPr marL="171450" marR="0" lvl="0" indent="-171450" algn="l" defTabSz="914400" rtl="0" eaLnBrk="1" fontAlgn="base" latinLnBrk="0" hangingPunct="1">
              <a:lnSpc>
                <a:spcPts val="1500"/>
              </a:lnSpc>
              <a:spcBef>
                <a:spcPct val="0"/>
              </a:spcBef>
              <a:spcAft>
                <a:spcPct val="0"/>
              </a:spcAft>
              <a:buClrTx/>
              <a:buSzTx/>
              <a:buFont typeface="Symbol" panose="05050102010706020507" pitchFamily="18" charset="2"/>
              <a:buChar char="-"/>
              <a:tabLst/>
              <a:defRPr/>
            </a:pPr>
            <a:r>
              <a:rPr lang="en-US" altLang="de-DE" sz="1000" dirty="0" smtClean="0"/>
              <a:t>permutation distribution = the distribution of the test statistic based on the permutated data </a:t>
            </a:r>
            <a:endParaRPr lang="de-DE" altLang="de-DE" sz="1000" dirty="0" smtClean="0"/>
          </a:p>
          <a:p>
            <a:endParaRPr lang="de-DE" altLang="de-DE" dirty="0"/>
          </a:p>
        </p:txBody>
      </p:sp>
    </p:spTree>
    <p:extLst>
      <p:ext uri="{BB962C8B-B14F-4D97-AF65-F5344CB8AC3E}">
        <p14:creationId xmlns:p14="http://schemas.microsoft.com/office/powerpoint/2010/main" val="10953025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D6B6E-963A-4DF4-B917-FD6E7E724651}" type="slidenum">
              <a:rPr lang="de-DE" altLang="de-DE"/>
              <a:pPr/>
              <a:t>21</a:t>
            </a:fld>
            <a:endParaRPr lang="de-DE" altLang="de-DE"/>
          </a:p>
        </p:txBody>
      </p:sp>
      <p:sp>
        <p:nvSpPr>
          <p:cNvPr id="373762" name="Rectangle 2"/>
          <p:cNvSpPr>
            <a:spLocks noGrp="1" noRot="1" noChangeAspect="1" noChangeArrowheads="1"/>
          </p:cNvSpPr>
          <p:nvPr>
            <p:ph type="sldImg"/>
          </p:nvPr>
        </p:nvSpPr>
        <p:spPr bwMode="auto">
          <a:xfrm>
            <a:off x="92075" y="744538"/>
            <a:ext cx="6615113" cy="3722687"/>
          </a:xfrm>
          <a:prstGeom prst="rect">
            <a:avLst/>
          </a:prstGeom>
          <a:solidFill>
            <a:srgbClr val="FFFFFF"/>
          </a:solidFill>
          <a:ln>
            <a:solidFill>
              <a:srgbClr val="000000"/>
            </a:solidFill>
            <a:miter lim="800000"/>
            <a:headEnd/>
            <a:tailEnd/>
          </a:ln>
        </p:spPr>
      </p:sp>
      <p:sp>
        <p:nvSpPr>
          <p:cNvPr id="373763" name="Rectangle 3"/>
          <p:cNvSpPr>
            <a:spLocks noGrp="1" noChangeArrowheads="1"/>
          </p:cNvSpPr>
          <p:nvPr>
            <p:ph type="body" idx="1"/>
          </p:nvPr>
        </p:nvSpPr>
        <p:spPr bwMode="auto">
          <a:xfrm>
            <a:off x="906463" y="4714875"/>
            <a:ext cx="4984750" cy="4467225"/>
          </a:xfrm>
          <a:prstGeom prst="rect">
            <a:avLst/>
          </a:prstGeom>
          <a:solidFill>
            <a:srgbClr val="FFFFFF"/>
          </a:solidFill>
          <a:ln>
            <a:solidFill>
              <a:srgbClr val="000000"/>
            </a:solidFill>
            <a:miter lim="800000"/>
            <a:headEnd/>
            <a:tailEnd/>
          </a:ln>
        </p:spPr>
        <p:txBody>
          <a:bodyPr/>
          <a:lstStyle/>
          <a:p>
            <a:endParaRPr lang="de-DE" altLang="de-DE" dirty="0"/>
          </a:p>
        </p:txBody>
      </p:sp>
    </p:spTree>
    <p:extLst>
      <p:ext uri="{BB962C8B-B14F-4D97-AF65-F5344CB8AC3E}">
        <p14:creationId xmlns:p14="http://schemas.microsoft.com/office/powerpoint/2010/main" val="1896459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D6B6E-963A-4DF4-B917-FD6E7E724651}" type="slidenum">
              <a:rPr lang="de-DE" altLang="de-DE"/>
              <a:pPr/>
              <a:t>22</a:t>
            </a:fld>
            <a:endParaRPr lang="de-DE" altLang="de-DE"/>
          </a:p>
        </p:txBody>
      </p:sp>
      <p:sp>
        <p:nvSpPr>
          <p:cNvPr id="373762" name="Rectangle 2"/>
          <p:cNvSpPr>
            <a:spLocks noGrp="1" noRot="1" noChangeAspect="1" noChangeArrowheads="1"/>
          </p:cNvSpPr>
          <p:nvPr>
            <p:ph type="sldImg"/>
          </p:nvPr>
        </p:nvSpPr>
        <p:spPr bwMode="auto">
          <a:xfrm>
            <a:off x="92075" y="744538"/>
            <a:ext cx="6615113" cy="3722687"/>
          </a:xfrm>
          <a:prstGeom prst="rect">
            <a:avLst/>
          </a:prstGeom>
          <a:solidFill>
            <a:srgbClr val="FFFFFF"/>
          </a:solidFill>
          <a:ln>
            <a:solidFill>
              <a:srgbClr val="000000"/>
            </a:solidFill>
            <a:miter lim="800000"/>
            <a:headEnd/>
            <a:tailEnd/>
          </a:ln>
        </p:spPr>
      </p:sp>
      <p:sp>
        <p:nvSpPr>
          <p:cNvPr id="373763" name="Rectangle 3"/>
          <p:cNvSpPr>
            <a:spLocks noGrp="1" noChangeArrowheads="1"/>
          </p:cNvSpPr>
          <p:nvPr>
            <p:ph type="body" idx="1"/>
          </p:nvPr>
        </p:nvSpPr>
        <p:spPr bwMode="auto">
          <a:xfrm>
            <a:off x="906463" y="4714875"/>
            <a:ext cx="4984750" cy="4467225"/>
          </a:xfrm>
          <a:prstGeom prst="rect">
            <a:avLst/>
          </a:prstGeom>
          <a:solidFill>
            <a:srgbClr val="FFFFFF"/>
          </a:solidFill>
          <a:ln>
            <a:solidFill>
              <a:srgbClr val="000000"/>
            </a:solidFill>
            <a:miter lim="800000"/>
            <a:headEnd/>
            <a:tailEnd/>
          </a:ln>
        </p:spPr>
        <p:txBody>
          <a:bodyPr/>
          <a:lstStyle/>
          <a:p>
            <a:endParaRPr lang="de-DE" altLang="de-DE"/>
          </a:p>
        </p:txBody>
      </p:sp>
    </p:spTree>
    <p:extLst>
      <p:ext uri="{BB962C8B-B14F-4D97-AF65-F5344CB8AC3E}">
        <p14:creationId xmlns:p14="http://schemas.microsoft.com/office/powerpoint/2010/main" val="1133881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D6B6E-963A-4DF4-B917-FD6E7E724651}" type="slidenum">
              <a:rPr lang="de-DE" altLang="de-DE"/>
              <a:pPr/>
              <a:t>23</a:t>
            </a:fld>
            <a:endParaRPr lang="de-DE" altLang="de-DE"/>
          </a:p>
        </p:txBody>
      </p:sp>
      <p:sp>
        <p:nvSpPr>
          <p:cNvPr id="373762" name="Rectangle 2"/>
          <p:cNvSpPr>
            <a:spLocks noGrp="1" noRot="1" noChangeAspect="1" noChangeArrowheads="1"/>
          </p:cNvSpPr>
          <p:nvPr>
            <p:ph type="sldImg"/>
          </p:nvPr>
        </p:nvSpPr>
        <p:spPr bwMode="auto">
          <a:xfrm>
            <a:off x="92075" y="744538"/>
            <a:ext cx="6615113" cy="3722687"/>
          </a:xfrm>
          <a:prstGeom prst="rect">
            <a:avLst/>
          </a:prstGeom>
          <a:solidFill>
            <a:srgbClr val="FFFFFF"/>
          </a:solidFill>
          <a:ln>
            <a:solidFill>
              <a:srgbClr val="000000"/>
            </a:solidFill>
            <a:miter lim="800000"/>
            <a:headEnd/>
            <a:tailEnd/>
          </a:ln>
        </p:spPr>
      </p:sp>
      <p:sp>
        <p:nvSpPr>
          <p:cNvPr id="373763" name="Rectangle 3"/>
          <p:cNvSpPr>
            <a:spLocks noGrp="1" noChangeArrowheads="1"/>
          </p:cNvSpPr>
          <p:nvPr>
            <p:ph type="body" idx="1"/>
          </p:nvPr>
        </p:nvSpPr>
        <p:spPr bwMode="auto">
          <a:xfrm>
            <a:off x="906463" y="4714875"/>
            <a:ext cx="4984750" cy="4467225"/>
          </a:xfrm>
          <a:prstGeom prst="rect">
            <a:avLst/>
          </a:prstGeom>
          <a:solidFill>
            <a:srgbClr val="FFFFFF"/>
          </a:solidFill>
          <a:ln>
            <a:solidFill>
              <a:srgbClr val="000000"/>
            </a:solidFill>
            <a:miter lim="800000"/>
            <a:headEnd/>
            <a:tailEnd/>
          </a:ln>
        </p:spPr>
        <p:txBody>
          <a:bodyPr/>
          <a:lstStyle/>
          <a:p>
            <a:pPr marL="171450" indent="-171450">
              <a:buFontTx/>
              <a:buChar char="-"/>
            </a:pPr>
            <a:r>
              <a:rPr lang="de-DE" altLang="de-DE" dirty="0" smtClean="0"/>
              <a:t>UG = sample </a:t>
            </a:r>
            <a:r>
              <a:rPr lang="de-DE" altLang="de-DE" dirty="0" err="1" smtClean="0"/>
              <a:t>variances</a:t>
            </a:r>
            <a:endParaRPr lang="de-DE" altLang="de-DE" dirty="0" smtClean="0"/>
          </a:p>
          <a:p>
            <a:pPr marL="171450" indent="-171450">
              <a:buFontTx/>
              <a:buChar char="-"/>
            </a:pPr>
            <a:r>
              <a:rPr lang="de-DE" altLang="de-DE" dirty="0" smtClean="0"/>
              <a:t>OSU</a:t>
            </a:r>
            <a:r>
              <a:rPr lang="de-DE" altLang="de-DE" baseline="0" dirty="0" smtClean="0"/>
              <a:t> = </a:t>
            </a:r>
            <a:r>
              <a:rPr lang="de-DE" altLang="de-DE" baseline="0" dirty="0" err="1" smtClean="0"/>
              <a:t>Kiesr</a:t>
            </a:r>
            <a:r>
              <a:rPr lang="de-DE" altLang="de-DE" baseline="0" dirty="0" smtClean="0"/>
              <a:t> &amp; Friede, minus </a:t>
            </a:r>
            <a:r>
              <a:rPr lang="de-DE" altLang="de-DE" baseline="0" dirty="0" err="1" smtClean="0"/>
              <a:t>the</a:t>
            </a:r>
            <a:r>
              <a:rPr lang="de-DE" altLang="de-DE" baseline="0" dirty="0" smtClean="0"/>
              <a:t> </a:t>
            </a:r>
            <a:r>
              <a:rPr lang="de-DE" altLang="de-DE" baseline="0" dirty="0" err="1" smtClean="0"/>
              <a:t>respective</a:t>
            </a:r>
            <a:r>
              <a:rPr lang="de-DE" altLang="de-DE" baseline="0" dirty="0" smtClean="0"/>
              <a:t> </a:t>
            </a:r>
            <a:r>
              <a:rPr lang="de-DE" altLang="de-DE" baseline="0" dirty="0" err="1" smtClean="0"/>
              <a:t>bias</a:t>
            </a:r>
            <a:endParaRPr lang="de-DE" altLang="de-DE" baseline="0" dirty="0" smtClean="0"/>
          </a:p>
          <a:p>
            <a:pPr marL="171450" indent="-171450">
              <a:buFontTx/>
              <a:buChar char="-"/>
            </a:pPr>
            <a:r>
              <a:rPr lang="de-DE" altLang="de-DE" dirty="0" err="1" smtClean="0"/>
              <a:t>Exclusion</a:t>
            </a:r>
            <a:r>
              <a:rPr lang="de-DE" altLang="de-DE" dirty="0" smtClean="0"/>
              <a:t> </a:t>
            </a:r>
            <a:r>
              <a:rPr lang="de-DE" altLang="de-DE" dirty="0" err="1" smtClean="0"/>
              <a:t>of</a:t>
            </a:r>
            <a:r>
              <a:rPr lang="de-DE" altLang="de-DE" dirty="0" smtClean="0"/>
              <a:t> OS </a:t>
            </a:r>
            <a:r>
              <a:rPr lang="de-DE" altLang="de-DE" dirty="0" err="1" smtClean="0"/>
              <a:t>and</a:t>
            </a:r>
            <a:r>
              <a:rPr lang="de-DE" altLang="de-DE" dirty="0" smtClean="0"/>
              <a:t> </a:t>
            </a:r>
            <a:r>
              <a:rPr lang="de-DE" altLang="de-DE" dirty="0" err="1" smtClean="0"/>
              <a:t>Xing-Ganju</a:t>
            </a:r>
            <a:endParaRPr lang="de-DE" altLang="de-DE" dirty="0" smtClean="0"/>
          </a:p>
          <a:p>
            <a:pPr marL="171450" indent="-171450">
              <a:buFontTx/>
              <a:buChar char="-"/>
            </a:pPr>
            <a:r>
              <a:rPr lang="de-DE" altLang="de-DE" dirty="0" smtClean="0"/>
              <a:t>Goal: </a:t>
            </a:r>
            <a:r>
              <a:rPr lang="de-DE" altLang="de-DE" dirty="0" err="1" smtClean="0"/>
              <a:t>showing</a:t>
            </a:r>
            <a:r>
              <a:rPr lang="de-DE" altLang="de-DE" dirty="0" smtClean="0"/>
              <a:t> </a:t>
            </a:r>
            <a:r>
              <a:rPr lang="de-DE" altLang="de-DE" dirty="0" err="1" smtClean="0"/>
              <a:t>that</a:t>
            </a:r>
            <a:r>
              <a:rPr lang="de-DE" altLang="de-DE" dirty="0" smtClean="0"/>
              <a:t> </a:t>
            </a:r>
            <a:r>
              <a:rPr lang="de-DE" altLang="de-DE" dirty="0" err="1" smtClean="0"/>
              <a:t>the</a:t>
            </a:r>
            <a:r>
              <a:rPr lang="de-DE" altLang="de-DE" dirty="0" smtClean="0"/>
              <a:t> </a:t>
            </a:r>
            <a:r>
              <a:rPr lang="de-DE" altLang="de-DE" dirty="0" err="1" smtClean="0"/>
              <a:t>porposed</a:t>
            </a:r>
            <a:r>
              <a:rPr lang="de-DE" altLang="de-DE" dirty="0" smtClean="0"/>
              <a:t> </a:t>
            </a:r>
            <a:r>
              <a:rPr lang="de-DE" altLang="de-DE" dirty="0" err="1" smtClean="0"/>
              <a:t>procedure</a:t>
            </a:r>
            <a:r>
              <a:rPr lang="de-DE" altLang="de-DE" dirty="0" smtClean="0"/>
              <a:t> </a:t>
            </a:r>
            <a:r>
              <a:rPr lang="de-DE" altLang="de-DE" dirty="0" err="1" smtClean="0"/>
              <a:t>using</a:t>
            </a:r>
            <a:r>
              <a:rPr lang="de-DE" altLang="de-DE" dirty="0" smtClean="0"/>
              <a:t> </a:t>
            </a:r>
            <a:r>
              <a:rPr lang="de-DE" altLang="de-DE" dirty="0" err="1" smtClean="0"/>
              <a:t>the</a:t>
            </a:r>
            <a:r>
              <a:rPr lang="de-DE" altLang="de-DE" dirty="0" smtClean="0"/>
              <a:t> </a:t>
            </a:r>
            <a:r>
              <a:rPr lang="de-DE" altLang="de-DE" dirty="0" err="1" smtClean="0"/>
              <a:t>ratios</a:t>
            </a:r>
            <a:r>
              <a:rPr lang="de-DE" altLang="de-DE" dirty="0" smtClean="0"/>
              <a:t> in </a:t>
            </a:r>
            <a:r>
              <a:rPr lang="de-DE" altLang="de-DE" dirty="0" err="1" smtClean="0"/>
              <a:t>the</a:t>
            </a:r>
            <a:r>
              <a:rPr lang="de-DE" altLang="de-DE" dirty="0" smtClean="0"/>
              <a:t> </a:t>
            </a:r>
            <a:r>
              <a:rPr lang="de-DE" altLang="de-DE" dirty="0" err="1" smtClean="0"/>
              <a:t>group</a:t>
            </a:r>
            <a:r>
              <a:rPr lang="de-DE" altLang="de-DE" dirty="0" smtClean="0"/>
              <a:t> </a:t>
            </a:r>
            <a:r>
              <a:rPr lang="de-DE" altLang="de-DE" dirty="0" err="1" smtClean="0"/>
              <a:t>variances</a:t>
            </a:r>
            <a:r>
              <a:rPr lang="de-DE" altLang="de-DE" dirty="0" smtClean="0"/>
              <a:t> </a:t>
            </a:r>
            <a:r>
              <a:rPr lang="de-DE" altLang="de-DE" dirty="0" err="1" smtClean="0"/>
              <a:t>is</a:t>
            </a:r>
            <a:r>
              <a:rPr lang="de-DE" altLang="de-DE" baseline="0" dirty="0" smtClean="0"/>
              <a:t> </a:t>
            </a:r>
            <a:r>
              <a:rPr lang="de-DE" altLang="de-DE" baseline="0" dirty="0" err="1" smtClean="0"/>
              <a:t>sufficient</a:t>
            </a:r>
            <a:r>
              <a:rPr lang="de-DE" altLang="de-DE" baseline="0" dirty="0" smtClean="0"/>
              <a:t> </a:t>
            </a:r>
            <a:r>
              <a:rPr lang="de-DE" altLang="de-DE" baseline="0" dirty="0" err="1" smtClean="0"/>
              <a:t>for</a:t>
            </a:r>
            <a:r>
              <a:rPr lang="de-DE" altLang="de-DE" baseline="0" dirty="0" smtClean="0"/>
              <a:t> sample </a:t>
            </a:r>
            <a:r>
              <a:rPr lang="de-DE" altLang="de-DE" baseline="0" dirty="0" err="1" smtClean="0"/>
              <a:t>size</a:t>
            </a:r>
            <a:r>
              <a:rPr lang="de-DE" altLang="de-DE" baseline="0" dirty="0" smtClean="0"/>
              <a:t> </a:t>
            </a:r>
            <a:r>
              <a:rPr lang="de-DE" altLang="de-DE" baseline="0" dirty="0" err="1" smtClean="0"/>
              <a:t>re-estimation</a:t>
            </a:r>
            <a:endParaRPr lang="de-DE" altLang="de-DE" dirty="0"/>
          </a:p>
        </p:txBody>
      </p:sp>
    </p:spTree>
    <p:extLst>
      <p:ext uri="{BB962C8B-B14F-4D97-AF65-F5344CB8AC3E}">
        <p14:creationId xmlns:p14="http://schemas.microsoft.com/office/powerpoint/2010/main" val="889624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D6B6E-963A-4DF4-B917-FD6E7E724651}" type="slidenum">
              <a:rPr lang="de-DE" altLang="de-DE"/>
              <a:pPr/>
              <a:t>24</a:t>
            </a:fld>
            <a:endParaRPr lang="de-DE" altLang="de-DE"/>
          </a:p>
        </p:txBody>
      </p:sp>
      <p:sp>
        <p:nvSpPr>
          <p:cNvPr id="373762" name="Rectangle 2"/>
          <p:cNvSpPr>
            <a:spLocks noGrp="1" noRot="1" noChangeAspect="1" noChangeArrowheads="1"/>
          </p:cNvSpPr>
          <p:nvPr>
            <p:ph type="sldImg"/>
          </p:nvPr>
        </p:nvSpPr>
        <p:spPr bwMode="auto">
          <a:xfrm>
            <a:off x="92075" y="744538"/>
            <a:ext cx="6615113" cy="3722687"/>
          </a:xfrm>
          <a:prstGeom prst="rect">
            <a:avLst/>
          </a:prstGeom>
          <a:solidFill>
            <a:srgbClr val="FFFFFF"/>
          </a:solidFill>
          <a:ln>
            <a:solidFill>
              <a:srgbClr val="000000"/>
            </a:solidFill>
            <a:miter lim="800000"/>
            <a:headEnd/>
            <a:tailEnd/>
          </a:ln>
        </p:spPr>
      </p:sp>
      <p:sp>
        <p:nvSpPr>
          <p:cNvPr id="373763" name="Rectangle 3"/>
          <p:cNvSpPr>
            <a:spLocks noGrp="1" noChangeArrowheads="1"/>
          </p:cNvSpPr>
          <p:nvPr>
            <p:ph type="body" idx="1"/>
          </p:nvPr>
        </p:nvSpPr>
        <p:spPr bwMode="auto">
          <a:xfrm>
            <a:off x="906463" y="4714875"/>
            <a:ext cx="4984750" cy="4467225"/>
          </a:xfrm>
          <a:prstGeom prst="rect">
            <a:avLst/>
          </a:prstGeom>
          <a:solidFill>
            <a:srgbClr val="FFFFFF"/>
          </a:solidFill>
          <a:ln>
            <a:solidFill>
              <a:srgbClr val="000000"/>
            </a:solidFill>
            <a:miter lim="800000"/>
            <a:headEnd/>
            <a:tailEnd/>
          </a:ln>
        </p:spPr>
        <p:txBody>
          <a:bodyPr/>
          <a:lstStyle/>
          <a:p>
            <a:endParaRPr lang="de-DE" altLang="de-DE"/>
          </a:p>
        </p:txBody>
      </p:sp>
    </p:spTree>
    <p:extLst>
      <p:ext uri="{BB962C8B-B14F-4D97-AF65-F5344CB8AC3E}">
        <p14:creationId xmlns:p14="http://schemas.microsoft.com/office/powerpoint/2010/main" val="2998660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C20B01-A1F7-4100-B415-5EB8A142C82C}" type="slidenum">
              <a:rPr lang="de-DE" altLang="de-DE"/>
              <a:pPr/>
              <a:t>3</a:t>
            </a:fld>
            <a:endParaRPr lang="de-DE" altLang="de-DE"/>
          </a:p>
        </p:txBody>
      </p:sp>
      <p:sp>
        <p:nvSpPr>
          <p:cNvPr id="340994" name="Rectangle 2"/>
          <p:cNvSpPr>
            <a:spLocks noGrp="1" noRot="1" noChangeAspect="1" noChangeArrowheads="1"/>
          </p:cNvSpPr>
          <p:nvPr>
            <p:ph type="sldImg"/>
          </p:nvPr>
        </p:nvSpPr>
        <p:spPr bwMode="auto">
          <a:xfrm>
            <a:off x="92075" y="744538"/>
            <a:ext cx="6615113" cy="3722687"/>
          </a:xfrm>
          <a:prstGeom prst="rect">
            <a:avLst/>
          </a:prstGeom>
          <a:solidFill>
            <a:srgbClr val="FFFFFF"/>
          </a:solidFill>
          <a:ln>
            <a:solidFill>
              <a:srgbClr val="000000"/>
            </a:solidFill>
            <a:miter lim="800000"/>
            <a:headEnd/>
            <a:tailEnd/>
          </a:ln>
        </p:spPr>
      </p:sp>
      <p:sp>
        <p:nvSpPr>
          <p:cNvPr id="340995" name="Rectangle 3"/>
          <p:cNvSpPr>
            <a:spLocks noGrp="1" noChangeArrowheads="1"/>
          </p:cNvSpPr>
          <p:nvPr>
            <p:ph type="body" idx="1"/>
          </p:nvPr>
        </p:nvSpPr>
        <p:spPr bwMode="auto">
          <a:xfrm>
            <a:off x="906463" y="4714875"/>
            <a:ext cx="4984750" cy="4467225"/>
          </a:xfrm>
          <a:prstGeom prst="rect">
            <a:avLst/>
          </a:prstGeom>
          <a:solidFill>
            <a:srgbClr val="FFFFFF"/>
          </a:solidFill>
          <a:ln>
            <a:solidFill>
              <a:srgbClr val="000000"/>
            </a:solidFill>
            <a:miter lim="800000"/>
            <a:headEnd/>
            <a:tailEnd/>
          </a:ln>
        </p:spPr>
        <p:txBody>
          <a:bodyPr/>
          <a:lstStyle/>
          <a:p>
            <a:pPr marL="171450" marR="0" lvl="0" indent="-171450" algn="l" defTabSz="914400" rtl="0" eaLnBrk="1" fontAlgn="base" latinLnBrk="0" hangingPunct="1">
              <a:lnSpc>
                <a:spcPts val="1500"/>
              </a:lnSpc>
              <a:spcBef>
                <a:spcPct val="0"/>
              </a:spcBef>
              <a:spcAft>
                <a:spcPct val="0"/>
              </a:spcAft>
              <a:buClrTx/>
              <a:buSzTx/>
              <a:buFont typeface="Symbol" panose="05050102010706020507" pitchFamily="18" charset="2"/>
              <a:buChar char="-"/>
              <a:tabLst/>
              <a:defRPr/>
            </a:pPr>
            <a:r>
              <a:rPr lang="en-US" altLang="de-DE" dirty="0" smtClean="0"/>
              <a:t>Delta typically</a:t>
            </a:r>
            <a:r>
              <a:rPr lang="en-US" altLang="de-DE" baseline="0" dirty="0" smtClean="0"/>
              <a:t> chosen as 80%  </a:t>
            </a:r>
            <a:endParaRPr lang="de-DE" altLang="de-DE" dirty="0"/>
          </a:p>
        </p:txBody>
      </p:sp>
    </p:spTree>
    <p:extLst>
      <p:ext uri="{BB962C8B-B14F-4D97-AF65-F5344CB8AC3E}">
        <p14:creationId xmlns:p14="http://schemas.microsoft.com/office/powerpoint/2010/main" val="3639236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C20B01-A1F7-4100-B415-5EB8A142C82C}" type="slidenum">
              <a:rPr lang="de-DE" altLang="de-DE"/>
              <a:pPr/>
              <a:t>4</a:t>
            </a:fld>
            <a:endParaRPr lang="de-DE" altLang="de-DE"/>
          </a:p>
        </p:txBody>
      </p:sp>
      <p:sp>
        <p:nvSpPr>
          <p:cNvPr id="340994" name="Rectangle 2"/>
          <p:cNvSpPr>
            <a:spLocks noGrp="1" noRot="1" noChangeAspect="1" noChangeArrowheads="1"/>
          </p:cNvSpPr>
          <p:nvPr>
            <p:ph type="sldImg"/>
          </p:nvPr>
        </p:nvSpPr>
        <p:spPr bwMode="auto">
          <a:xfrm>
            <a:off x="92075" y="744538"/>
            <a:ext cx="6615113" cy="3722687"/>
          </a:xfrm>
          <a:prstGeom prst="rect">
            <a:avLst/>
          </a:prstGeom>
          <a:solidFill>
            <a:srgbClr val="FFFFFF"/>
          </a:solidFill>
          <a:ln>
            <a:solidFill>
              <a:srgbClr val="000000"/>
            </a:solidFill>
            <a:miter lim="800000"/>
            <a:headEnd/>
            <a:tailEnd/>
          </a:ln>
        </p:spPr>
      </p:sp>
      <p:sp>
        <p:nvSpPr>
          <p:cNvPr id="340995" name="Rectangle 3"/>
          <p:cNvSpPr>
            <a:spLocks noGrp="1" noChangeArrowheads="1"/>
          </p:cNvSpPr>
          <p:nvPr>
            <p:ph type="body" idx="1"/>
          </p:nvPr>
        </p:nvSpPr>
        <p:spPr bwMode="auto">
          <a:xfrm>
            <a:off x="906463" y="4714875"/>
            <a:ext cx="4984750" cy="4467225"/>
          </a:xfrm>
          <a:prstGeom prst="rect">
            <a:avLst/>
          </a:prstGeom>
          <a:solidFill>
            <a:srgbClr val="FFFFFF"/>
          </a:solidFill>
          <a:ln>
            <a:solidFill>
              <a:srgbClr val="000000"/>
            </a:solidFill>
            <a:miter lim="800000"/>
            <a:headEnd/>
            <a:tailEnd/>
          </a:ln>
        </p:spPr>
        <p:txBody>
          <a:bodyPr/>
          <a:lstStyle/>
          <a:p>
            <a:pPr marL="171450" marR="0" lvl="0" indent="-171450" algn="l" defTabSz="914400" rtl="0" eaLnBrk="1" fontAlgn="base" latinLnBrk="0" hangingPunct="1">
              <a:lnSpc>
                <a:spcPts val="1500"/>
              </a:lnSpc>
              <a:spcBef>
                <a:spcPct val="0"/>
              </a:spcBef>
              <a:spcAft>
                <a:spcPct val="0"/>
              </a:spcAft>
              <a:buClrTx/>
              <a:buSzTx/>
              <a:buFont typeface="Symbol" panose="05050102010706020507" pitchFamily="18" charset="2"/>
              <a:buChar char="-"/>
              <a:tabLst/>
              <a:defRPr/>
            </a:pPr>
            <a:r>
              <a:rPr lang="en-US" altLang="de-DE" dirty="0" smtClean="0"/>
              <a:t>Where experimental and reference are both compared to placebo, Difference in experimental measured in difference in reference as a</a:t>
            </a:r>
            <a:r>
              <a:rPr lang="en-US" altLang="de-DE" baseline="0" dirty="0" smtClean="0"/>
              <a:t> ratio and then compared to our pre-specified Delta</a:t>
            </a:r>
          </a:p>
          <a:p>
            <a:pPr marL="171450" marR="0" lvl="0" indent="-171450" algn="l" defTabSz="914400" rtl="0" eaLnBrk="1" fontAlgn="base" latinLnBrk="0" hangingPunct="1">
              <a:lnSpc>
                <a:spcPts val="1500"/>
              </a:lnSpc>
              <a:spcBef>
                <a:spcPct val="0"/>
              </a:spcBef>
              <a:spcAft>
                <a:spcPct val="0"/>
              </a:spcAft>
              <a:buClrTx/>
              <a:buSzTx/>
              <a:buFont typeface="Symbol" panose="05050102010706020507" pitchFamily="18" charset="2"/>
              <a:buChar char="-"/>
              <a:tabLst/>
              <a:defRPr/>
            </a:pPr>
            <a:r>
              <a:rPr lang="en-US" altLang="de-DE" dirty="0" smtClean="0"/>
              <a:t>(Under the alternative hypothesis, the experimental treatment achieves more than</a:t>
            </a:r>
            <a:r>
              <a:rPr lang="en-US" altLang="de-DE" baseline="0" dirty="0" smtClean="0"/>
              <a:t> 80% </a:t>
            </a:r>
            <a:r>
              <a:rPr lang="en-US" altLang="de-DE" dirty="0" smtClean="0"/>
              <a:t>of the efficacy of the reference treatment where the experimental and reference treatment are each compared to placebo.)</a:t>
            </a:r>
          </a:p>
          <a:p>
            <a:pPr marL="171450" marR="0" lvl="0" indent="-171450" algn="l" defTabSz="914400" rtl="0" eaLnBrk="1" fontAlgn="base" latinLnBrk="0" hangingPunct="1">
              <a:lnSpc>
                <a:spcPts val="1500"/>
              </a:lnSpc>
              <a:spcBef>
                <a:spcPct val="0"/>
              </a:spcBef>
              <a:spcAft>
                <a:spcPct val="0"/>
              </a:spcAft>
              <a:buClrTx/>
              <a:buSzTx/>
              <a:buFont typeface="Symbol" panose="05050102010706020507" pitchFamily="18" charset="2"/>
              <a:buChar char="-"/>
              <a:tabLst/>
              <a:defRPr/>
            </a:pPr>
            <a:r>
              <a:rPr lang="en-US" altLang="de-DE" dirty="0" smtClean="0"/>
              <a:t>Re-arranging</a:t>
            </a:r>
            <a:r>
              <a:rPr lang="en-US" altLang="de-DE" baseline="0" dirty="0" smtClean="0"/>
              <a:t> the hypothesis and substituting the parameters by their estimates</a:t>
            </a:r>
            <a:endParaRPr lang="en-US" altLang="de-DE" dirty="0" smtClean="0"/>
          </a:p>
          <a:p>
            <a:endParaRPr lang="en-US" altLang="de-DE" dirty="0" smtClean="0"/>
          </a:p>
          <a:p>
            <a:endParaRPr lang="de-DE" altLang="de-DE" dirty="0"/>
          </a:p>
        </p:txBody>
      </p:sp>
    </p:spTree>
    <p:extLst>
      <p:ext uri="{BB962C8B-B14F-4D97-AF65-F5344CB8AC3E}">
        <p14:creationId xmlns:p14="http://schemas.microsoft.com/office/powerpoint/2010/main" val="940614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D6B6E-963A-4DF4-B917-FD6E7E724651}" type="slidenum">
              <a:rPr lang="de-DE" altLang="de-DE"/>
              <a:pPr/>
              <a:t>5</a:t>
            </a:fld>
            <a:endParaRPr lang="de-DE" altLang="de-DE"/>
          </a:p>
        </p:txBody>
      </p:sp>
      <p:sp>
        <p:nvSpPr>
          <p:cNvPr id="373762" name="Rectangle 2"/>
          <p:cNvSpPr>
            <a:spLocks noGrp="1" noRot="1" noChangeAspect="1" noChangeArrowheads="1"/>
          </p:cNvSpPr>
          <p:nvPr>
            <p:ph type="sldImg"/>
          </p:nvPr>
        </p:nvSpPr>
        <p:spPr bwMode="auto">
          <a:xfrm>
            <a:off x="92075" y="744538"/>
            <a:ext cx="6615113" cy="3722687"/>
          </a:xfrm>
          <a:prstGeom prst="rect">
            <a:avLst/>
          </a:prstGeom>
          <a:solidFill>
            <a:srgbClr val="FFFFFF"/>
          </a:solidFill>
          <a:ln>
            <a:solidFill>
              <a:srgbClr val="000000"/>
            </a:solidFill>
            <a:miter lim="800000"/>
            <a:headEnd/>
            <a:tailEnd/>
          </a:ln>
        </p:spPr>
      </p:sp>
      <p:sp>
        <p:nvSpPr>
          <p:cNvPr id="373763" name="Rectangle 3"/>
          <p:cNvSpPr>
            <a:spLocks noGrp="1" noChangeArrowheads="1"/>
          </p:cNvSpPr>
          <p:nvPr>
            <p:ph type="body" idx="1"/>
          </p:nvPr>
        </p:nvSpPr>
        <p:spPr bwMode="auto">
          <a:xfrm>
            <a:off x="906463" y="4714875"/>
            <a:ext cx="4984750" cy="4467225"/>
          </a:xfrm>
          <a:prstGeom prst="rect">
            <a:avLst/>
          </a:prstGeom>
          <a:solidFill>
            <a:srgbClr val="FFFFFF"/>
          </a:solidFill>
          <a:ln>
            <a:solidFill>
              <a:srgbClr val="000000"/>
            </a:solidFill>
            <a:miter lim="800000"/>
            <a:headEnd/>
            <a:tailEnd/>
          </a:ln>
        </p:spPr>
        <p:txBody>
          <a:bodyPr/>
          <a:lstStyle/>
          <a:p>
            <a:pPr marL="171450" marR="0" lvl="0" indent="-171450" algn="l" defTabSz="914400" rtl="0" eaLnBrk="1" fontAlgn="base" latinLnBrk="0" hangingPunct="1">
              <a:lnSpc>
                <a:spcPts val="1500"/>
              </a:lnSpc>
              <a:spcBef>
                <a:spcPct val="0"/>
              </a:spcBef>
              <a:spcAft>
                <a:spcPct val="0"/>
              </a:spcAft>
              <a:buClrTx/>
              <a:buSzTx/>
              <a:buFont typeface="Symbol" panose="05050102010706020507" pitchFamily="18" charset="2"/>
              <a:buChar char="-"/>
              <a:tabLst/>
              <a:defRPr/>
            </a:pPr>
            <a:r>
              <a:rPr lang="en-US" altLang="de-DE" sz="1000" dirty="0" smtClean="0"/>
              <a:t>For the </a:t>
            </a:r>
            <a:r>
              <a:rPr lang="en-US" altLang="de-DE" sz="1000" dirty="0" err="1" smtClean="0"/>
              <a:t>studentized</a:t>
            </a:r>
            <a:r>
              <a:rPr lang="en-US" altLang="de-DE" sz="1000" dirty="0" smtClean="0"/>
              <a:t> permutation</a:t>
            </a:r>
            <a:r>
              <a:rPr lang="en-US" altLang="de-DE" sz="1000" baseline="0" dirty="0" smtClean="0"/>
              <a:t> test: r</a:t>
            </a:r>
            <a:r>
              <a:rPr lang="en-US" altLang="de-DE" sz="1000" dirty="0" smtClean="0"/>
              <a:t>ather than using parametric assumptions on the distribution of the test statistic, the data is permutated to approximate the distribution under the null hypothesis. </a:t>
            </a:r>
          </a:p>
          <a:p>
            <a:pPr marL="171450" marR="0" lvl="0" indent="-171450" algn="l" defTabSz="914400" rtl="0" eaLnBrk="1" fontAlgn="base" latinLnBrk="0" hangingPunct="1">
              <a:lnSpc>
                <a:spcPts val="1500"/>
              </a:lnSpc>
              <a:spcBef>
                <a:spcPct val="0"/>
              </a:spcBef>
              <a:spcAft>
                <a:spcPct val="0"/>
              </a:spcAft>
              <a:buClrTx/>
              <a:buSzTx/>
              <a:buFont typeface="Symbol" panose="05050102010706020507" pitchFamily="18" charset="2"/>
              <a:buChar char="-"/>
              <a:tabLst/>
              <a:defRPr/>
            </a:pPr>
            <a:r>
              <a:rPr lang="en-US" altLang="de-DE" sz="1000" dirty="0" smtClean="0"/>
              <a:t>permutation distribution = the distribution of the test statistic based on the permutated data </a:t>
            </a:r>
            <a:endParaRPr lang="de-DE" altLang="de-DE" sz="1000" dirty="0" smtClean="0"/>
          </a:p>
          <a:p>
            <a:endParaRPr lang="de-DE" altLang="de-DE" dirty="0"/>
          </a:p>
        </p:txBody>
      </p:sp>
    </p:spTree>
    <p:extLst>
      <p:ext uri="{BB962C8B-B14F-4D97-AF65-F5344CB8AC3E}">
        <p14:creationId xmlns:p14="http://schemas.microsoft.com/office/powerpoint/2010/main" val="56096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D6B6E-963A-4DF4-B917-FD6E7E724651}" type="slidenum">
              <a:rPr lang="de-DE" altLang="de-DE"/>
              <a:pPr/>
              <a:t>6</a:t>
            </a:fld>
            <a:endParaRPr lang="de-DE" altLang="de-DE"/>
          </a:p>
        </p:txBody>
      </p:sp>
      <p:sp>
        <p:nvSpPr>
          <p:cNvPr id="373762" name="Rectangle 2"/>
          <p:cNvSpPr>
            <a:spLocks noGrp="1" noRot="1" noChangeAspect="1" noChangeArrowheads="1"/>
          </p:cNvSpPr>
          <p:nvPr>
            <p:ph type="sldImg"/>
          </p:nvPr>
        </p:nvSpPr>
        <p:spPr bwMode="auto">
          <a:xfrm>
            <a:off x="92075" y="744538"/>
            <a:ext cx="6615113" cy="3722687"/>
          </a:xfrm>
          <a:prstGeom prst="rect">
            <a:avLst/>
          </a:prstGeom>
          <a:solidFill>
            <a:srgbClr val="FFFFFF"/>
          </a:solidFill>
          <a:ln>
            <a:solidFill>
              <a:srgbClr val="000000"/>
            </a:solidFill>
            <a:miter lim="800000"/>
            <a:headEnd/>
            <a:tailEnd/>
          </a:ln>
        </p:spPr>
      </p:sp>
      <p:sp>
        <p:nvSpPr>
          <p:cNvPr id="373763" name="Rectangle 3"/>
          <p:cNvSpPr>
            <a:spLocks noGrp="1" noChangeArrowheads="1"/>
          </p:cNvSpPr>
          <p:nvPr>
            <p:ph type="body" idx="1"/>
          </p:nvPr>
        </p:nvSpPr>
        <p:spPr bwMode="auto">
          <a:xfrm>
            <a:off x="906463" y="4714875"/>
            <a:ext cx="4984750" cy="4467225"/>
          </a:xfrm>
          <a:prstGeom prst="rect">
            <a:avLst/>
          </a:prstGeom>
          <a:solidFill>
            <a:srgbClr val="FFFFFF"/>
          </a:solidFill>
          <a:ln>
            <a:solidFill>
              <a:srgbClr val="000000"/>
            </a:solidFill>
            <a:miter lim="800000"/>
            <a:headEnd/>
            <a:tailEnd/>
          </a:ln>
        </p:spPr>
        <p:txBody>
          <a:bodyPr/>
          <a:lstStyle/>
          <a:p>
            <a:endParaRPr lang="de-DE" altLang="de-DE" dirty="0"/>
          </a:p>
        </p:txBody>
      </p:sp>
    </p:spTree>
    <p:extLst>
      <p:ext uri="{BB962C8B-B14F-4D97-AF65-F5344CB8AC3E}">
        <p14:creationId xmlns:p14="http://schemas.microsoft.com/office/powerpoint/2010/main" val="1184310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D6B6E-963A-4DF4-B917-FD6E7E724651}" type="slidenum">
              <a:rPr lang="de-DE" altLang="de-DE"/>
              <a:pPr/>
              <a:t>7</a:t>
            </a:fld>
            <a:endParaRPr lang="de-DE" altLang="de-DE"/>
          </a:p>
        </p:txBody>
      </p:sp>
      <p:sp>
        <p:nvSpPr>
          <p:cNvPr id="373762" name="Rectangle 2"/>
          <p:cNvSpPr>
            <a:spLocks noGrp="1" noRot="1" noChangeAspect="1" noChangeArrowheads="1"/>
          </p:cNvSpPr>
          <p:nvPr>
            <p:ph type="sldImg"/>
          </p:nvPr>
        </p:nvSpPr>
        <p:spPr bwMode="auto">
          <a:xfrm>
            <a:off x="92075" y="744538"/>
            <a:ext cx="6615113" cy="3722687"/>
          </a:xfrm>
          <a:prstGeom prst="rect">
            <a:avLst/>
          </a:prstGeom>
          <a:solidFill>
            <a:srgbClr val="FFFFFF"/>
          </a:solidFill>
          <a:ln>
            <a:solidFill>
              <a:srgbClr val="000000"/>
            </a:solidFill>
            <a:miter lim="800000"/>
            <a:headEnd/>
            <a:tailEnd/>
          </a:ln>
        </p:spPr>
      </p:sp>
      <p:sp>
        <p:nvSpPr>
          <p:cNvPr id="373763" name="Rectangle 3"/>
          <p:cNvSpPr>
            <a:spLocks noGrp="1" noChangeArrowheads="1"/>
          </p:cNvSpPr>
          <p:nvPr>
            <p:ph type="body" idx="1"/>
          </p:nvPr>
        </p:nvSpPr>
        <p:spPr bwMode="auto">
          <a:xfrm>
            <a:off x="906463" y="4714875"/>
            <a:ext cx="4984750" cy="4467225"/>
          </a:xfrm>
          <a:prstGeom prst="rect">
            <a:avLst/>
          </a:prstGeom>
          <a:solidFill>
            <a:srgbClr val="FFFFFF"/>
          </a:solidFill>
          <a:ln>
            <a:solidFill>
              <a:srgbClr val="000000"/>
            </a:solidFill>
            <a:miter lim="800000"/>
            <a:headEnd/>
            <a:tailEnd/>
          </a:ln>
        </p:spPr>
        <p:txBody>
          <a:bodyPr/>
          <a:lstStyle/>
          <a:p>
            <a:pPr marL="0" marR="0" lvl="0" indent="0" algn="l" defTabSz="914400" rtl="0" eaLnBrk="1" fontAlgn="base" latinLnBrk="0" hangingPunct="1">
              <a:lnSpc>
                <a:spcPts val="1500"/>
              </a:lnSpc>
              <a:spcBef>
                <a:spcPct val="0"/>
              </a:spcBef>
              <a:spcAft>
                <a:spcPct val="0"/>
              </a:spcAft>
              <a:buClrTx/>
              <a:buSzTx/>
              <a:buFontTx/>
              <a:buNone/>
              <a:tabLst/>
              <a:defRPr/>
            </a:pPr>
            <a:r>
              <a:rPr lang="de-DE" altLang="de-DE" baseline="0" dirty="0" err="1" smtClean="0"/>
              <a:t>Our</a:t>
            </a:r>
            <a:r>
              <a:rPr lang="de-DE" altLang="de-DE" baseline="0" dirty="0" smtClean="0"/>
              <a:t> </a:t>
            </a:r>
            <a:r>
              <a:rPr lang="de-DE" altLang="de-DE" baseline="0" dirty="0" err="1" smtClean="0"/>
              <a:t>suggestion</a:t>
            </a:r>
            <a:r>
              <a:rPr lang="de-DE" altLang="de-DE" baseline="0" dirty="0" smtClean="0"/>
              <a:t>: </a:t>
            </a:r>
            <a:r>
              <a:rPr lang="de-DE" altLang="de-DE" baseline="0" dirty="0" err="1" smtClean="0"/>
              <a:t>if</a:t>
            </a:r>
            <a:r>
              <a:rPr lang="de-DE" altLang="de-DE" baseline="0" dirty="0" smtClean="0"/>
              <a:t> </a:t>
            </a:r>
            <a:r>
              <a:rPr lang="de-DE" altLang="de-DE" baseline="0" dirty="0" err="1" smtClean="0"/>
              <a:t>simulated</a:t>
            </a:r>
            <a:r>
              <a:rPr lang="de-DE" altLang="de-DE" baseline="0" dirty="0" smtClean="0"/>
              <a:t> power </a:t>
            </a:r>
            <a:r>
              <a:rPr lang="de-DE" altLang="de-DE" baseline="0" dirty="0" err="1" smtClean="0"/>
              <a:t>and</a:t>
            </a:r>
            <a:r>
              <a:rPr lang="de-DE" altLang="de-DE" baseline="0" dirty="0" smtClean="0"/>
              <a:t> </a:t>
            </a:r>
            <a:r>
              <a:rPr lang="de-DE" altLang="de-DE" baseline="0" dirty="0" err="1" smtClean="0"/>
              <a:t>approximate</a:t>
            </a:r>
            <a:r>
              <a:rPr lang="de-DE" altLang="de-DE" baseline="0" dirty="0" smtClean="0"/>
              <a:t> power </a:t>
            </a:r>
            <a:r>
              <a:rPr lang="de-DE" altLang="de-DE" baseline="0" dirty="0" err="1" smtClean="0"/>
              <a:t>coincide</a:t>
            </a:r>
            <a:r>
              <a:rPr lang="de-DE" altLang="de-DE" baseline="0" dirty="0" smtClean="0"/>
              <a:t>, </a:t>
            </a:r>
            <a:r>
              <a:rPr lang="de-DE" altLang="de-DE" baseline="0" dirty="0" err="1" smtClean="0"/>
              <a:t>then</a:t>
            </a:r>
            <a:r>
              <a:rPr lang="de-DE" altLang="de-DE" baseline="0" dirty="0" smtClean="0"/>
              <a:t> </a:t>
            </a:r>
            <a:r>
              <a:rPr lang="de-DE" altLang="de-DE" baseline="0" dirty="0" err="1" smtClean="0"/>
              <a:t>approximate</a:t>
            </a:r>
            <a:r>
              <a:rPr lang="de-DE" altLang="de-DE" baseline="0" dirty="0" smtClean="0"/>
              <a:t> power </a:t>
            </a:r>
            <a:r>
              <a:rPr lang="de-DE" altLang="de-DE" baseline="0" dirty="0" err="1" smtClean="0"/>
              <a:t>fct</a:t>
            </a:r>
            <a:r>
              <a:rPr lang="de-DE" altLang="de-DE" baseline="0" dirty="0" smtClean="0"/>
              <a:t> </a:t>
            </a:r>
            <a:r>
              <a:rPr lang="de-DE" altLang="de-DE" baseline="0" dirty="0" err="1" smtClean="0"/>
              <a:t>can</a:t>
            </a:r>
            <a:r>
              <a:rPr lang="de-DE" altLang="de-DE" baseline="0" dirty="0" smtClean="0"/>
              <a:t> also </a:t>
            </a:r>
            <a:r>
              <a:rPr lang="de-DE" altLang="de-DE" baseline="0" dirty="0" err="1" smtClean="0"/>
              <a:t>approximate</a:t>
            </a:r>
            <a:r>
              <a:rPr lang="de-DE" altLang="de-DE" baseline="0" dirty="0" smtClean="0"/>
              <a:t> </a:t>
            </a:r>
            <a:r>
              <a:rPr lang="de-DE" altLang="de-DE" baseline="0" dirty="0" err="1" smtClean="0"/>
              <a:t>the</a:t>
            </a:r>
            <a:r>
              <a:rPr lang="de-DE" altLang="de-DE" baseline="0" dirty="0" smtClean="0"/>
              <a:t> power </a:t>
            </a:r>
            <a:r>
              <a:rPr lang="de-DE" altLang="de-DE" baseline="0" dirty="0" err="1" smtClean="0"/>
              <a:t>of</a:t>
            </a:r>
            <a:r>
              <a:rPr lang="de-DE" altLang="de-DE" baseline="0" dirty="0" smtClean="0"/>
              <a:t> </a:t>
            </a:r>
            <a:r>
              <a:rPr lang="de-DE" altLang="de-DE" baseline="0" dirty="0" err="1" smtClean="0"/>
              <a:t>the</a:t>
            </a:r>
            <a:r>
              <a:rPr lang="de-DE" altLang="de-DE" baseline="0" dirty="0" smtClean="0"/>
              <a:t> </a:t>
            </a:r>
            <a:r>
              <a:rPr lang="de-DE" altLang="de-DE" baseline="0" dirty="0" err="1" smtClean="0"/>
              <a:t>studentized</a:t>
            </a:r>
            <a:r>
              <a:rPr lang="de-DE" altLang="de-DE" baseline="0" dirty="0" smtClean="0"/>
              <a:t> </a:t>
            </a:r>
            <a:r>
              <a:rPr lang="de-DE" altLang="de-DE" baseline="0" dirty="0" err="1" smtClean="0"/>
              <a:t>permutation</a:t>
            </a:r>
            <a:r>
              <a:rPr lang="de-DE" altLang="de-DE" baseline="0" dirty="0" smtClean="0"/>
              <a:t> </a:t>
            </a:r>
            <a:r>
              <a:rPr lang="de-DE" altLang="de-DE" baseline="0" dirty="0" err="1" smtClean="0"/>
              <a:t>test</a:t>
            </a:r>
            <a:r>
              <a:rPr lang="de-DE" altLang="de-DE" baseline="0" dirty="0" smtClean="0"/>
              <a:t> </a:t>
            </a:r>
            <a:r>
              <a:rPr lang="de-DE" altLang="de-DE" baseline="0" dirty="0" err="1" smtClean="0"/>
              <a:t>and</a:t>
            </a:r>
            <a:r>
              <a:rPr lang="de-DE" altLang="de-DE" baseline="0" dirty="0" smtClean="0"/>
              <a:t> </a:t>
            </a:r>
            <a:r>
              <a:rPr lang="de-DE" altLang="de-DE" baseline="0" dirty="0" err="1" smtClean="0"/>
              <a:t>hence</a:t>
            </a:r>
            <a:r>
              <a:rPr lang="de-DE" altLang="de-DE" baseline="0" dirty="0" smtClean="0"/>
              <a:t>, </a:t>
            </a:r>
            <a:r>
              <a:rPr lang="de-DE" altLang="de-DE" baseline="0" dirty="0" err="1" smtClean="0"/>
              <a:t>can</a:t>
            </a:r>
            <a:r>
              <a:rPr lang="de-DE" altLang="de-DE" baseline="0" dirty="0" smtClean="0"/>
              <a:t> </a:t>
            </a:r>
            <a:r>
              <a:rPr lang="de-DE" altLang="de-DE" baseline="0" dirty="0" err="1" smtClean="0"/>
              <a:t>be</a:t>
            </a:r>
            <a:r>
              <a:rPr lang="de-DE" altLang="de-DE" baseline="0" dirty="0" smtClean="0"/>
              <a:t> </a:t>
            </a:r>
            <a:r>
              <a:rPr lang="de-DE" altLang="de-DE" baseline="0" dirty="0" err="1" smtClean="0"/>
              <a:t>used</a:t>
            </a:r>
            <a:r>
              <a:rPr lang="de-DE" altLang="de-DE" baseline="0" dirty="0" smtClean="0"/>
              <a:t> </a:t>
            </a:r>
            <a:r>
              <a:rPr lang="de-DE" altLang="de-DE" baseline="0" dirty="0" err="1" smtClean="0"/>
              <a:t>as</a:t>
            </a:r>
            <a:r>
              <a:rPr lang="de-DE" altLang="de-DE" baseline="0" dirty="0" smtClean="0"/>
              <a:t> a sample </a:t>
            </a:r>
            <a:r>
              <a:rPr lang="de-DE" altLang="de-DE" baseline="0" dirty="0" err="1" smtClean="0"/>
              <a:t>size</a:t>
            </a:r>
            <a:r>
              <a:rPr lang="de-DE" altLang="de-DE" baseline="0" dirty="0" smtClean="0"/>
              <a:t> </a:t>
            </a:r>
            <a:r>
              <a:rPr lang="de-DE" altLang="de-DE" baseline="0" dirty="0" err="1" smtClean="0"/>
              <a:t>planning</a:t>
            </a:r>
            <a:r>
              <a:rPr lang="de-DE" altLang="de-DE" baseline="0" dirty="0" smtClean="0"/>
              <a:t> </a:t>
            </a:r>
            <a:r>
              <a:rPr lang="de-DE" altLang="de-DE" baseline="0" dirty="0" err="1" smtClean="0"/>
              <a:t>method</a:t>
            </a:r>
            <a:endParaRPr lang="de-DE" altLang="de-DE" baseline="0" dirty="0" smtClean="0"/>
          </a:p>
          <a:p>
            <a:endParaRPr lang="de-DE" altLang="de-DE" dirty="0"/>
          </a:p>
        </p:txBody>
      </p:sp>
    </p:spTree>
    <p:extLst>
      <p:ext uri="{BB962C8B-B14F-4D97-AF65-F5344CB8AC3E}">
        <p14:creationId xmlns:p14="http://schemas.microsoft.com/office/powerpoint/2010/main" val="2773383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6B3A3F-BA72-422A-8B40-E9B773489192}" type="slidenum">
              <a:rPr lang="de-DE" altLang="de-DE"/>
              <a:pPr/>
              <a:t>8</a:t>
            </a:fld>
            <a:endParaRPr lang="de-DE" altLang="de-DE"/>
          </a:p>
        </p:txBody>
      </p:sp>
      <p:sp>
        <p:nvSpPr>
          <p:cNvPr id="351234" name="Rectangle 2"/>
          <p:cNvSpPr>
            <a:spLocks noGrp="1" noRot="1" noChangeAspect="1" noChangeArrowheads="1"/>
          </p:cNvSpPr>
          <p:nvPr>
            <p:ph type="sldImg"/>
          </p:nvPr>
        </p:nvSpPr>
        <p:spPr bwMode="auto">
          <a:xfrm>
            <a:off x="92075" y="744538"/>
            <a:ext cx="6615113" cy="3722687"/>
          </a:xfrm>
          <a:prstGeom prst="rect">
            <a:avLst/>
          </a:prstGeom>
          <a:solidFill>
            <a:srgbClr val="FFFFFF"/>
          </a:solidFill>
          <a:ln>
            <a:solidFill>
              <a:srgbClr val="000000"/>
            </a:solidFill>
            <a:miter lim="800000"/>
            <a:headEnd/>
            <a:tailEnd/>
          </a:ln>
        </p:spPr>
      </p:sp>
      <p:sp>
        <p:nvSpPr>
          <p:cNvPr id="351235" name="Rectangle 3"/>
          <p:cNvSpPr>
            <a:spLocks noGrp="1" noChangeArrowheads="1"/>
          </p:cNvSpPr>
          <p:nvPr>
            <p:ph type="body" idx="1"/>
          </p:nvPr>
        </p:nvSpPr>
        <p:spPr bwMode="auto">
          <a:xfrm>
            <a:off x="906463" y="4714875"/>
            <a:ext cx="4984750" cy="4467225"/>
          </a:xfrm>
          <a:prstGeom prst="rect">
            <a:avLst/>
          </a:prstGeom>
          <a:solidFill>
            <a:srgbClr val="FFFFFF"/>
          </a:solidFill>
          <a:ln>
            <a:solidFill>
              <a:srgbClr val="000000"/>
            </a:solidFill>
            <a:miter lim="800000"/>
            <a:headEnd/>
            <a:tailEnd/>
          </a:ln>
        </p:spPr>
        <p:txBody>
          <a:bodyPr/>
          <a:lstStyle/>
          <a:p>
            <a:pPr marL="171450" indent="-171450">
              <a:buFont typeface="Symbol" panose="05050102010706020507" pitchFamily="18" charset="2"/>
              <a:buChar char="-"/>
            </a:pPr>
            <a:r>
              <a:rPr lang="de-DE" altLang="de-DE" dirty="0" err="1" smtClean="0"/>
              <a:t>Figure</a:t>
            </a:r>
            <a:r>
              <a:rPr lang="de-DE" altLang="de-DE" dirty="0" smtClean="0"/>
              <a:t> </a:t>
            </a:r>
            <a:r>
              <a:rPr lang="de-DE" altLang="de-DE" dirty="0" err="1" smtClean="0"/>
              <a:t>shows</a:t>
            </a:r>
            <a:r>
              <a:rPr lang="de-DE" altLang="de-DE" dirty="0" smtClean="0"/>
              <a:t> </a:t>
            </a:r>
            <a:r>
              <a:rPr lang="de-DE" altLang="de-DE" dirty="0" err="1" smtClean="0"/>
              <a:t>part</a:t>
            </a:r>
            <a:r>
              <a:rPr lang="de-DE" altLang="de-DE" dirty="0" smtClean="0"/>
              <a:t> </a:t>
            </a:r>
            <a:r>
              <a:rPr lang="de-DE" altLang="de-DE" dirty="0" err="1" smtClean="0"/>
              <a:t>of</a:t>
            </a:r>
            <a:r>
              <a:rPr lang="de-DE" altLang="de-DE" dirty="0" smtClean="0"/>
              <a:t> </a:t>
            </a:r>
            <a:r>
              <a:rPr lang="de-DE" altLang="de-DE" dirty="0" err="1" smtClean="0"/>
              <a:t>simulation</a:t>
            </a:r>
            <a:r>
              <a:rPr lang="de-DE" altLang="de-DE" dirty="0" smtClean="0"/>
              <a:t> </a:t>
            </a:r>
            <a:r>
              <a:rPr lang="de-DE" altLang="de-DE" dirty="0" err="1" smtClean="0"/>
              <a:t>results</a:t>
            </a:r>
            <a:r>
              <a:rPr lang="de-DE" altLang="de-DE" dirty="0" smtClean="0"/>
              <a:t> in </a:t>
            </a:r>
            <a:r>
              <a:rPr lang="de-DE" altLang="de-DE" dirty="0" err="1" smtClean="0"/>
              <a:t>the</a:t>
            </a:r>
            <a:r>
              <a:rPr lang="de-DE" altLang="de-DE" dirty="0" smtClean="0"/>
              <a:t> </a:t>
            </a:r>
            <a:r>
              <a:rPr lang="de-DE" altLang="de-DE" dirty="0" err="1" smtClean="0"/>
              <a:t>balanced</a:t>
            </a:r>
            <a:r>
              <a:rPr lang="de-DE" altLang="de-DE" baseline="0" dirty="0" smtClean="0"/>
              <a:t> </a:t>
            </a:r>
            <a:r>
              <a:rPr lang="de-DE" altLang="de-DE" baseline="0" dirty="0" err="1" smtClean="0"/>
              <a:t>group</a:t>
            </a:r>
            <a:r>
              <a:rPr lang="de-DE" altLang="de-DE" baseline="0" dirty="0" smtClean="0"/>
              <a:t> design</a:t>
            </a:r>
          </a:p>
          <a:p>
            <a:pPr marL="171450" indent="-171450">
              <a:buFont typeface="Symbol" panose="05050102010706020507" pitchFamily="18" charset="2"/>
              <a:buChar char="-"/>
            </a:pPr>
            <a:r>
              <a:rPr lang="de-DE" altLang="de-DE" baseline="0" dirty="0" smtClean="0"/>
              <a:t>Columns </a:t>
            </a:r>
            <a:r>
              <a:rPr lang="de-DE" altLang="de-DE" baseline="0" dirty="0" err="1" smtClean="0"/>
              <a:t>represent</a:t>
            </a:r>
            <a:r>
              <a:rPr lang="de-DE" altLang="de-DE" baseline="0" dirty="0" smtClean="0"/>
              <a:t> </a:t>
            </a:r>
            <a:r>
              <a:rPr lang="de-DE" altLang="de-DE" baseline="0" dirty="0" err="1" smtClean="0"/>
              <a:t>the</a:t>
            </a:r>
            <a:r>
              <a:rPr lang="de-DE" altLang="de-DE" baseline="0" dirty="0" smtClean="0"/>
              <a:t> </a:t>
            </a:r>
            <a:r>
              <a:rPr lang="de-DE" altLang="de-DE" baseline="0" dirty="0" err="1" smtClean="0"/>
              <a:t>underlying</a:t>
            </a:r>
            <a:r>
              <a:rPr lang="de-DE" altLang="de-DE" baseline="0" dirty="0" smtClean="0"/>
              <a:t> </a:t>
            </a:r>
            <a:r>
              <a:rPr lang="de-DE" altLang="de-DE" baseline="0" dirty="0" err="1" smtClean="0"/>
              <a:t>data</a:t>
            </a:r>
            <a:r>
              <a:rPr lang="de-DE" altLang="de-DE" baseline="0" dirty="0" smtClean="0"/>
              <a:t> </a:t>
            </a:r>
            <a:r>
              <a:rPr lang="de-DE" altLang="de-DE" baseline="0" dirty="0" err="1" smtClean="0"/>
              <a:t>distributions</a:t>
            </a:r>
            <a:endParaRPr lang="de-DE" altLang="de-DE" baseline="0" dirty="0" smtClean="0"/>
          </a:p>
          <a:p>
            <a:pPr marL="171450" indent="-171450">
              <a:buFont typeface="Symbol" panose="05050102010706020507" pitchFamily="18" charset="2"/>
              <a:buChar char="-"/>
            </a:pPr>
            <a:r>
              <a:rPr lang="de-DE" altLang="de-DE" baseline="0" dirty="0" smtClean="0"/>
              <a:t>Orange = </a:t>
            </a:r>
            <a:r>
              <a:rPr lang="de-DE" altLang="de-DE" baseline="0" dirty="0" err="1" smtClean="0"/>
              <a:t>permutation</a:t>
            </a:r>
            <a:r>
              <a:rPr lang="de-DE" altLang="de-DE" baseline="0" dirty="0" smtClean="0"/>
              <a:t> </a:t>
            </a:r>
            <a:r>
              <a:rPr lang="de-DE" altLang="de-DE" baseline="0" dirty="0" err="1" smtClean="0"/>
              <a:t>test</a:t>
            </a:r>
            <a:r>
              <a:rPr lang="de-DE" altLang="de-DE" baseline="0" dirty="0" smtClean="0"/>
              <a:t>, </a:t>
            </a:r>
            <a:r>
              <a:rPr lang="de-DE" altLang="de-DE" baseline="0" dirty="0" err="1" smtClean="0"/>
              <a:t>blue</a:t>
            </a:r>
            <a:r>
              <a:rPr lang="de-DE" altLang="de-DE" baseline="0" dirty="0" smtClean="0"/>
              <a:t> = </a:t>
            </a:r>
            <a:r>
              <a:rPr lang="de-DE" altLang="de-DE" baseline="0" dirty="0" err="1" smtClean="0"/>
              <a:t>approximated</a:t>
            </a:r>
            <a:r>
              <a:rPr lang="de-DE" altLang="de-DE" baseline="0" dirty="0" smtClean="0"/>
              <a:t> power </a:t>
            </a:r>
            <a:r>
              <a:rPr lang="de-DE" altLang="de-DE" baseline="0" dirty="0" err="1" smtClean="0"/>
              <a:t>fct</a:t>
            </a:r>
            <a:r>
              <a:rPr lang="de-DE" altLang="de-DE" baseline="0" dirty="0" smtClean="0"/>
              <a:t> </a:t>
            </a:r>
            <a:r>
              <a:rPr lang="de-DE" altLang="de-DE" baseline="0" dirty="0" err="1" smtClean="0"/>
              <a:t>of</a:t>
            </a:r>
            <a:r>
              <a:rPr lang="de-DE" altLang="de-DE" baseline="0" dirty="0" smtClean="0"/>
              <a:t> </a:t>
            </a:r>
            <a:r>
              <a:rPr lang="de-DE" altLang="de-DE" baseline="0" dirty="0" err="1" smtClean="0"/>
              <a:t>the</a:t>
            </a:r>
            <a:r>
              <a:rPr lang="de-DE" altLang="de-DE" baseline="0" dirty="0" smtClean="0"/>
              <a:t> </a:t>
            </a:r>
            <a:r>
              <a:rPr lang="de-DE" altLang="de-DE" baseline="0" dirty="0" err="1" smtClean="0"/>
              <a:t>hasler</a:t>
            </a:r>
            <a:r>
              <a:rPr lang="de-DE" altLang="de-DE" baseline="0" dirty="0" smtClean="0"/>
              <a:t> </a:t>
            </a:r>
            <a:r>
              <a:rPr lang="de-DE" altLang="de-DE" baseline="0" dirty="0" err="1" smtClean="0"/>
              <a:t>test</a:t>
            </a:r>
            <a:endParaRPr lang="de-DE" altLang="de-DE" baseline="0" dirty="0" smtClean="0"/>
          </a:p>
          <a:p>
            <a:pPr marL="0" indent="0">
              <a:buFont typeface="Symbol" panose="05050102010706020507" pitchFamily="18" charset="2"/>
              <a:buNone/>
            </a:pPr>
            <a:endParaRPr lang="de-DE" altLang="de-DE" dirty="0" smtClean="0"/>
          </a:p>
          <a:p>
            <a:pPr marL="171450" indent="-171450">
              <a:buFont typeface="Symbol" panose="05050102010706020507" pitchFamily="18" charset="2"/>
              <a:buChar char="-"/>
            </a:pPr>
            <a:r>
              <a:rPr lang="de-DE" altLang="de-DE" dirty="0" err="1" smtClean="0"/>
              <a:t>Very</a:t>
            </a:r>
            <a:r>
              <a:rPr lang="de-DE" altLang="de-DE" dirty="0" smtClean="0"/>
              <a:t> </a:t>
            </a:r>
            <a:r>
              <a:rPr lang="de-DE" altLang="de-DE" dirty="0" err="1" smtClean="0"/>
              <a:t>few</a:t>
            </a:r>
            <a:r>
              <a:rPr lang="de-DE" altLang="de-DE" dirty="0" smtClean="0"/>
              <a:t> </a:t>
            </a:r>
            <a:r>
              <a:rPr lang="de-DE" altLang="de-DE" dirty="0" err="1" smtClean="0"/>
              <a:t>deviations</a:t>
            </a:r>
            <a:r>
              <a:rPr lang="de-DE" altLang="de-DE" dirty="0" smtClean="0"/>
              <a:t> in </a:t>
            </a:r>
            <a:r>
              <a:rPr lang="de-DE" altLang="de-DE" dirty="0" err="1" smtClean="0"/>
              <a:t>the</a:t>
            </a:r>
            <a:r>
              <a:rPr lang="de-DE" altLang="de-DE" dirty="0" smtClean="0"/>
              <a:t> </a:t>
            </a:r>
            <a:r>
              <a:rPr lang="de-DE" altLang="de-DE" dirty="0" err="1" smtClean="0"/>
              <a:t>case</a:t>
            </a:r>
            <a:r>
              <a:rPr lang="de-DE" altLang="de-DE" dirty="0" smtClean="0"/>
              <a:t> </a:t>
            </a:r>
            <a:r>
              <a:rPr lang="de-DE" altLang="de-DE" dirty="0" err="1" smtClean="0"/>
              <a:t>of</a:t>
            </a:r>
            <a:r>
              <a:rPr lang="de-DE" altLang="de-DE" dirty="0" smtClean="0"/>
              <a:t> normal </a:t>
            </a:r>
            <a:r>
              <a:rPr lang="de-DE" altLang="de-DE" dirty="0" err="1" smtClean="0"/>
              <a:t>data</a:t>
            </a:r>
            <a:endParaRPr lang="de-DE" altLang="de-DE" dirty="0" smtClean="0"/>
          </a:p>
          <a:p>
            <a:pPr marL="171450" indent="-171450">
              <a:buFont typeface="Symbol" panose="05050102010706020507" pitchFamily="18" charset="2"/>
              <a:buChar char="-"/>
            </a:pPr>
            <a:r>
              <a:rPr lang="de-DE" altLang="de-DE" dirty="0" err="1" smtClean="0"/>
              <a:t>For</a:t>
            </a:r>
            <a:r>
              <a:rPr lang="de-DE" altLang="de-DE" dirty="0" smtClean="0"/>
              <a:t> non-normal </a:t>
            </a:r>
            <a:r>
              <a:rPr lang="de-DE" altLang="de-DE" dirty="0" err="1" smtClean="0"/>
              <a:t>data</a:t>
            </a:r>
            <a:r>
              <a:rPr lang="de-DE" altLang="de-DE" dirty="0" smtClean="0"/>
              <a:t>, </a:t>
            </a:r>
            <a:r>
              <a:rPr lang="de-DE" altLang="de-DE" dirty="0" err="1" smtClean="0"/>
              <a:t>the</a:t>
            </a:r>
            <a:r>
              <a:rPr lang="de-DE" altLang="de-DE" dirty="0" smtClean="0"/>
              <a:t> </a:t>
            </a:r>
            <a:r>
              <a:rPr lang="de-DE" altLang="de-DE" dirty="0" err="1" smtClean="0"/>
              <a:t>simulated</a:t>
            </a:r>
            <a:r>
              <a:rPr lang="de-DE" altLang="de-DE" dirty="0" smtClean="0"/>
              <a:t> power </a:t>
            </a:r>
            <a:r>
              <a:rPr lang="de-DE" altLang="de-DE" dirty="0" err="1" smtClean="0"/>
              <a:t>curves</a:t>
            </a:r>
            <a:r>
              <a:rPr lang="de-DE" altLang="de-DE" dirty="0" smtClean="0"/>
              <a:t> </a:t>
            </a:r>
            <a:r>
              <a:rPr lang="de-DE" altLang="de-DE" dirty="0" err="1" smtClean="0"/>
              <a:t>are</a:t>
            </a:r>
            <a:r>
              <a:rPr lang="de-DE" altLang="de-DE" dirty="0" smtClean="0"/>
              <a:t> </a:t>
            </a:r>
            <a:r>
              <a:rPr lang="de-DE" altLang="de-DE" dirty="0" err="1" smtClean="0"/>
              <a:t>steeper</a:t>
            </a:r>
            <a:endParaRPr lang="de-DE" altLang="de-DE" dirty="0" smtClean="0"/>
          </a:p>
          <a:p>
            <a:pPr marL="171450" indent="-171450">
              <a:buFont typeface="Symbol" panose="05050102010706020507" pitchFamily="18" charset="2"/>
              <a:buChar char="-"/>
            </a:pPr>
            <a:r>
              <a:rPr lang="de-DE" altLang="de-DE" dirty="0" err="1" smtClean="0"/>
              <a:t>For</a:t>
            </a:r>
            <a:r>
              <a:rPr lang="de-DE" altLang="de-DE" dirty="0" smtClean="0"/>
              <a:t> t-</a:t>
            </a:r>
            <a:r>
              <a:rPr lang="de-DE" altLang="de-DE" dirty="0" err="1" smtClean="0"/>
              <a:t>distributed</a:t>
            </a:r>
            <a:r>
              <a:rPr lang="de-DE" altLang="de-DE" dirty="0" smtClean="0"/>
              <a:t> </a:t>
            </a:r>
            <a:r>
              <a:rPr lang="de-DE" altLang="de-DE" dirty="0" err="1" smtClean="0"/>
              <a:t>data</a:t>
            </a:r>
            <a:r>
              <a:rPr lang="de-DE" altLang="de-DE" dirty="0" smtClean="0"/>
              <a:t> </a:t>
            </a:r>
            <a:r>
              <a:rPr lang="de-DE" altLang="de-DE" dirty="0" err="1" smtClean="0"/>
              <a:t>the</a:t>
            </a:r>
            <a:r>
              <a:rPr lang="de-DE" altLang="de-DE" dirty="0" smtClean="0"/>
              <a:t> least </a:t>
            </a:r>
            <a:r>
              <a:rPr lang="de-DE" altLang="de-DE" dirty="0" err="1" smtClean="0"/>
              <a:t>deviation</a:t>
            </a:r>
            <a:endParaRPr lang="de-DE" altLang="de-DE" dirty="0" smtClean="0"/>
          </a:p>
          <a:p>
            <a:pPr marL="171450" marR="0" lvl="0" indent="-171450" algn="l" defTabSz="914400" rtl="0" eaLnBrk="1" fontAlgn="base" latinLnBrk="0" hangingPunct="1">
              <a:lnSpc>
                <a:spcPts val="1500"/>
              </a:lnSpc>
              <a:spcBef>
                <a:spcPct val="0"/>
              </a:spcBef>
              <a:spcAft>
                <a:spcPct val="0"/>
              </a:spcAft>
              <a:buClrTx/>
              <a:buSzTx/>
              <a:buFont typeface="Symbol" panose="05050102010706020507" pitchFamily="18" charset="2"/>
              <a:buChar char="-"/>
              <a:tabLst/>
              <a:defRPr/>
            </a:pPr>
            <a:r>
              <a:rPr lang="de-DE" altLang="de-DE" baseline="0" dirty="0" smtClean="0"/>
              <a:t>Für chi2-data : </a:t>
            </a:r>
            <a:r>
              <a:rPr lang="de-DE" altLang="de-DE" baseline="0" dirty="0" err="1" smtClean="0"/>
              <a:t>steeper</a:t>
            </a:r>
            <a:r>
              <a:rPr lang="de-DE" altLang="de-DE" baseline="0" dirty="0" smtClean="0"/>
              <a:t> but </a:t>
            </a:r>
            <a:r>
              <a:rPr lang="de-DE" altLang="de-DE" baseline="0" dirty="0" err="1" smtClean="0"/>
              <a:t>then</a:t>
            </a:r>
            <a:r>
              <a:rPr lang="de-DE" altLang="de-DE" baseline="0" dirty="0" smtClean="0"/>
              <a:t> </a:t>
            </a:r>
            <a:r>
              <a:rPr lang="de-DE" altLang="de-DE" baseline="0" dirty="0" err="1" smtClean="0"/>
              <a:t>flattens</a:t>
            </a:r>
            <a:r>
              <a:rPr lang="de-DE" altLang="de-DE" baseline="0" dirty="0" smtClean="0"/>
              <a:t> out </a:t>
            </a:r>
            <a:r>
              <a:rPr lang="de-DE" altLang="de-DE" baseline="0" dirty="0" err="1" smtClean="0"/>
              <a:t>more</a:t>
            </a:r>
            <a:r>
              <a:rPr lang="de-DE" altLang="de-DE" baseline="0" dirty="0" smtClean="0"/>
              <a:t> </a:t>
            </a:r>
            <a:r>
              <a:rPr lang="de-DE" altLang="de-DE" baseline="0" dirty="0" err="1" smtClean="0"/>
              <a:t>quickly</a:t>
            </a:r>
            <a:endParaRPr lang="de-DE" altLang="de-DE" baseline="0" dirty="0" smtClean="0"/>
          </a:p>
          <a:p>
            <a:pPr marL="171450" marR="0" lvl="0" indent="-171450" algn="l" defTabSz="914400" rtl="0" eaLnBrk="1" fontAlgn="base" latinLnBrk="0" hangingPunct="1">
              <a:lnSpc>
                <a:spcPts val="1500"/>
              </a:lnSpc>
              <a:spcBef>
                <a:spcPct val="0"/>
              </a:spcBef>
              <a:spcAft>
                <a:spcPct val="0"/>
              </a:spcAft>
              <a:buClrTx/>
              <a:buSzTx/>
              <a:buFont typeface="Symbol" panose="05050102010706020507" pitchFamily="18" charset="2"/>
              <a:buChar char="-"/>
              <a:tabLst/>
              <a:defRPr/>
            </a:pPr>
            <a:r>
              <a:rPr lang="de-DE" altLang="de-DE" baseline="0" dirty="0" err="1" smtClean="0"/>
              <a:t>For</a:t>
            </a:r>
            <a:r>
              <a:rPr lang="de-DE" altLang="de-DE" baseline="0" dirty="0" smtClean="0"/>
              <a:t> lognormal: </a:t>
            </a:r>
            <a:r>
              <a:rPr lang="de-DE" altLang="de-DE" dirty="0" err="1" smtClean="0"/>
              <a:t>for</a:t>
            </a:r>
            <a:r>
              <a:rPr lang="de-DE" altLang="de-DE" baseline="0" dirty="0" smtClean="0"/>
              <a:t> </a:t>
            </a:r>
            <a:r>
              <a:rPr lang="de-DE" altLang="de-DE" baseline="0" dirty="0" err="1" smtClean="0"/>
              <a:t>greatest</a:t>
            </a:r>
            <a:endParaRPr lang="de-DE" altLang="de-DE" baseline="0" dirty="0" smtClean="0"/>
          </a:p>
          <a:p>
            <a:pPr marL="171450" marR="0" lvl="0" indent="-171450" algn="l" defTabSz="914400" rtl="0" eaLnBrk="1" fontAlgn="base" latinLnBrk="0" hangingPunct="1">
              <a:lnSpc>
                <a:spcPts val="1500"/>
              </a:lnSpc>
              <a:spcBef>
                <a:spcPct val="0"/>
              </a:spcBef>
              <a:spcAft>
                <a:spcPct val="0"/>
              </a:spcAft>
              <a:buClrTx/>
              <a:buSzTx/>
              <a:buFont typeface="Symbol" panose="05050102010706020507" pitchFamily="18" charset="2"/>
              <a:buChar char="-"/>
              <a:tabLst/>
              <a:defRPr/>
            </a:pPr>
            <a:r>
              <a:rPr lang="de-DE" altLang="de-DE" baseline="0" dirty="0" err="1" smtClean="0"/>
              <a:t>Method</a:t>
            </a:r>
            <a:r>
              <a:rPr lang="de-DE" altLang="de-DE" baseline="0" dirty="0" smtClean="0"/>
              <a:t> not </a:t>
            </a:r>
            <a:r>
              <a:rPr lang="de-DE" altLang="de-DE" baseline="0" dirty="0" err="1" smtClean="0"/>
              <a:t>applicable</a:t>
            </a:r>
            <a:r>
              <a:rPr lang="de-DE" altLang="de-DE" baseline="0" dirty="0" smtClean="0"/>
              <a:t> </a:t>
            </a:r>
            <a:r>
              <a:rPr lang="de-DE" altLang="de-DE" baseline="0" dirty="0" err="1" smtClean="0"/>
              <a:t>for</a:t>
            </a:r>
            <a:r>
              <a:rPr lang="de-DE" altLang="de-DE" baseline="0" dirty="0" smtClean="0"/>
              <a:t> </a:t>
            </a:r>
            <a:r>
              <a:rPr lang="de-DE" altLang="de-DE" baseline="0" dirty="0" err="1" smtClean="0"/>
              <a:t>skewed</a:t>
            </a:r>
            <a:r>
              <a:rPr lang="de-DE" altLang="de-DE" baseline="0" dirty="0" smtClean="0"/>
              <a:t> </a:t>
            </a:r>
            <a:r>
              <a:rPr lang="de-DE" altLang="de-DE" baseline="0" dirty="0" err="1" smtClean="0"/>
              <a:t>data</a:t>
            </a:r>
            <a:r>
              <a:rPr lang="de-DE" altLang="de-DE" baseline="0" dirty="0" smtClean="0"/>
              <a:t> (</a:t>
            </a:r>
            <a:r>
              <a:rPr lang="de-DE" altLang="de-DE" baseline="0" dirty="0" err="1" smtClean="0"/>
              <a:t>transformation</a:t>
            </a:r>
            <a:r>
              <a:rPr lang="de-DE" altLang="de-DE" baseline="0" dirty="0" smtClean="0"/>
              <a:t> </a:t>
            </a:r>
            <a:r>
              <a:rPr lang="de-DE" altLang="de-DE" baseline="0" dirty="0" err="1" smtClean="0"/>
              <a:t>of</a:t>
            </a:r>
            <a:r>
              <a:rPr lang="de-DE" altLang="de-DE" baseline="0" dirty="0" smtClean="0"/>
              <a:t> </a:t>
            </a:r>
            <a:r>
              <a:rPr lang="de-DE" altLang="de-DE" baseline="0" dirty="0" err="1" smtClean="0"/>
              <a:t>the</a:t>
            </a:r>
            <a:r>
              <a:rPr lang="de-DE" altLang="de-DE" baseline="0" dirty="0" smtClean="0"/>
              <a:t> </a:t>
            </a:r>
            <a:r>
              <a:rPr lang="de-DE" altLang="de-DE" baseline="0" dirty="0" err="1" smtClean="0"/>
              <a:t>data</a:t>
            </a:r>
            <a:r>
              <a:rPr lang="de-DE" altLang="de-DE" baseline="0" dirty="0" smtClean="0"/>
              <a:t> </a:t>
            </a:r>
            <a:r>
              <a:rPr lang="de-DE" altLang="de-DE" baseline="0" dirty="0" err="1" smtClean="0"/>
              <a:t>needed</a:t>
            </a:r>
            <a:r>
              <a:rPr lang="de-DE" altLang="de-DE" baseline="0" dirty="0" smtClean="0"/>
              <a:t>)</a:t>
            </a:r>
            <a:endParaRPr lang="de-DE" altLang="de-DE" dirty="0" smtClean="0"/>
          </a:p>
          <a:p>
            <a:pPr marL="171450" indent="-171450">
              <a:buFont typeface="Symbol" panose="05050102010706020507" pitchFamily="18" charset="2"/>
              <a:buChar char="-"/>
            </a:pPr>
            <a:r>
              <a:rPr lang="de-DE" altLang="de-DE" baseline="0" dirty="0" err="1" smtClean="0"/>
              <a:t>Applicable</a:t>
            </a:r>
            <a:r>
              <a:rPr lang="de-DE" altLang="de-DE" baseline="0" dirty="0" smtClean="0"/>
              <a:t> </a:t>
            </a:r>
            <a:r>
              <a:rPr lang="de-DE" altLang="de-DE" baseline="0" dirty="0" err="1" smtClean="0"/>
              <a:t>for</a:t>
            </a:r>
            <a:r>
              <a:rPr lang="de-DE" altLang="de-DE" baseline="0" dirty="0" smtClean="0"/>
              <a:t> </a:t>
            </a:r>
            <a:r>
              <a:rPr lang="de-DE" altLang="de-DE" baseline="0" dirty="0" err="1" smtClean="0"/>
              <a:t>symmetric</a:t>
            </a:r>
            <a:r>
              <a:rPr lang="de-DE" altLang="de-DE" baseline="0" dirty="0" smtClean="0"/>
              <a:t> </a:t>
            </a:r>
            <a:r>
              <a:rPr lang="de-DE" altLang="de-DE" baseline="0" dirty="0" err="1" smtClean="0"/>
              <a:t>data</a:t>
            </a:r>
            <a:r>
              <a:rPr lang="de-DE" altLang="de-DE" baseline="0" dirty="0" smtClean="0"/>
              <a:t> (</a:t>
            </a:r>
            <a:r>
              <a:rPr lang="de-DE" altLang="de-DE" baseline="0" dirty="0" err="1" smtClean="0"/>
              <a:t>heavier</a:t>
            </a:r>
            <a:r>
              <a:rPr lang="de-DE" altLang="de-DE" baseline="0" dirty="0" smtClean="0"/>
              <a:t> </a:t>
            </a:r>
            <a:r>
              <a:rPr lang="de-DE" altLang="de-DE" baseline="0" dirty="0" err="1" smtClean="0"/>
              <a:t>tails</a:t>
            </a:r>
            <a:r>
              <a:rPr lang="de-DE" altLang="de-DE" baseline="0" dirty="0" smtClean="0"/>
              <a:t> do not </a:t>
            </a:r>
            <a:r>
              <a:rPr lang="de-DE" altLang="de-DE" baseline="0" dirty="0" err="1" smtClean="0"/>
              <a:t>seem</a:t>
            </a:r>
            <a:r>
              <a:rPr lang="de-DE" altLang="de-DE" baseline="0" dirty="0" smtClean="0"/>
              <a:t> </a:t>
            </a:r>
            <a:r>
              <a:rPr lang="de-DE" altLang="de-DE" baseline="0" dirty="0" err="1" smtClean="0"/>
              <a:t>to</a:t>
            </a:r>
            <a:r>
              <a:rPr lang="de-DE" altLang="de-DE" baseline="0" dirty="0" smtClean="0"/>
              <a:t> </a:t>
            </a:r>
            <a:r>
              <a:rPr lang="de-DE" altLang="de-DE" baseline="0" dirty="0" err="1" smtClean="0"/>
              <a:t>pose</a:t>
            </a:r>
            <a:r>
              <a:rPr lang="de-DE" altLang="de-DE" baseline="0" dirty="0" smtClean="0"/>
              <a:t> a </a:t>
            </a:r>
            <a:r>
              <a:rPr lang="de-DE" altLang="de-DE" baseline="0" dirty="0" err="1" smtClean="0"/>
              <a:t>challenge</a:t>
            </a:r>
            <a:r>
              <a:rPr lang="de-DE" altLang="de-DE" baseline="0" dirty="0" smtClean="0"/>
              <a:t>)</a:t>
            </a:r>
            <a:endParaRPr lang="de-DE" alt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D6B6E-963A-4DF4-B917-FD6E7E724651}" type="slidenum">
              <a:rPr lang="de-DE" altLang="de-DE"/>
              <a:pPr/>
              <a:t>9</a:t>
            </a:fld>
            <a:endParaRPr lang="de-DE" altLang="de-DE"/>
          </a:p>
        </p:txBody>
      </p:sp>
      <p:sp>
        <p:nvSpPr>
          <p:cNvPr id="373762" name="Rectangle 2"/>
          <p:cNvSpPr>
            <a:spLocks noGrp="1" noRot="1" noChangeAspect="1" noChangeArrowheads="1"/>
          </p:cNvSpPr>
          <p:nvPr>
            <p:ph type="sldImg"/>
          </p:nvPr>
        </p:nvSpPr>
        <p:spPr bwMode="auto">
          <a:xfrm>
            <a:off x="92075" y="744538"/>
            <a:ext cx="6615113" cy="3722687"/>
          </a:xfrm>
          <a:prstGeom prst="rect">
            <a:avLst/>
          </a:prstGeom>
          <a:solidFill>
            <a:srgbClr val="FFFFFF"/>
          </a:solidFill>
          <a:ln>
            <a:solidFill>
              <a:srgbClr val="000000"/>
            </a:solidFill>
            <a:miter lim="800000"/>
            <a:headEnd/>
            <a:tailEnd/>
          </a:ln>
        </p:spPr>
      </p:sp>
      <p:sp>
        <p:nvSpPr>
          <p:cNvPr id="373763" name="Rectangle 3"/>
          <p:cNvSpPr>
            <a:spLocks noGrp="1" noChangeArrowheads="1"/>
          </p:cNvSpPr>
          <p:nvPr>
            <p:ph type="body" idx="1"/>
          </p:nvPr>
        </p:nvSpPr>
        <p:spPr bwMode="auto">
          <a:xfrm>
            <a:off x="906463" y="4714875"/>
            <a:ext cx="4984750" cy="4467225"/>
          </a:xfrm>
          <a:prstGeom prst="rect">
            <a:avLst/>
          </a:prstGeom>
          <a:solidFill>
            <a:srgbClr val="FFFFFF"/>
          </a:solidFill>
          <a:ln>
            <a:solidFill>
              <a:srgbClr val="000000"/>
            </a:solidFill>
            <a:miter lim="800000"/>
            <a:headEnd/>
            <a:tailEnd/>
          </a:ln>
        </p:spPr>
        <p:txBody>
          <a:bodyPr/>
          <a:lstStyle/>
          <a:p>
            <a:pPr marL="171450" indent="-171450">
              <a:buFont typeface="Symbol" panose="05050102010706020507" pitchFamily="18" charset="2"/>
              <a:buChar char="-"/>
            </a:pPr>
            <a:r>
              <a:rPr lang="en-US" altLang="de-DE" dirty="0" smtClean="0"/>
              <a:t>Specifically here: we look at nuisance parameters (variances)</a:t>
            </a:r>
          </a:p>
          <a:p>
            <a:pPr marL="171450" marR="0" lvl="0" indent="-171450" algn="l" defTabSz="914400" rtl="0" eaLnBrk="1" fontAlgn="base" latinLnBrk="0" hangingPunct="1">
              <a:lnSpc>
                <a:spcPts val="1500"/>
              </a:lnSpc>
              <a:spcBef>
                <a:spcPct val="0"/>
              </a:spcBef>
              <a:spcAft>
                <a:spcPct val="0"/>
              </a:spcAft>
              <a:buClrTx/>
              <a:buSzTx/>
              <a:buFont typeface="Symbol" panose="05050102010706020507" pitchFamily="18" charset="2"/>
              <a:buChar char="-"/>
              <a:tabLst/>
              <a:defRPr/>
            </a:pPr>
            <a:r>
              <a:rPr lang="en-US" altLang="de-DE" dirty="0" smtClean="0"/>
              <a:t>Variance specification for the three groups is often subject to greater uncertainty</a:t>
            </a:r>
            <a:r>
              <a:rPr lang="en-US" altLang="de-DE" baseline="0" dirty="0" smtClean="0"/>
              <a:t> </a:t>
            </a:r>
          </a:p>
          <a:p>
            <a:pPr marL="0" indent="0">
              <a:buFont typeface="Symbol" panose="05050102010706020507" pitchFamily="18" charset="2"/>
              <a:buNone/>
            </a:pPr>
            <a:endParaRPr lang="en-US" altLang="de-DE" dirty="0" smtClean="0"/>
          </a:p>
          <a:p>
            <a:endParaRPr lang="de-DE" altLang="de-DE" dirty="0"/>
          </a:p>
        </p:txBody>
      </p:sp>
    </p:spTree>
    <p:extLst>
      <p:ext uri="{BB962C8B-B14F-4D97-AF65-F5344CB8AC3E}">
        <p14:creationId xmlns:p14="http://schemas.microsoft.com/office/powerpoint/2010/main" val="23847422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49534" name="Rectangle 30"/>
          <p:cNvSpPr>
            <a:spLocks noGrp="1" noChangeArrowheads="1"/>
          </p:cNvSpPr>
          <p:nvPr>
            <p:ph type="ftr" sz="quarter" idx="3"/>
          </p:nvPr>
        </p:nvSpPr>
        <p:spPr>
          <a:xfrm>
            <a:off x="360370" y="4857754"/>
            <a:ext cx="8421687" cy="108347"/>
          </a:xfrm>
        </p:spPr>
        <p:txBody>
          <a:bodyPr/>
          <a:lstStyle>
            <a:lvl1pPr>
              <a:lnSpc>
                <a:spcPct val="100000"/>
              </a:lnSpc>
              <a:defRPr/>
            </a:lvl1pPr>
          </a:lstStyle>
          <a:p>
            <a:r>
              <a:rPr lang="en-US" altLang="de-DE"/>
              <a:t>Präsentationsname, Referent, 1. September 2008</a:t>
            </a:r>
            <a:r>
              <a:rPr lang="de-DE" altLang="de-DE" b="0"/>
              <a:t>  © UMG</a:t>
            </a:r>
          </a:p>
        </p:txBody>
      </p:sp>
      <p:sp>
        <p:nvSpPr>
          <p:cNvPr id="149546" name="Rectangle 42"/>
          <p:cNvSpPr>
            <a:spLocks noChangeArrowheads="1"/>
          </p:cNvSpPr>
          <p:nvPr/>
        </p:nvSpPr>
        <p:spPr bwMode="auto">
          <a:xfrm>
            <a:off x="609600" y="1771650"/>
            <a:ext cx="701040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1600" tIns="0" rIns="0" bIns="0" anchor="ctr"/>
          <a:lstStyle/>
          <a:p>
            <a:endParaRPr lang="de-DE"/>
          </a:p>
        </p:txBody>
      </p:sp>
      <p:pic>
        <p:nvPicPr>
          <p:cNvPr id="5" name="Picture 5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19850" y="267494"/>
            <a:ext cx="2362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r>
              <a:rPr lang="en-US" altLang="de-DE"/>
              <a:t>Präsentationsname, Referent, 1. September 2008</a:t>
            </a:r>
            <a:r>
              <a:rPr lang="de-DE" altLang="de-DE" b="0"/>
              <a:t>  © UMG</a:t>
            </a:r>
          </a:p>
        </p:txBody>
      </p:sp>
    </p:spTree>
    <p:extLst>
      <p:ext uri="{BB962C8B-B14F-4D97-AF65-F5344CB8AC3E}">
        <p14:creationId xmlns:p14="http://schemas.microsoft.com/office/powerpoint/2010/main" val="1999232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67505" y="971551"/>
            <a:ext cx="2112963" cy="348138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23850" y="971551"/>
            <a:ext cx="6191250" cy="348138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r>
              <a:rPr lang="en-US" altLang="de-DE"/>
              <a:t>Präsentationsname, Referent, 1. September 2008</a:t>
            </a:r>
            <a:r>
              <a:rPr lang="de-DE" altLang="de-DE" b="0"/>
              <a:t>  © UMG</a:t>
            </a:r>
          </a:p>
        </p:txBody>
      </p:sp>
    </p:spTree>
    <p:extLst>
      <p:ext uri="{BB962C8B-B14F-4D97-AF65-F5344CB8AC3E}">
        <p14:creationId xmlns:p14="http://schemas.microsoft.com/office/powerpoint/2010/main" val="869665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r>
              <a:rPr lang="en-US" altLang="de-DE"/>
              <a:t>Präsentationsname, Referent, 1. September 2008</a:t>
            </a:r>
            <a:r>
              <a:rPr lang="de-DE" altLang="de-DE" b="0"/>
              <a:t>  © UMG</a:t>
            </a:r>
          </a:p>
        </p:txBody>
      </p:sp>
    </p:spTree>
    <p:extLst>
      <p:ext uri="{BB962C8B-B14F-4D97-AF65-F5344CB8AC3E}">
        <p14:creationId xmlns:p14="http://schemas.microsoft.com/office/powerpoint/2010/main" val="6365261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282307"/>
            <a:ext cx="7886700" cy="2139553"/>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3442099"/>
            <a:ext cx="7886700" cy="112514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Formatvorlagen des Textmasters bearbeiten</a:t>
            </a:r>
          </a:p>
        </p:txBody>
      </p:sp>
      <p:sp>
        <p:nvSpPr>
          <p:cNvPr id="4" name="Fußzeilenplatzhalter 3"/>
          <p:cNvSpPr>
            <a:spLocks noGrp="1"/>
          </p:cNvSpPr>
          <p:nvPr>
            <p:ph type="ftr" sz="quarter" idx="10"/>
          </p:nvPr>
        </p:nvSpPr>
        <p:spPr/>
        <p:txBody>
          <a:bodyPr/>
          <a:lstStyle>
            <a:lvl1pPr>
              <a:defRPr/>
            </a:lvl1pPr>
          </a:lstStyle>
          <a:p>
            <a:r>
              <a:rPr lang="en-US" altLang="de-DE"/>
              <a:t>Präsentationsname, Referent, 1. September 2008</a:t>
            </a:r>
            <a:r>
              <a:rPr lang="de-DE" altLang="de-DE" b="0"/>
              <a:t>  © UMG</a:t>
            </a:r>
          </a:p>
        </p:txBody>
      </p:sp>
    </p:spTree>
    <p:extLst>
      <p:ext uri="{BB962C8B-B14F-4D97-AF65-F5344CB8AC3E}">
        <p14:creationId xmlns:p14="http://schemas.microsoft.com/office/powerpoint/2010/main" val="1258199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58775" y="1888333"/>
            <a:ext cx="4133850" cy="2564606"/>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5025" y="1888333"/>
            <a:ext cx="4135438" cy="2564606"/>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ußzeilenplatzhalter 4"/>
          <p:cNvSpPr>
            <a:spLocks noGrp="1"/>
          </p:cNvSpPr>
          <p:nvPr>
            <p:ph type="ftr" sz="quarter" idx="10"/>
          </p:nvPr>
        </p:nvSpPr>
        <p:spPr/>
        <p:txBody>
          <a:bodyPr/>
          <a:lstStyle>
            <a:lvl1pPr>
              <a:defRPr/>
            </a:lvl1pPr>
          </a:lstStyle>
          <a:p>
            <a:r>
              <a:rPr lang="en-US" altLang="de-DE"/>
              <a:t>Präsentationsname, Referent, 1. September 2008</a:t>
            </a:r>
            <a:r>
              <a:rPr lang="de-DE" altLang="de-DE" b="0"/>
              <a:t>  © UMG</a:t>
            </a:r>
          </a:p>
        </p:txBody>
      </p:sp>
    </p:spTree>
    <p:extLst>
      <p:ext uri="{BB962C8B-B14F-4D97-AF65-F5344CB8AC3E}">
        <p14:creationId xmlns:p14="http://schemas.microsoft.com/office/powerpoint/2010/main" val="1223633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273844"/>
            <a:ext cx="7886700" cy="994172"/>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30245" y="1260872"/>
            <a:ext cx="3868737"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630245" y="1878806"/>
            <a:ext cx="3868737" cy="2763441"/>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260872"/>
            <a:ext cx="3887788"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4629150" y="1878806"/>
            <a:ext cx="3887788" cy="2763441"/>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ußzeilenplatzhalter 6"/>
          <p:cNvSpPr>
            <a:spLocks noGrp="1"/>
          </p:cNvSpPr>
          <p:nvPr>
            <p:ph type="ftr" sz="quarter" idx="10"/>
          </p:nvPr>
        </p:nvSpPr>
        <p:spPr/>
        <p:txBody>
          <a:bodyPr/>
          <a:lstStyle>
            <a:lvl1pPr>
              <a:defRPr/>
            </a:lvl1pPr>
          </a:lstStyle>
          <a:p>
            <a:r>
              <a:rPr lang="en-US" altLang="de-DE"/>
              <a:t>Präsentationsname, Referent, 1. September 2008</a:t>
            </a:r>
            <a:r>
              <a:rPr lang="de-DE" altLang="de-DE" b="0"/>
              <a:t>  © UMG</a:t>
            </a:r>
          </a:p>
        </p:txBody>
      </p:sp>
    </p:spTree>
    <p:extLst>
      <p:ext uri="{BB962C8B-B14F-4D97-AF65-F5344CB8AC3E}">
        <p14:creationId xmlns:p14="http://schemas.microsoft.com/office/powerpoint/2010/main" val="2082162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ußzeilenplatzhalter 2"/>
          <p:cNvSpPr>
            <a:spLocks noGrp="1"/>
          </p:cNvSpPr>
          <p:nvPr>
            <p:ph type="ftr" sz="quarter" idx="10"/>
          </p:nvPr>
        </p:nvSpPr>
        <p:spPr/>
        <p:txBody>
          <a:bodyPr/>
          <a:lstStyle>
            <a:lvl1pPr>
              <a:defRPr/>
            </a:lvl1pPr>
          </a:lstStyle>
          <a:p>
            <a:r>
              <a:rPr lang="en-US" altLang="de-DE"/>
              <a:t>Präsentationsname, Referent, 1. September 2008</a:t>
            </a:r>
            <a:r>
              <a:rPr lang="de-DE" altLang="de-DE" b="0"/>
              <a:t>  © UMG</a:t>
            </a:r>
          </a:p>
        </p:txBody>
      </p:sp>
    </p:spTree>
    <p:extLst>
      <p:ext uri="{BB962C8B-B14F-4D97-AF65-F5344CB8AC3E}">
        <p14:creationId xmlns:p14="http://schemas.microsoft.com/office/powerpoint/2010/main" val="943820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en-US" altLang="de-DE"/>
              <a:t>Präsentationsname, Referent, 1. September 2008</a:t>
            </a:r>
            <a:r>
              <a:rPr lang="de-DE" altLang="de-DE" b="0"/>
              <a:t>  © UMG</a:t>
            </a:r>
          </a:p>
        </p:txBody>
      </p:sp>
    </p:spTree>
    <p:extLst>
      <p:ext uri="{BB962C8B-B14F-4D97-AF65-F5344CB8AC3E}">
        <p14:creationId xmlns:p14="http://schemas.microsoft.com/office/powerpoint/2010/main" val="3541001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45" y="342900"/>
            <a:ext cx="2949575" cy="120015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3887788" y="740572"/>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30245" y="1543052"/>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Fußzeilenplatzhalter 4"/>
          <p:cNvSpPr>
            <a:spLocks noGrp="1"/>
          </p:cNvSpPr>
          <p:nvPr>
            <p:ph type="ftr" sz="quarter" idx="10"/>
          </p:nvPr>
        </p:nvSpPr>
        <p:spPr/>
        <p:txBody>
          <a:bodyPr/>
          <a:lstStyle>
            <a:lvl1pPr>
              <a:defRPr/>
            </a:lvl1pPr>
          </a:lstStyle>
          <a:p>
            <a:r>
              <a:rPr lang="en-US" altLang="de-DE"/>
              <a:t>Präsentationsname, Referent, 1. September 2008</a:t>
            </a:r>
            <a:r>
              <a:rPr lang="de-DE" altLang="de-DE" b="0"/>
              <a:t>  © UMG</a:t>
            </a:r>
          </a:p>
        </p:txBody>
      </p:sp>
    </p:spTree>
    <p:extLst>
      <p:ext uri="{BB962C8B-B14F-4D97-AF65-F5344CB8AC3E}">
        <p14:creationId xmlns:p14="http://schemas.microsoft.com/office/powerpoint/2010/main" val="2755579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45" y="342900"/>
            <a:ext cx="2949575" cy="120015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3887788" y="740572"/>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630245" y="1543052"/>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Fußzeilenplatzhalter 4"/>
          <p:cNvSpPr>
            <a:spLocks noGrp="1"/>
          </p:cNvSpPr>
          <p:nvPr>
            <p:ph type="ftr" sz="quarter" idx="10"/>
          </p:nvPr>
        </p:nvSpPr>
        <p:spPr/>
        <p:txBody>
          <a:bodyPr/>
          <a:lstStyle>
            <a:lvl1pPr>
              <a:defRPr/>
            </a:lvl1pPr>
          </a:lstStyle>
          <a:p>
            <a:r>
              <a:rPr lang="en-US" altLang="de-DE"/>
              <a:t>Präsentationsname, Referent, 1. September 2008</a:t>
            </a:r>
            <a:r>
              <a:rPr lang="de-DE" altLang="de-DE" b="0"/>
              <a:t>  © UMG</a:t>
            </a:r>
          </a:p>
        </p:txBody>
      </p:sp>
    </p:spTree>
    <p:extLst>
      <p:ext uri="{BB962C8B-B14F-4D97-AF65-F5344CB8AC3E}">
        <p14:creationId xmlns:p14="http://schemas.microsoft.com/office/powerpoint/2010/main" val="778558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bwMode="auto">
          <a:xfrm>
            <a:off x="323850" y="971550"/>
            <a:ext cx="8453438"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 tIns="0" rIns="0" bIns="0" numCol="1" anchor="t" anchorCtr="0" compatLnSpc="1">
            <a:prstTxWarp prst="textNoShape">
              <a:avLst/>
            </a:prstTxWarp>
          </a:bodyPr>
          <a:lstStyle/>
          <a:p>
            <a:pPr lvl="0"/>
            <a:r>
              <a:rPr lang="de-DE" altLang="de-DE" smtClean="0"/>
              <a:t>Mastertitelformat bearbeiten</a:t>
            </a:r>
          </a:p>
        </p:txBody>
      </p:sp>
      <p:sp>
        <p:nvSpPr>
          <p:cNvPr id="148483" name="Rectangle 3"/>
          <p:cNvSpPr>
            <a:spLocks noGrp="1" noChangeArrowheads="1"/>
          </p:cNvSpPr>
          <p:nvPr>
            <p:ph type="body" idx="1"/>
          </p:nvPr>
        </p:nvSpPr>
        <p:spPr bwMode="auto">
          <a:xfrm>
            <a:off x="358775" y="1888333"/>
            <a:ext cx="8421688" cy="2564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de-DE" smtClean="0"/>
              <a:t>Mastertextformat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48495" name="Rectangle 15"/>
          <p:cNvSpPr>
            <a:spLocks noGrp="1" noChangeArrowheads="1"/>
          </p:cNvSpPr>
          <p:nvPr>
            <p:ph type="ftr" sz="quarter" idx="3"/>
          </p:nvPr>
        </p:nvSpPr>
        <p:spPr bwMode="auto">
          <a:xfrm>
            <a:off x="358775" y="4874420"/>
            <a:ext cx="7558088"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lnSpc>
                <a:spcPts val="1100"/>
              </a:lnSpc>
              <a:defRPr sz="1000" b="1">
                <a:solidFill>
                  <a:srgbClr val="8F9CB8"/>
                </a:solidFill>
              </a:defRPr>
            </a:lvl1pPr>
          </a:lstStyle>
          <a:p>
            <a:r>
              <a:rPr lang="en-US" altLang="de-DE"/>
              <a:t>Präsentationsname, Referent, 1. September 2008</a:t>
            </a:r>
            <a:r>
              <a:rPr lang="de-DE" altLang="de-DE" b="0"/>
              <a:t>  © UMG</a:t>
            </a:r>
          </a:p>
        </p:txBody>
      </p:sp>
      <p:sp>
        <p:nvSpPr>
          <p:cNvPr id="148496" name="Rectangle 16"/>
          <p:cNvSpPr>
            <a:spLocks noChangeArrowheads="1"/>
          </p:cNvSpPr>
          <p:nvPr/>
        </p:nvSpPr>
        <p:spPr bwMode="auto">
          <a:xfrm>
            <a:off x="8061325" y="4863706"/>
            <a:ext cx="719138" cy="134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a:fld id="{8A1B85B8-20AE-4D55-BDC4-A4F01DBF81F2}" type="slidenum">
              <a:rPr lang="de-DE" altLang="de-DE" sz="1100" b="1">
                <a:solidFill>
                  <a:srgbClr val="8F9CB8"/>
                </a:solidFill>
              </a:rPr>
              <a:pPr algn="r"/>
              <a:t>‹Nr.›</a:t>
            </a:fld>
            <a:endParaRPr lang="de-DE" altLang="de-DE" sz="1100" b="1">
              <a:solidFill>
                <a:srgbClr val="8F9CB8"/>
              </a:solidFill>
            </a:endParaRPr>
          </a:p>
        </p:txBody>
      </p:sp>
      <p:pic>
        <p:nvPicPr>
          <p:cNvPr id="7" name="Picture 5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419850" y="267494"/>
            <a:ext cx="2362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dt="0"/>
  <p:txStyles>
    <p:titleStyle>
      <a:lvl1pPr algn="l" rtl="0" fontAlgn="base">
        <a:spcBef>
          <a:spcPct val="0"/>
        </a:spcBef>
        <a:spcAft>
          <a:spcPct val="0"/>
        </a:spcAft>
        <a:defRPr sz="2800" kern="1200">
          <a:solidFill>
            <a:srgbClr val="F29400"/>
          </a:solidFill>
          <a:latin typeface="+mj-lt"/>
          <a:ea typeface="+mj-ea"/>
          <a:cs typeface="+mj-cs"/>
        </a:defRPr>
      </a:lvl1pPr>
      <a:lvl2pPr algn="l" rtl="0" fontAlgn="base">
        <a:spcBef>
          <a:spcPct val="0"/>
        </a:spcBef>
        <a:spcAft>
          <a:spcPct val="0"/>
        </a:spcAft>
        <a:defRPr sz="2800">
          <a:solidFill>
            <a:srgbClr val="F29400"/>
          </a:solidFill>
          <a:latin typeface="Arial" panose="020B0604020202020204" pitchFamily="34" charset="0"/>
        </a:defRPr>
      </a:lvl2pPr>
      <a:lvl3pPr algn="l" rtl="0" fontAlgn="base">
        <a:spcBef>
          <a:spcPct val="0"/>
        </a:spcBef>
        <a:spcAft>
          <a:spcPct val="0"/>
        </a:spcAft>
        <a:defRPr sz="2800">
          <a:solidFill>
            <a:srgbClr val="F29400"/>
          </a:solidFill>
          <a:latin typeface="Arial" panose="020B0604020202020204" pitchFamily="34" charset="0"/>
        </a:defRPr>
      </a:lvl3pPr>
      <a:lvl4pPr algn="l" rtl="0" fontAlgn="base">
        <a:spcBef>
          <a:spcPct val="0"/>
        </a:spcBef>
        <a:spcAft>
          <a:spcPct val="0"/>
        </a:spcAft>
        <a:defRPr sz="2800">
          <a:solidFill>
            <a:srgbClr val="F29400"/>
          </a:solidFill>
          <a:latin typeface="Arial" panose="020B0604020202020204" pitchFamily="34" charset="0"/>
        </a:defRPr>
      </a:lvl4pPr>
      <a:lvl5pPr algn="l" rtl="0" fontAlgn="base">
        <a:spcBef>
          <a:spcPct val="0"/>
        </a:spcBef>
        <a:spcAft>
          <a:spcPct val="0"/>
        </a:spcAft>
        <a:defRPr sz="2800">
          <a:solidFill>
            <a:srgbClr val="F29400"/>
          </a:solidFill>
          <a:latin typeface="Arial" panose="020B0604020202020204" pitchFamily="34" charset="0"/>
        </a:defRPr>
      </a:lvl5pPr>
      <a:lvl6pPr marL="457200" algn="l" rtl="0" fontAlgn="base">
        <a:spcBef>
          <a:spcPct val="0"/>
        </a:spcBef>
        <a:spcAft>
          <a:spcPct val="0"/>
        </a:spcAft>
        <a:defRPr sz="2800">
          <a:solidFill>
            <a:srgbClr val="F29400"/>
          </a:solidFill>
          <a:latin typeface="Arial" panose="020B0604020202020204" pitchFamily="34" charset="0"/>
        </a:defRPr>
      </a:lvl6pPr>
      <a:lvl7pPr marL="914400" algn="l" rtl="0" fontAlgn="base">
        <a:spcBef>
          <a:spcPct val="0"/>
        </a:spcBef>
        <a:spcAft>
          <a:spcPct val="0"/>
        </a:spcAft>
        <a:defRPr sz="2800">
          <a:solidFill>
            <a:srgbClr val="F29400"/>
          </a:solidFill>
          <a:latin typeface="Arial" panose="020B0604020202020204" pitchFamily="34" charset="0"/>
        </a:defRPr>
      </a:lvl7pPr>
      <a:lvl8pPr marL="1371600" algn="l" rtl="0" fontAlgn="base">
        <a:spcBef>
          <a:spcPct val="0"/>
        </a:spcBef>
        <a:spcAft>
          <a:spcPct val="0"/>
        </a:spcAft>
        <a:defRPr sz="2800">
          <a:solidFill>
            <a:srgbClr val="F29400"/>
          </a:solidFill>
          <a:latin typeface="Arial" panose="020B0604020202020204" pitchFamily="34" charset="0"/>
        </a:defRPr>
      </a:lvl8pPr>
      <a:lvl9pPr marL="1828800" algn="l" rtl="0" fontAlgn="base">
        <a:spcBef>
          <a:spcPct val="0"/>
        </a:spcBef>
        <a:spcAft>
          <a:spcPct val="0"/>
        </a:spcAft>
        <a:defRPr sz="2800">
          <a:solidFill>
            <a:srgbClr val="F29400"/>
          </a:solidFill>
          <a:latin typeface="Arial" panose="020B0604020202020204" pitchFamily="34" charset="0"/>
        </a:defRPr>
      </a:lvl9pPr>
    </p:titleStyle>
    <p:bodyStyle>
      <a:lvl1pPr algn="l" rtl="0" fontAlgn="base">
        <a:lnSpc>
          <a:spcPts val="2400"/>
        </a:lnSpc>
        <a:spcBef>
          <a:spcPct val="0"/>
        </a:spcBef>
        <a:spcAft>
          <a:spcPct val="0"/>
        </a:spcAft>
        <a:buFont typeface="Wingdings" panose="05000000000000000000" pitchFamily="2" charset="2"/>
        <a:defRPr sz="1600" kern="1200">
          <a:solidFill>
            <a:schemeClr val="tx1"/>
          </a:solidFill>
          <a:latin typeface="+mn-lt"/>
          <a:ea typeface="+mn-ea"/>
          <a:cs typeface="+mn-cs"/>
        </a:defRPr>
      </a:lvl1pPr>
      <a:lvl2pPr marL="571500" indent="-190500" algn="l" rtl="0" fontAlgn="base">
        <a:lnSpc>
          <a:spcPts val="2400"/>
        </a:lnSpc>
        <a:spcBef>
          <a:spcPct val="0"/>
        </a:spcBef>
        <a:spcAft>
          <a:spcPct val="0"/>
        </a:spcAft>
        <a:buClr>
          <a:srgbClr val="000073"/>
        </a:buClr>
        <a:buSzPct val="80000"/>
        <a:buFont typeface="Times New Roman" panose="02020603050405020304" pitchFamily="18" charset="0"/>
        <a:defRPr sz="1600" kern="1200">
          <a:solidFill>
            <a:schemeClr val="tx1"/>
          </a:solidFill>
          <a:latin typeface="+mn-lt"/>
          <a:ea typeface="+mn-ea"/>
          <a:cs typeface="+mn-cs"/>
        </a:defRPr>
      </a:lvl2pPr>
      <a:lvl3pPr marL="952500" indent="-190500" algn="l" rtl="0" fontAlgn="base">
        <a:lnSpc>
          <a:spcPts val="2400"/>
        </a:lnSpc>
        <a:spcBef>
          <a:spcPct val="0"/>
        </a:spcBef>
        <a:spcAft>
          <a:spcPct val="0"/>
        </a:spcAft>
        <a:buClr>
          <a:srgbClr val="000073"/>
        </a:buClr>
        <a:buSzPct val="80000"/>
        <a:buFont typeface="Times New Roman" panose="02020603050405020304" pitchFamily="18" charset="0"/>
        <a:defRPr sz="1600" kern="1200">
          <a:solidFill>
            <a:schemeClr val="tx1"/>
          </a:solidFill>
          <a:latin typeface="+mn-lt"/>
          <a:ea typeface="+mn-ea"/>
          <a:cs typeface="+mn-cs"/>
        </a:defRPr>
      </a:lvl3pPr>
      <a:lvl4pPr marL="1333500" indent="-190500" algn="l" rtl="0" fontAlgn="base">
        <a:lnSpc>
          <a:spcPts val="2400"/>
        </a:lnSpc>
        <a:spcBef>
          <a:spcPct val="0"/>
        </a:spcBef>
        <a:spcAft>
          <a:spcPct val="0"/>
        </a:spcAft>
        <a:buClr>
          <a:srgbClr val="000073"/>
        </a:buClr>
        <a:buSzPct val="80000"/>
        <a:buFont typeface="Times New Roman" panose="02020603050405020304" pitchFamily="18" charset="0"/>
        <a:defRPr sz="1600" kern="1200">
          <a:solidFill>
            <a:schemeClr val="tx1"/>
          </a:solidFill>
          <a:latin typeface="+mn-lt"/>
          <a:ea typeface="+mn-ea"/>
          <a:cs typeface="+mn-cs"/>
        </a:defRPr>
      </a:lvl4pPr>
      <a:lvl5pPr marL="1714500" indent="-190500" algn="l" rtl="0" fontAlgn="base">
        <a:lnSpc>
          <a:spcPts val="2400"/>
        </a:lnSpc>
        <a:spcBef>
          <a:spcPct val="0"/>
        </a:spcBef>
        <a:spcAft>
          <a:spcPct val="0"/>
        </a:spcAft>
        <a:buClr>
          <a:srgbClr val="000073"/>
        </a:buClr>
        <a:buSzPct val="80000"/>
        <a:buFont typeface="Times New Roman" panose="02020603050405020304" pitchFamily="18" charset="0"/>
        <a:defRPr sz="1400" kern="1200">
          <a:solidFill>
            <a:srgbClr val="00386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2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80.png"/><Relationship Id="rId4" Type="http://schemas.openxmlformats.org/officeDocument/2006/relationships/image" Target="../media/image170.png"/></Relationships>
</file>

<file path=ppt/slides/_rels/slide24.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5" name="Rectangle 3"/>
          <p:cNvSpPr>
            <a:spLocks noChangeAspect="1" noChangeArrowheads="1"/>
          </p:cNvSpPr>
          <p:nvPr/>
        </p:nvSpPr>
        <p:spPr bwMode="auto">
          <a:xfrm>
            <a:off x="323850" y="1932387"/>
            <a:ext cx="8420100" cy="1401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0" rIns="0" bIns="0"/>
          <a:lstStyle>
            <a:lvl1pPr algn="l">
              <a:lnSpc>
                <a:spcPts val="4000"/>
              </a:lnSpc>
              <a:defRPr sz="3800">
                <a:solidFill>
                  <a:srgbClr val="F29400"/>
                </a:solidFill>
                <a:latin typeface="Arial" panose="020B0604020202020204" pitchFamily="34" charset="0"/>
              </a:defRPr>
            </a:lvl1pPr>
            <a:lvl2pPr algn="l">
              <a:lnSpc>
                <a:spcPts val="4000"/>
              </a:lnSpc>
              <a:defRPr sz="3800">
                <a:solidFill>
                  <a:srgbClr val="F29400"/>
                </a:solidFill>
                <a:latin typeface="Arial" panose="020B0604020202020204" pitchFamily="34" charset="0"/>
              </a:defRPr>
            </a:lvl2pPr>
            <a:lvl3pPr algn="l">
              <a:lnSpc>
                <a:spcPts val="4000"/>
              </a:lnSpc>
              <a:defRPr sz="3800">
                <a:solidFill>
                  <a:srgbClr val="F29400"/>
                </a:solidFill>
                <a:latin typeface="Arial" panose="020B0604020202020204" pitchFamily="34" charset="0"/>
              </a:defRPr>
            </a:lvl3pPr>
            <a:lvl4pPr algn="l">
              <a:lnSpc>
                <a:spcPts val="4000"/>
              </a:lnSpc>
              <a:defRPr sz="3800">
                <a:solidFill>
                  <a:srgbClr val="F29400"/>
                </a:solidFill>
                <a:latin typeface="Arial" panose="020B0604020202020204" pitchFamily="34" charset="0"/>
              </a:defRPr>
            </a:lvl4pPr>
            <a:lvl5pPr algn="l">
              <a:lnSpc>
                <a:spcPts val="4000"/>
              </a:lnSpc>
              <a:defRPr sz="3800">
                <a:solidFill>
                  <a:srgbClr val="F29400"/>
                </a:solidFill>
                <a:latin typeface="Arial" panose="020B0604020202020204" pitchFamily="34" charset="0"/>
              </a:defRPr>
            </a:lvl5pPr>
            <a:lvl6pPr marL="457200" fontAlgn="base">
              <a:lnSpc>
                <a:spcPts val="4000"/>
              </a:lnSpc>
              <a:spcBef>
                <a:spcPct val="0"/>
              </a:spcBef>
              <a:spcAft>
                <a:spcPct val="0"/>
              </a:spcAft>
              <a:defRPr sz="3800">
                <a:solidFill>
                  <a:srgbClr val="F29400"/>
                </a:solidFill>
                <a:latin typeface="Arial" panose="020B0604020202020204" pitchFamily="34" charset="0"/>
              </a:defRPr>
            </a:lvl6pPr>
            <a:lvl7pPr marL="914400" fontAlgn="base">
              <a:lnSpc>
                <a:spcPts val="4000"/>
              </a:lnSpc>
              <a:spcBef>
                <a:spcPct val="0"/>
              </a:spcBef>
              <a:spcAft>
                <a:spcPct val="0"/>
              </a:spcAft>
              <a:defRPr sz="3800">
                <a:solidFill>
                  <a:srgbClr val="F29400"/>
                </a:solidFill>
                <a:latin typeface="Arial" panose="020B0604020202020204" pitchFamily="34" charset="0"/>
              </a:defRPr>
            </a:lvl7pPr>
            <a:lvl8pPr marL="1371600" fontAlgn="base">
              <a:lnSpc>
                <a:spcPts val="4000"/>
              </a:lnSpc>
              <a:spcBef>
                <a:spcPct val="0"/>
              </a:spcBef>
              <a:spcAft>
                <a:spcPct val="0"/>
              </a:spcAft>
              <a:defRPr sz="3800">
                <a:solidFill>
                  <a:srgbClr val="F29400"/>
                </a:solidFill>
                <a:latin typeface="Arial" panose="020B0604020202020204" pitchFamily="34" charset="0"/>
              </a:defRPr>
            </a:lvl8pPr>
            <a:lvl9pPr marL="1828800" fontAlgn="base">
              <a:lnSpc>
                <a:spcPts val="4000"/>
              </a:lnSpc>
              <a:spcBef>
                <a:spcPct val="0"/>
              </a:spcBef>
              <a:spcAft>
                <a:spcPct val="0"/>
              </a:spcAft>
              <a:defRPr sz="3800">
                <a:solidFill>
                  <a:srgbClr val="F29400"/>
                </a:solidFill>
                <a:latin typeface="Arial" panose="020B0604020202020204" pitchFamily="34" charset="0"/>
              </a:defRPr>
            </a:lvl9pPr>
          </a:lstStyle>
          <a:p>
            <a:pPr>
              <a:lnSpc>
                <a:spcPts val="3500"/>
              </a:lnSpc>
            </a:pPr>
            <a:r>
              <a:rPr lang="en-US" altLang="de-DE" sz="3100" dirty="0" smtClean="0">
                <a:solidFill>
                  <a:srgbClr val="003867"/>
                </a:solidFill>
              </a:rPr>
              <a:t>SAMPLE SIZE CALCULATION AND RECALCULATION FOR NON-INFERIORITY TRIALS </a:t>
            </a:r>
          </a:p>
          <a:p>
            <a:pPr>
              <a:lnSpc>
                <a:spcPts val="3500"/>
              </a:lnSpc>
            </a:pPr>
            <a:r>
              <a:rPr lang="en-US" altLang="de-DE" sz="1900" dirty="0" smtClean="0"/>
              <a:t>in the “gold standard” design with heterogeneous variances</a:t>
            </a:r>
            <a:br>
              <a:rPr lang="en-US" altLang="de-DE" sz="1900" dirty="0" smtClean="0"/>
            </a:br>
            <a:r>
              <a:rPr lang="en-US" altLang="de-DE" sz="800" dirty="0">
                <a:solidFill>
                  <a:srgbClr val="003867"/>
                </a:solidFill>
              </a:rPr>
              <a:t>Maxi Schulz, Tobias </a:t>
            </a:r>
            <a:r>
              <a:rPr lang="en-US" altLang="de-DE" sz="800" dirty="0" err="1">
                <a:solidFill>
                  <a:srgbClr val="003867"/>
                </a:solidFill>
              </a:rPr>
              <a:t>Mütze</a:t>
            </a:r>
            <a:r>
              <a:rPr lang="en-US" altLang="de-DE" sz="800" dirty="0">
                <a:solidFill>
                  <a:srgbClr val="003867"/>
                </a:solidFill>
              </a:rPr>
              <a:t>, Tim Friede</a:t>
            </a:r>
            <a:br>
              <a:rPr lang="en-US" altLang="de-DE" sz="800" dirty="0">
                <a:solidFill>
                  <a:srgbClr val="003867"/>
                </a:solidFill>
              </a:rPr>
            </a:br>
            <a:endParaRPr lang="en-US" altLang="de-DE" sz="3100" dirty="0">
              <a:solidFill>
                <a:srgbClr val="003867"/>
              </a:solidFill>
            </a:endParaRPr>
          </a:p>
        </p:txBody>
      </p:sp>
      <p:sp>
        <p:nvSpPr>
          <p:cNvPr id="305156" name="Rectangle 4"/>
          <p:cNvSpPr>
            <a:spLocks noChangeAspect="1" noChangeArrowheads="1"/>
          </p:cNvSpPr>
          <p:nvPr/>
        </p:nvSpPr>
        <p:spPr bwMode="auto">
          <a:xfrm>
            <a:off x="358775" y="4857753"/>
            <a:ext cx="6262688" cy="10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a:lnSpc>
                <a:spcPts val="4000"/>
              </a:lnSpc>
              <a:defRPr sz="3800">
                <a:solidFill>
                  <a:srgbClr val="F29400"/>
                </a:solidFill>
                <a:latin typeface="Arial" panose="020B0604020202020204" pitchFamily="34" charset="0"/>
              </a:defRPr>
            </a:lvl1pPr>
            <a:lvl2pPr algn="l">
              <a:lnSpc>
                <a:spcPts val="4000"/>
              </a:lnSpc>
              <a:defRPr sz="3800">
                <a:solidFill>
                  <a:srgbClr val="F29400"/>
                </a:solidFill>
                <a:latin typeface="Arial" panose="020B0604020202020204" pitchFamily="34" charset="0"/>
              </a:defRPr>
            </a:lvl2pPr>
            <a:lvl3pPr algn="l">
              <a:lnSpc>
                <a:spcPts val="4000"/>
              </a:lnSpc>
              <a:defRPr sz="3800">
                <a:solidFill>
                  <a:srgbClr val="F29400"/>
                </a:solidFill>
                <a:latin typeface="Arial" panose="020B0604020202020204" pitchFamily="34" charset="0"/>
              </a:defRPr>
            </a:lvl3pPr>
            <a:lvl4pPr algn="l">
              <a:lnSpc>
                <a:spcPts val="4000"/>
              </a:lnSpc>
              <a:defRPr sz="3800">
                <a:solidFill>
                  <a:srgbClr val="F29400"/>
                </a:solidFill>
                <a:latin typeface="Arial" panose="020B0604020202020204" pitchFamily="34" charset="0"/>
              </a:defRPr>
            </a:lvl4pPr>
            <a:lvl5pPr algn="l">
              <a:lnSpc>
                <a:spcPts val="4000"/>
              </a:lnSpc>
              <a:defRPr sz="3800">
                <a:solidFill>
                  <a:srgbClr val="F29400"/>
                </a:solidFill>
                <a:latin typeface="Arial" panose="020B0604020202020204" pitchFamily="34" charset="0"/>
              </a:defRPr>
            </a:lvl5pPr>
            <a:lvl6pPr marL="457200" fontAlgn="base">
              <a:lnSpc>
                <a:spcPts val="4000"/>
              </a:lnSpc>
              <a:spcBef>
                <a:spcPct val="0"/>
              </a:spcBef>
              <a:spcAft>
                <a:spcPct val="0"/>
              </a:spcAft>
              <a:defRPr sz="3800">
                <a:solidFill>
                  <a:srgbClr val="F29400"/>
                </a:solidFill>
                <a:latin typeface="Arial" panose="020B0604020202020204" pitchFamily="34" charset="0"/>
              </a:defRPr>
            </a:lvl6pPr>
            <a:lvl7pPr marL="914400" fontAlgn="base">
              <a:lnSpc>
                <a:spcPts val="4000"/>
              </a:lnSpc>
              <a:spcBef>
                <a:spcPct val="0"/>
              </a:spcBef>
              <a:spcAft>
                <a:spcPct val="0"/>
              </a:spcAft>
              <a:defRPr sz="3800">
                <a:solidFill>
                  <a:srgbClr val="F29400"/>
                </a:solidFill>
                <a:latin typeface="Arial" panose="020B0604020202020204" pitchFamily="34" charset="0"/>
              </a:defRPr>
            </a:lvl7pPr>
            <a:lvl8pPr marL="1371600" fontAlgn="base">
              <a:lnSpc>
                <a:spcPts val="4000"/>
              </a:lnSpc>
              <a:spcBef>
                <a:spcPct val="0"/>
              </a:spcBef>
              <a:spcAft>
                <a:spcPct val="0"/>
              </a:spcAft>
              <a:defRPr sz="3800">
                <a:solidFill>
                  <a:srgbClr val="F29400"/>
                </a:solidFill>
                <a:latin typeface="Arial" panose="020B0604020202020204" pitchFamily="34" charset="0"/>
              </a:defRPr>
            </a:lvl8pPr>
            <a:lvl9pPr marL="1828800" fontAlgn="base">
              <a:lnSpc>
                <a:spcPts val="4000"/>
              </a:lnSpc>
              <a:spcBef>
                <a:spcPct val="0"/>
              </a:spcBef>
              <a:spcAft>
                <a:spcPct val="0"/>
              </a:spcAft>
              <a:defRPr sz="3800">
                <a:solidFill>
                  <a:srgbClr val="F29400"/>
                </a:solidFill>
                <a:latin typeface="Arial" panose="020B0604020202020204" pitchFamily="34" charset="0"/>
              </a:defRPr>
            </a:lvl9pPr>
          </a:lstStyle>
          <a:p>
            <a:pPr>
              <a:lnSpc>
                <a:spcPct val="100000"/>
              </a:lnSpc>
            </a:pPr>
            <a:endParaRPr lang="en-US" altLang="de-DE" sz="1000" b="1">
              <a:solidFill>
                <a:srgbClr val="000000"/>
              </a:solidFill>
            </a:endParaRPr>
          </a:p>
        </p:txBody>
      </p:sp>
    </p:spTree>
    <p:extLst>
      <p:ext uri="{BB962C8B-B14F-4D97-AF65-F5344CB8AC3E}">
        <p14:creationId xmlns:p14="http://schemas.microsoft.com/office/powerpoint/2010/main" val="252714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r>
              <a:rPr lang="en-US" altLang="de-DE" dirty="0"/>
              <a:t>Sample size calculation and recalculation, Maxi Schulz et.al.,</a:t>
            </a:r>
            <a:r>
              <a:rPr lang="de-DE" dirty="0"/>
              <a:t> March 21st 2024</a:t>
            </a:r>
          </a:p>
        </p:txBody>
      </p:sp>
      <p:sp>
        <p:nvSpPr>
          <p:cNvPr id="25" name="Rechteck 24"/>
          <p:cNvSpPr/>
          <p:nvPr/>
        </p:nvSpPr>
        <p:spPr>
          <a:xfrm>
            <a:off x="1971142" y="3714586"/>
            <a:ext cx="5544616" cy="369332"/>
          </a:xfrm>
          <a:prstGeom prst="rect">
            <a:avLst/>
          </a:prstGeom>
        </p:spPr>
        <p:txBody>
          <a:bodyPr wrap="square">
            <a:spAutoFit/>
          </a:bodyPr>
          <a:lstStyle/>
          <a:p>
            <a:r>
              <a:rPr lang="de-DE" sz="1800" dirty="0" smtClean="0">
                <a:solidFill>
                  <a:schemeClr val="tx1"/>
                </a:solidFill>
              </a:rPr>
              <a:t>Re-</a:t>
            </a:r>
            <a:r>
              <a:rPr lang="de-DE" sz="1800" dirty="0" err="1" smtClean="0">
                <a:solidFill>
                  <a:schemeClr val="tx1"/>
                </a:solidFill>
              </a:rPr>
              <a:t>estimate</a:t>
            </a:r>
            <a:r>
              <a:rPr lang="de-DE" sz="1800" dirty="0" smtClean="0">
                <a:solidFill>
                  <a:schemeClr val="tx1"/>
                </a:solidFill>
              </a:rPr>
              <a:t> sample </a:t>
            </a:r>
            <a:r>
              <a:rPr lang="de-DE" sz="1800" dirty="0" err="1" smtClean="0">
                <a:solidFill>
                  <a:schemeClr val="tx1"/>
                </a:solidFill>
              </a:rPr>
              <a:t>sizes</a:t>
            </a:r>
            <a:r>
              <a:rPr lang="de-DE" sz="1800" dirty="0" smtClean="0">
                <a:solidFill>
                  <a:schemeClr val="tx1"/>
                </a:solidFill>
              </a:rPr>
              <a:t> </a:t>
            </a:r>
            <a:r>
              <a:rPr lang="de-DE" sz="1800" dirty="0" err="1" smtClean="0">
                <a:solidFill>
                  <a:schemeClr val="tx1"/>
                </a:solidFill>
              </a:rPr>
              <a:t>using</a:t>
            </a:r>
            <a:r>
              <a:rPr lang="de-DE" sz="1800" dirty="0" smtClean="0">
                <a:solidFill>
                  <a:schemeClr val="tx1"/>
                </a:solidFill>
              </a:rPr>
              <a:t> (1) </a:t>
            </a:r>
            <a:endParaRPr lang="de-DE" sz="1800" dirty="0"/>
          </a:p>
        </p:txBody>
      </p:sp>
      <p:sp>
        <p:nvSpPr>
          <p:cNvPr id="30" name="Rectangle 2"/>
          <p:cNvSpPr>
            <a:spLocks noChangeArrowheads="1"/>
          </p:cNvSpPr>
          <p:nvPr/>
        </p:nvSpPr>
        <p:spPr bwMode="auto">
          <a:xfrm>
            <a:off x="323857" y="971550"/>
            <a:ext cx="84185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0" rIns="0" bIns="0"/>
          <a:lstStyle>
            <a:lvl1pPr algn="l">
              <a:defRPr sz="2800">
                <a:solidFill>
                  <a:srgbClr val="F29400"/>
                </a:solidFill>
                <a:latin typeface="Arial" panose="020B0604020202020204" pitchFamily="34" charset="0"/>
              </a:defRPr>
            </a:lvl1pPr>
            <a:lvl2pPr algn="l">
              <a:defRPr sz="2800">
                <a:solidFill>
                  <a:srgbClr val="F29400"/>
                </a:solidFill>
                <a:latin typeface="Arial" panose="020B0604020202020204" pitchFamily="34" charset="0"/>
              </a:defRPr>
            </a:lvl2pPr>
            <a:lvl3pPr algn="l">
              <a:defRPr sz="2800">
                <a:solidFill>
                  <a:srgbClr val="F29400"/>
                </a:solidFill>
                <a:latin typeface="Arial" panose="020B0604020202020204" pitchFamily="34" charset="0"/>
              </a:defRPr>
            </a:lvl3pPr>
            <a:lvl4pPr algn="l">
              <a:defRPr sz="2800">
                <a:solidFill>
                  <a:srgbClr val="F29400"/>
                </a:solidFill>
                <a:latin typeface="Arial" panose="020B0604020202020204" pitchFamily="34" charset="0"/>
              </a:defRPr>
            </a:lvl4pPr>
            <a:lvl5pPr algn="l">
              <a:defRPr sz="2800">
                <a:solidFill>
                  <a:srgbClr val="F29400"/>
                </a:solidFill>
                <a:latin typeface="Arial" panose="020B0604020202020204" pitchFamily="34" charset="0"/>
              </a:defRPr>
            </a:lvl5pPr>
            <a:lvl6pPr marL="457200" fontAlgn="base">
              <a:spcBef>
                <a:spcPct val="0"/>
              </a:spcBef>
              <a:spcAft>
                <a:spcPct val="0"/>
              </a:spcAft>
              <a:defRPr sz="2800">
                <a:solidFill>
                  <a:srgbClr val="F29400"/>
                </a:solidFill>
                <a:latin typeface="Arial" panose="020B0604020202020204" pitchFamily="34" charset="0"/>
              </a:defRPr>
            </a:lvl6pPr>
            <a:lvl7pPr marL="914400" fontAlgn="base">
              <a:spcBef>
                <a:spcPct val="0"/>
              </a:spcBef>
              <a:spcAft>
                <a:spcPct val="0"/>
              </a:spcAft>
              <a:defRPr sz="2800">
                <a:solidFill>
                  <a:srgbClr val="F29400"/>
                </a:solidFill>
                <a:latin typeface="Arial" panose="020B0604020202020204" pitchFamily="34" charset="0"/>
              </a:defRPr>
            </a:lvl7pPr>
            <a:lvl8pPr marL="1371600" fontAlgn="base">
              <a:spcBef>
                <a:spcPct val="0"/>
              </a:spcBef>
              <a:spcAft>
                <a:spcPct val="0"/>
              </a:spcAft>
              <a:defRPr sz="2800">
                <a:solidFill>
                  <a:srgbClr val="F29400"/>
                </a:solidFill>
                <a:latin typeface="Arial" panose="020B0604020202020204" pitchFamily="34" charset="0"/>
              </a:defRPr>
            </a:lvl8pPr>
            <a:lvl9pPr marL="1828800" fontAlgn="base">
              <a:spcBef>
                <a:spcPct val="0"/>
              </a:spcBef>
              <a:spcAft>
                <a:spcPct val="0"/>
              </a:spcAft>
              <a:defRPr sz="2800">
                <a:solidFill>
                  <a:srgbClr val="F29400"/>
                </a:solidFill>
                <a:latin typeface="Arial" panose="020B0604020202020204" pitchFamily="34" charset="0"/>
              </a:defRPr>
            </a:lvl9pPr>
          </a:lstStyle>
          <a:p>
            <a:pPr>
              <a:lnSpc>
                <a:spcPts val="3300"/>
              </a:lnSpc>
            </a:pPr>
            <a:r>
              <a:rPr lang="de-DE" altLang="de-DE" sz="2600" dirty="0"/>
              <a:t>SAMPLE SIZE RE-ESTIMATION BASED ON INTERNAL PILOT STUDY DATA</a:t>
            </a:r>
          </a:p>
        </p:txBody>
      </p:sp>
      <p:sp>
        <p:nvSpPr>
          <p:cNvPr id="32" name="Pfeil nach unten 31"/>
          <p:cNvSpPr/>
          <p:nvPr/>
        </p:nvSpPr>
        <p:spPr bwMode="auto">
          <a:xfrm>
            <a:off x="2475198" y="2738175"/>
            <a:ext cx="4536504" cy="206920"/>
          </a:xfrm>
          <a:prstGeom prst="downArrow">
            <a:avLst>
              <a:gd name="adj1" fmla="val 12427"/>
              <a:gd name="adj2" fmla="val 100000"/>
            </a:avLst>
          </a:prstGeom>
          <a:solidFill>
            <a:srgbClr val="033460"/>
          </a:solidFill>
          <a:ln>
            <a:noFill/>
          </a:ln>
          <a:effectLst/>
          <a:extLst/>
        </p:spPr>
        <p:txBody>
          <a:bodyPr vert="horz" wrap="none" lIns="2160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3100" b="0" i="0" u="none" strike="noStrike" cap="none" normalizeH="0" baseline="0" smtClean="0">
              <a:ln>
                <a:noFill/>
              </a:ln>
              <a:solidFill>
                <a:srgbClr val="000000"/>
              </a:solidFill>
              <a:effectLst/>
              <a:latin typeface="Arial" panose="020B0604020202020204" pitchFamily="34" charset="0"/>
            </a:endParaRPr>
          </a:p>
        </p:txBody>
      </p:sp>
      <p:sp>
        <p:nvSpPr>
          <p:cNvPr id="33" name="Pfeil nach unten 32"/>
          <p:cNvSpPr/>
          <p:nvPr/>
        </p:nvSpPr>
        <p:spPr bwMode="auto">
          <a:xfrm>
            <a:off x="2475198" y="3419534"/>
            <a:ext cx="4536504" cy="206920"/>
          </a:xfrm>
          <a:prstGeom prst="downArrow">
            <a:avLst>
              <a:gd name="adj1" fmla="val 12427"/>
              <a:gd name="adj2" fmla="val 100000"/>
            </a:avLst>
          </a:prstGeom>
          <a:solidFill>
            <a:srgbClr val="033460"/>
          </a:solidFill>
          <a:ln>
            <a:noFill/>
          </a:ln>
          <a:effectLst/>
          <a:extLst/>
        </p:spPr>
        <p:txBody>
          <a:bodyPr vert="horz" wrap="none" lIns="2160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3100" b="0" i="0" u="none" strike="noStrike" cap="none" normalizeH="0" baseline="0" smtClean="0">
              <a:ln>
                <a:noFill/>
              </a:ln>
              <a:solidFill>
                <a:srgbClr val="000000"/>
              </a:solidFill>
              <a:effectLst/>
              <a:latin typeface="Arial" panose="020B0604020202020204" pitchFamily="34" charset="0"/>
            </a:endParaRPr>
          </a:p>
        </p:txBody>
      </p:sp>
      <p:sp>
        <p:nvSpPr>
          <p:cNvPr id="7" name="Rechteck 6"/>
          <p:cNvSpPr/>
          <p:nvPr/>
        </p:nvSpPr>
        <p:spPr>
          <a:xfrm>
            <a:off x="3676491" y="2962070"/>
            <a:ext cx="2133918" cy="369332"/>
          </a:xfrm>
          <a:prstGeom prst="rect">
            <a:avLst/>
          </a:prstGeom>
        </p:spPr>
        <p:txBody>
          <a:bodyPr wrap="none">
            <a:spAutoFit/>
          </a:bodyPr>
          <a:lstStyle/>
          <a:p>
            <a:r>
              <a:rPr lang="de-DE" sz="1800" dirty="0" err="1">
                <a:solidFill>
                  <a:schemeClr val="tx1"/>
                </a:solidFill>
              </a:rPr>
              <a:t>Estimate</a:t>
            </a:r>
            <a:r>
              <a:rPr lang="de-DE" sz="1800" dirty="0">
                <a:solidFill>
                  <a:schemeClr val="tx1"/>
                </a:solidFill>
              </a:rPr>
              <a:t> </a:t>
            </a:r>
            <a:r>
              <a:rPr lang="de-DE" sz="1800" dirty="0" err="1">
                <a:solidFill>
                  <a:schemeClr val="tx1"/>
                </a:solidFill>
              </a:rPr>
              <a:t>variances</a:t>
            </a:r>
            <a:endParaRPr lang="de-DE" sz="1800" dirty="0">
              <a:solidFill>
                <a:schemeClr val="tx1"/>
              </a:solidFill>
            </a:endParaRPr>
          </a:p>
        </p:txBody>
      </p:sp>
      <mc:AlternateContent xmlns:mc="http://schemas.openxmlformats.org/markup-compatibility/2006" xmlns:a14="http://schemas.microsoft.com/office/drawing/2010/main">
        <mc:Choice Requires="a14">
          <p:sp>
            <p:nvSpPr>
              <p:cNvPr id="9" name="Rechteck 8"/>
              <p:cNvSpPr/>
              <p:nvPr/>
            </p:nvSpPr>
            <p:spPr bwMode="auto">
              <a:xfrm>
                <a:off x="3084592" y="2081162"/>
                <a:ext cx="3317716" cy="581614"/>
              </a:xfrm>
              <a:prstGeom prst="rect">
                <a:avLst/>
              </a:prstGeom>
              <a:solidFill>
                <a:schemeClr val="bg1"/>
              </a:solidFill>
              <a:ln w="19050">
                <a:solidFill>
                  <a:srgbClr val="F29400"/>
                </a:solidFill>
              </a:ln>
              <a:effectLst/>
              <a:extLst/>
            </p:spPr>
            <p:txBody>
              <a:bodyPr vert="horz" wrap="none" lIns="21600" tIns="0" rIns="0" bIns="0" numCol="1" rtlCol="0" anchor="ctr" anchorCtr="0" compatLnSpc="1">
                <a:prstTxWarp prst="textNoShape">
                  <a:avLst/>
                </a:prstTxWarp>
              </a:bodyPr>
              <a:lstStyle/>
              <a:p>
                <a:r>
                  <a:rPr lang="de-DE" sz="1800" dirty="0" smtClean="0"/>
                  <a:t>Internal </a:t>
                </a:r>
                <a:r>
                  <a:rPr lang="de-DE" sz="1800" dirty="0" err="1" smtClean="0"/>
                  <a:t>pilot</a:t>
                </a:r>
                <a:r>
                  <a:rPr lang="de-DE" sz="1800" dirty="0" smtClean="0"/>
                  <a:t> </a:t>
                </a:r>
                <a:r>
                  <a:rPr lang="de-DE" sz="1800" dirty="0" err="1" smtClean="0"/>
                  <a:t>data</a:t>
                </a:r>
                <a:r>
                  <a:rPr lang="de-DE" sz="1800" dirty="0" smtClean="0"/>
                  <a:t> </a:t>
                </a:r>
                <a:r>
                  <a:rPr lang="de-DE" sz="1800" dirty="0" err="1" smtClean="0"/>
                  <a:t>with</a:t>
                </a:r>
                <a:r>
                  <a:rPr lang="de-DE" sz="1800" dirty="0" smtClean="0"/>
                  <a:t> </a:t>
                </a:r>
                <a14:m>
                  <m:oMath xmlns:m="http://schemas.openxmlformats.org/officeDocument/2006/math">
                    <m:sSub>
                      <m:sSubPr>
                        <m:ctrlPr>
                          <a:rPr lang="en-US" altLang="de-DE" sz="1800" i="1">
                            <a:latin typeface="Cambria Math" panose="02040503050406030204" pitchFamily="18" charset="0"/>
                          </a:rPr>
                        </m:ctrlPr>
                      </m:sSubPr>
                      <m:e>
                        <m:r>
                          <a:rPr lang="de-DE" altLang="de-DE" sz="1800" i="1">
                            <a:latin typeface="Cambria Math" panose="02040503050406030204" pitchFamily="18" charset="0"/>
                          </a:rPr>
                          <m:t>𝑛</m:t>
                        </m:r>
                      </m:e>
                      <m:sub>
                        <m:r>
                          <a:rPr lang="de-DE" altLang="de-DE" sz="1800" i="1">
                            <a:latin typeface="Cambria Math" panose="02040503050406030204" pitchFamily="18" charset="0"/>
                          </a:rPr>
                          <m:t>1</m:t>
                        </m:r>
                      </m:sub>
                    </m:sSub>
                  </m:oMath>
                </a14:m>
                <a:endParaRPr lang="de-DE" sz="1800" dirty="0"/>
              </a:p>
            </p:txBody>
          </p:sp>
        </mc:Choice>
        <mc:Fallback xmlns="">
          <p:sp>
            <p:nvSpPr>
              <p:cNvPr id="9" name="Rechteck 8"/>
              <p:cNvSpPr>
                <a:spLocks noRot="1" noChangeAspect="1" noMove="1" noResize="1" noEditPoints="1" noAdjustHandles="1" noChangeArrowheads="1" noChangeShapeType="1" noTextEdit="1"/>
              </p:cNvSpPr>
              <p:nvPr/>
            </p:nvSpPr>
            <p:spPr bwMode="auto">
              <a:xfrm>
                <a:off x="3084592" y="2081162"/>
                <a:ext cx="3317716" cy="581614"/>
              </a:xfrm>
              <a:prstGeom prst="rect">
                <a:avLst/>
              </a:prstGeom>
              <a:blipFill>
                <a:blip r:embed="rId3"/>
                <a:stretch>
                  <a:fillRect/>
                </a:stretch>
              </a:blipFill>
              <a:ln w="19050">
                <a:solidFill>
                  <a:srgbClr val="F29400"/>
                </a:solidFill>
              </a:ln>
              <a:effectLst/>
              <a:extLst/>
            </p:spPr>
            <p:txBody>
              <a:bodyPr/>
              <a:lstStyle/>
              <a:p>
                <a:r>
                  <a:rPr lang="de-DE">
                    <a:noFill/>
                  </a:rPr>
                  <a:t> </a:t>
                </a:r>
              </a:p>
            </p:txBody>
          </p:sp>
        </mc:Fallback>
      </mc:AlternateContent>
    </p:spTree>
    <p:extLst>
      <p:ext uri="{BB962C8B-B14F-4D97-AF65-F5344CB8AC3E}">
        <p14:creationId xmlns:p14="http://schemas.microsoft.com/office/powerpoint/2010/main" val="226704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2" grpId="0" animBg="1"/>
      <p:bldP spid="33" grpId="0" animBg="1"/>
      <p:bldP spid="7"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r>
              <a:rPr lang="en-US" altLang="de-DE" dirty="0"/>
              <a:t>Sample size calculation and recalculation, Maxi Schulz et.al.,</a:t>
            </a:r>
            <a:r>
              <a:rPr lang="de-DE" dirty="0"/>
              <a:t> March 21st 2024</a:t>
            </a:r>
          </a:p>
        </p:txBody>
      </p:sp>
      <p:sp>
        <p:nvSpPr>
          <p:cNvPr id="372738" name="Rectangle 2"/>
          <p:cNvSpPr>
            <a:spLocks noChangeArrowheads="1"/>
          </p:cNvSpPr>
          <p:nvPr/>
        </p:nvSpPr>
        <p:spPr bwMode="auto">
          <a:xfrm>
            <a:off x="323857" y="971550"/>
            <a:ext cx="84185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0" rIns="0" bIns="0"/>
          <a:lstStyle>
            <a:lvl1pPr algn="l">
              <a:defRPr sz="2800">
                <a:solidFill>
                  <a:srgbClr val="F29400"/>
                </a:solidFill>
                <a:latin typeface="Arial" panose="020B0604020202020204" pitchFamily="34" charset="0"/>
              </a:defRPr>
            </a:lvl1pPr>
            <a:lvl2pPr algn="l">
              <a:defRPr sz="2800">
                <a:solidFill>
                  <a:srgbClr val="F29400"/>
                </a:solidFill>
                <a:latin typeface="Arial" panose="020B0604020202020204" pitchFamily="34" charset="0"/>
              </a:defRPr>
            </a:lvl2pPr>
            <a:lvl3pPr algn="l">
              <a:defRPr sz="2800">
                <a:solidFill>
                  <a:srgbClr val="F29400"/>
                </a:solidFill>
                <a:latin typeface="Arial" panose="020B0604020202020204" pitchFamily="34" charset="0"/>
              </a:defRPr>
            </a:lvl3pPr>
            <a:lvl4pPr algn="l">
              <a:defRPr sz="2800">
                <a:solidFill>
                  <a:srgbClr val="F29400"/>
                </a:solidFill>
                <a:latin typeface="Arial" panose="020B0604020202020204" pitchFamily="34" charset="0"/>
              </a:defRPr>
            </a:lvl4pPr>
            <a:lvl5pPr algn="l">
              <a:defRPr sz="2800">
                <a:solidFill>
                  <a:srgbClr val="F29400"/>
                </a:solidFill>
                <a:latin typeface="Arial" panose="020B0604020202020204" pitchFamily="34" charset="0"/>
              </a:defRPr>
            </a:lvl5pPr>
            <a:lvl6pPr marL="457200" fontAlgn="base">
              <a:spcBef>
                <a:spcPct val="0"/>
              </a:spcBef>
              <a:spcAft>
                <a:spcPct val="0"/>
              </a:spcAft>
              <a:defRPr sz="2800">
                <a:solidFill>
                  <a:srgbClr val="F29400"/>
                </a:solidFill>
                <a:latin typeface="Arial" panose="020B0604020202020204" pitchFamily="34" charset="0"/>
              </a:defRPr>
            </a:lvl6pPr>
            <a:lvl7pPr marL="914400" fontAlgn="base">
              <a:spcBef>
                <a:spcPct val="0"/>
              </a:spcBef>
              <a:spcAft>
                <a:spcPct val="0"/>
              </a:spcAft>
              <a:defRPr sz="2800">
                <a:solidFill>
                  <a:srgbClr val="F29400"/>
                </a:solidFill>
                <a:latin typeface="Arial" panose="020B0604020202020204" pitchFamily="34" charset="0"/>
              </a:defRPr>
            </a:lvl7pPr>
            <a:lvl8pPr marL="1371600" fontAlgn="base">
              <a:spcBef>
                <a:spcPct val="0"/>
              </a:spcBef>
              <a:spcAft>
                <a:spcPct val="0"/>
              </a:spcAft>
              <a:defRPr sz="2800">
                <a:solidFill>
                  <a:srgbClr val="F29400"/>
                </a:solidFill>
                <a:latin typeface="Arial" panose="020B0604020202020204" pitchFamily="34" charset="0"/>
              </a:defRPr>
            </a:lvl8pPr>
            <a:lvl9pPr marL="1828800" fontAlgn="base">
              <a:spcBef>
                <a:spcPct val="0"/>
              </a:spcBef>
              <a:spcAft>
                <a:spcPct val="0"/>
              </a:spcAft>
              <a:defRPr sz="2800">
                <a:solidFill>
                  <a:srgbClr val="F29400"/>
                </a:solidFill>
                <a:latin typeface="Arial" panose="020B0604020202020204" pitchFamily="34" charset="0"/>
              </a:defRPr>
            </a:lvl9pPr>
          </a:lstStyle>
          <a:p>
            <a:pPr>
              <a:lnSpc>
                <a:spcPts val="3300"/>
              </a:lnSpc>
            </a:pPr>
            <a:r>
              <a:rPr lang="de-DE" altLang="de-DE" sz="2600" dirty="0" smtClean="0"/>
              <a:t>SAMPLE SIZE RE-ESTIMATION BASED ON INTERNAL PILOT STUDY DATA</a:t>
            </a:r>
            <a:endParaRPr lang="de-DE" altLang="de-DE" sz="2600" dirty="0"/>
          </a:p>
        </p:txBody>
      </p:sp>
      <mc:AlternateContent xmlns:mc="http://schemas.openxmlformats.org/markup-compatibility/2006" xmlns:a14="http://schemas.microsoft.com/office/drawing/2010/main">
        <mc:Choice Requires="a14">
          <p:sp>
            <p:nvSpPr>
              <p:cNvPr id="7" name="Rectangle 6"/>
              <p:cNvSpPr>
                <a:spLocks noChangeArrowheads="1"/>
              </p:cNvSpPr>
              <p:nvPr/>
            </p:nvSpPr>
            <p:spPr bwMode="auto">
              <a:xfrm>
                <a:off x="358775" y="1942355"/>
                <a:ext cx="8421688" cy="2789635"/>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accent2"/>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0" tIns="0" rIns="0" bIns="0"/>
              <a:lstStyle>
                <a:lvl1pPr marL="377825" indent="-377825" algn="l">
                  <a:lnSpc>
                    <a:spcPts val="2400"/>
                  </a:lnSpc>
                  <a:buFont typeface="Wingdings" panose="05000000000000000000" pitchFamily="2" charset="2"/>
                  <a:defRPr sz="1600">
                    <a:solidFill>
                      <a:schemeClr val="tx1"/>
                    </a:solidFill>
                    <a:latin typeface="Arial" panose="020B0604020202020204" pitchFamily="34" charset="0"/>
                  </a:defRPr>
                </a:lvl1pPr>
                <a:lvl2pPr marL="777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2pPr>
                <a:lvl3pPr marL="1158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3pPr>
                <a:lvl4pPr marL="1539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4pPr>
                <a:lvl5pPr marL="1920875" indent="-190500" algn="l">
                  <a:lnSpc>
                    <a:spcPts val="2400"/>
                  </a:lnSpc>
                  <a:buClr>
                    <a:srgbClr val="000073"/>
                  </a:buClr>
                  <a:buSzPct val="80000"/>
                  <a:buFont typeface="Times New Roman" panose="02020603050405020304" pitchFamily="18" charset="0"/>
                  <a:defRPr sz="1400">
                    <a:solidFill>
                      <a:srgbClr val="003867"/>
                    </a:solidFill>
                    <a:latin typeface="Arial" panose="020B0604020202020204" pitchFamily="34" charset="0"/>
                  </a:defRPr>
                </a:lvl5pPr>
                <a:lvl6pPr marL="23780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6pPr>
                <a:lvl7pPr marL="28352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7pPr>
                <a:lvl8pPr marL="32924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8pPr>
                <a:lvl9pPr marL="37496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9pPr>
              </a:lstStyle>
              <a:p>
                <a:pPr>
                  <a:lnSpc>
                    <a:spcPts val="2600"/>
                  </a:lnSpc>
                  <a:spcAft>
                    <a:spcPts val="1400"/>
                  </a:spcAft>
                  <a:buClr>
                    <a:srgbClr val="003867"/>
                  </a:buClr>
                  <a:buFontTx/>
                  <a:buBlip>
                    <a:blip r:embed="rId3"/>
                  </a:buBlip>
                </a:pPr>
                <a:r>
                  <a:rPr lang="en-US" altLang="de-DE" sz="1800" dirty="0" smtClean="0"/>
                  <a:t>Using </a:t>
                </a:r>
                <a:r>
                  <a:rPr lang="en-US" altLang="de-DE" sz="1800" dirty="0"/>
                  <a:t>a blinded variance estimator, we </a:t>
                </a:r>
                <a:r>
                  <a:rPr lang="en-US" altLang="de-DE" sz="1800" dirty="0" smtClean="0"/>
                  <a:t>estimate </a:t>
                </a:r>
                <a14:m>
                  <m:oMath xmlns:m="http://schemas.openxmlformats.org/officeDocument/2006/math">
                    <m:sSubSup>
                      <m:sSubSupPr>
                        <m:ctrlPr>
                          <a:rPr lang="en-US" altLang="de-DE" sz="1800" i="1">
                            <a:latin typeface="Cambria Math" panose="02040503050406030204" pitchFamily="18" charset="0"/>
                          </a:rPr>
                        </m:ctrlPr>
                      </m:sSubSupPr>
                      <m:e>
                        <m:acc>
                          <m:accPr>
                            <m:chr m:val="̂"/>
                            <m:ctrlPr>
                              <a:rPr lang="en-US" altLang="de-DE" sz="1800" i="1">
                                <a:latin typeface="Cambria Math" panose="02040503050406030204" pitchFamily="18" charset="0"/>
                              </a:rPr>
                            </m:ctrlPr>
                          </m:accPr>
                          <m:e>
                            <m:r>
                              <a:rPr lang="en-US" altLang="de-DE" sz="1800" i="1">
                                <a:latin typeface="Cambria Math" panose="02040503050406030204" pitchFamily="18" charset="0"/>
                                <a:ea typeface="Cambria Math" panose="02040503050406030204" pitchFamily="18" charset="0"/>
                              </a:rPr>
                              <m:t>𝜎</m:t>
                            </m:r>
                          </m:e>
                        </m:acc>
                      </m:e>
                      <m:sub>
                        <m:sSub>
                          <m:sSubPr>
                            <m:ctrlPr>
                              <a:rPr lang="en-US" altLang="de-DE" sz="1800" i="1">
                                <a:latin typeface="Cambria Math" panose="02040503050406030204" pitchFamily="18" charset="0"/>
                              </a:rPr>
                            </m:ctrlPr>
                          </m:sSubPr>
                          <m:e>
                            <m:r>
                              <a:rPr lang="de-DE" altLang="de-DE" sz="1800" i="1">
                                <a:latin typeface="Cambria Math" panose="02040503050406030204" pitchFamily="18" charset="0"/>
                              </a:rPr>
                              <m:t>𝑛</m:t>
                            </m:r>
                          </m:e>
                          <m:sub>
                            <m:r>
                              <a:rPr lang="de-DE" altLang="de-DE" sz="1800" i="1">
                                <a:latin typeface="Cambria Math" panose="02040503050406030204" pitchFamily="18" charset="0"/>
                              </a:rPr>
                              <m:t>1</m:t>
                            </m:r>
                          </m:sub>
                        </m:sSub>
                      </m:sub>
                      <m:sup>
                        <m:r>
                          <a:rPr lang="de-DE" altLang="de-DE" sz="1800" i="1">
                            <a:latin typeface="Cambria Math" panose="02040503050406030204" pitchFamily="18" charset="0"/>
                          </a:rPr>
                          <m:t>2</m:t>
                        </m:r>
                      </m:sup>
                    </m:sSubSup>
                  </m:oMath>
                </a14:m>
                <a:endParaRPr lang="de-DE" altLang="de-DE" sz="1800" dirty="0" smtClean="0"/>
              </a:p>
              <a:p>
                <a:pPr>
                  <a:lnSpc>
                    <a:spcPts val="2600"/>
                  </a:lnSpc>
                  <a:spcAft>
                    <a:spcPts val="1400"/>
                  </a:spcAft>
                  <a:buClr>
                    <a:srgbClr val="003867"/>
                  </a:buClr>
                  <a:buFontTx/>
                  <a:buBlip>
                    <a:blip r:embed="rId3"/>
                  </a:buBlip>
                </a:pPr>
                <a:r>
                  <a:rPr lang="en-US" altLang="de-DE" sz="1800" dirty="0" smtClean="0"/>
                  <a:t>Deriving estimates for the single group variances </a:t>
                </a:r>
                <a14:m>
                  <m:oMath xmlns:m="http://schemas.openxmlformats.org/officeDocument/2006/math">
                    <m:sSubSup>
                      <m:sSubSupPr>
                        <m:ctrlPr>
                          <a:rPr lang="en-US" altLang="de-DE" sz="1800" i="1" smtClean="0">
                            <a:latin typeface="Cambria Math" panose="02040503050406030204" pitchFamily="18" charset="0"/>
                          </a:rPr>
                        </m:ctrlPr>
                      </m:sSubSupPr>
                      <m:e>
                        <m:acc>
                          <m:accPr>
                            <m:chr m:val="̂"/>
                            <m:ctrlPr>
                              <a:rPr lang="en-US" altLang="de-DE" sz="1800" i="1" smtClean="0">
                                <a:latin typeface="Cambria Math" panose="02040503050406030204" pitchFamily="18" charset="0"/>
                              </a:rPr>
                            </m:ctrlPr>
                          </m:accPr>
                          <m:e>
                            <m:r>
                              <a:rPr lang="en-US" altLang="de-DE" sz="1800" i="1" smtClean="0">
                                <a:latin typeface="Cambria Math" panose="02040503050406030204" pitchFamily="18" charset="0"/>
                                <a:ea typeface="Cambria Math" panose="02040503050406030204" pitchFamily="18" charset="0"/>
                              </a:rPr>
                              <m:t>𝜎</m:t>
                            </m:r>
                          </m:e>
                        </m:acc>
                      </m:e>
                      <m:sub>
                        <m:sSub>
                          <m:sSubPr>
                            <m:ctrlPr>
                              <a:rPr lang="en-US" altLang="de-DE" sz="1800" i="1" smtClean="0">
                                <a:latin typeface="Cambria Math" panose="02040503050406030204" pitchFamily="18" charset="0"/>
                              </a:rPr>
                            </m:ctrlPr>
                          </m:sSubPr>
                          <m:e>
                            <m:r>
                              <a:rPr lang="de-DE" altLang="de-DE" sz="1800" b="0" i="1" smtClean="0">
                                <a:latin typeface="Cambria Math" panose="02040503050406030204" pitchFamily="18" charset="0"/>
                              </a:rPr>
                              <m:t>𝑛</m:t>
                            </m:r>
                          </m:e>
                          <m:sub>
                            <m:r>
                              <a:rPr lang="de-DE" altLang="de-DE" sz="1800" b="0" i="1" smtClean="0">
                                <a:latin typeface="Cambria Math" panose="02040503050406030204" pitchFamily="18" charset="0"/>
                              </a:rPr>
                              <m:t>1</m:t>
                            </m:r>
                          </m:sub>
                        </m:sSub>
                        <m:r>
                          <a:rPr lang="de-DE" altLang="de-DE" sz="1800" b="0" i="1" smtClean="0">
                            <a:latin typeface="Cambria Math" panose="02040503050406030204" pitchFamily="18" charset="0"/>
                          </a:rPr>
                          <m:t>, </m:t>
                        </m:r>
                        <m:r>
                          <a:rPr lang="de-DE" altLang="de-DE" sz="1800" b="0" i="1" smtClean="0">
                            <a:latin typeface="Cambria Math" panose="02040503050406030204" pitchFamily="18" charset="0"/>
                          </a:rPr>
                          <m:t>𝑖</m:t>
                        </m:r>
                      </m:sub>
                      <m:sup>
                        <m:r>
                          <a:rPr lang="de-DE" altLang="de-DE" sz="1800" b="0" i="1" smtClean="0">
                            <a:latin typeface="Cambria Math" panose="02040503050406030204" pitchFamily="18" charset="0"/>
                          </a:rPr>
                          <m:t>2</m:t>
                        </m:r>
                      </m:sup>
                    </m:sSubSup>
                  </m:oMath>
                </a14:m>
                <a:r>
                  <a:rPr lang="en-US" altLang="de-DE" sz="1800" dirty="0"/>
                  <a:t> </a:t>
                </a:r>
                <a:r>
                  <a:rPr lang="en-US" altLang="de-DE" sz="1800" dirty="0" smtClean="0"/>
                  <a:t>requires </a:t>
                </a:r>
                <a:r>
                  <a:rPr lang="en-US" altLang="de-DE" sz="1800" b="1" dirty="0" err="1" smtClean="0"/>
                  <a:t>unblinding</a:t>
                </a:r>
                <a:r>
                  <a:rPr lang="en-US" altLang="de-DE" sz="1800" dirty="0" smtClean="0"/>
                  <a:t> of the data</a:t>
                </a:r>
                <a:endParaRPr lang="de-DE" altLang="de-DE" sz="1800" dirty="0" smtClean="0"/>
              </a:p>
            </p:txBody>
          </p:sp>
        </mc:Choice>
        <mc:Fallback xmlns="">
          <p:sp>
            <p:nvSpPr>
              <p:cNvPr id="7" name="Rectangle 6"/>
              <p:cNvSpPr>
                <a:spLocks noRot="1" noChangeAspect="1" noMove="1" noResize="1" noEditPoints="1" noAdjustHandles="1" noChangeArrowheads="1" noChangeShapeType="1" noTextEdit="1"/>
              </p:cNvSpPr>
              <p:nvPr/>
            </p:nvSpPr>
            <p:spPr bwMode="auto">
              <a:xfrm>
                <a:off x="358775" y="1942355"/>
                <a:ext cx="8421688" cy="2789635"/>
              </a:xfrm>
              <a:prstGeom prst="rect">
                <a:avLst/>
              </a:prstGeom>
              <a:blipFill>
                <a:blip r:embed="rId4"/>
                <a:stretch>
                  <a:fillRect l="-72" t="-196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noFill/>
                  </a:rPr>
                  <a:t> </a:t>
                </a:r>
              </a:p>
            </p:txBody>
          </p:sp>
        </mc:Fallback>
      </mc:AlternateContent>
      <p:sp>
        <p:nvSpPr>
          <p:cNvPr id="9" name="Rechteck 8"/>
          <p:cNvSpPr/>
          <p:nvPr/>
        </p:nvSpPr>
        <p:spPr bwMode="auto">
          <a:xfrm>
            <a:off x="679873" y="3790529"/>
            <a:ext cx="7924575" cy="437405"/>
          </a:xfrm>
          <a:prstGeom prst="rect">
            <a:avLst/>
          </a:prstGeom>
          <a:solidFill>
            <a:srgbClr val="F29400"/>
          </a:solidFill>
          <a:ln w="19050">
            <a:solidFill>
              <a:srgbClr val="F29400"/>
            </a:solidFill>
          </a:ln>
          <a:effectLst/>
          <a:extLst/>
        </p:spPr>
        <p:txBody>
          <a:bodyPr vert="horz" wrap="none" lIns="21600" tIns="0" rIns="0" bIns="0" numCol="1" rtlCol="0" anchor="ctr" anchorCtr="0" compatLnSpc="1">
            <a:prstTxWarp prst="textNoShape">
              <a:avLst/>
            </a:prstTxWarp>
          </a:bodyPr>
          <a:lstStyle/>
          <a:p>
            <a:pPr algn="l">
              <a:lnSpc>
                <a:spcPts val="2600"/>
              </a:lnSpc>
              <a:spcAft>
                <a:spcPts val="1400"/>
              </a:spcAft>
              <a:buClr>
                <a:srgbClr val="003867"/>
              </a:buClr>
            </a:pPr>
            <a:r>
              <a:rPr lang="de-DE" altLang="de-DE" sz="1800" dirty="0" smtClean="0">
                <a:solidFill>
                  <a:schemeClr val="bg1"/>
                </a:solidFill>
              </a:rPr>
              <a:t>    </a:t>
            </a:r>
            <a:r>
              <a:rPr lang="de-DE" altLang="de-DE" sz="1800" dirty="0" err="1" smtClean="0">
                <a:solidFill>
                  <a:schemeClr val="bg1"/>
                </a:solidFill>
              </a:rPr>
              <a:t>Derive</a:t>
            </a:r>
            <a:r>
              <a:rPr lang="de-DE" altLang="de-DE" sz="1800" dirty="0" smtClean="0">
                <a:solidFill>
                  <a:schemeClr val="bg1"/>
                </a:solidFill>
              </a:rPr>
              <a:t> </a:t>
            </a:r>
            <a:r>
              <a:rPr lang="de-DE" altLang="de-DE" sz="1800" dirty="0" err="1" smtClean="0">
                <a:solidFill>
                  <a:schemeClr val="bg1"/>
                </a:solidFill>
              </a:rPr>
              <a:t>re-estimation</a:t>
            </a:r>
            <a:r>
              <a:rPr lang="de-DE" altLang="de-DE" sz="1800" dirty="0" smtClean="0">
                <a:solidFill>
                  <a:schemeClr val="bg1"/>
                </a:solidFill>
              </a:rPr>
              <a:t> </a:t>
            </a:r>
            <a:r>
              <a:rPr lang="de-DE" altLang="de-DE" sz="1800" dirty="0" err="1" smtClean="0">
                <a:solidFill>
                  <a:schemeClr val="bg1"/>
                </a:solidFill>
              </a:rPr>
              <a:t>procedure</a:t>
            </a:r>
            <a:r>
              <a:rPr lang="de-DE" altLang="de-DE" sz="1800" dirty="0" smtClean="0">
                <a:solidFill>
                  <a:schemeClr val="bg1"/>
                </a:solidFill>
              </a:rPr>
              <a:t> </a:t>
            </a:r>
            <a:r>
              <a:rPr lang="de-DE" altLang="de-DE" sz="1800" dirty="0" err="1" smtClean="0">
                <a:solidFill>
                  <a:schemeClr val="bg1"/>
                </a:solidFill>
              </a:rPr>
              <a:t>that</a:t>
            </a:r>
            <a:r>
              <a:rPr lang="de-DE" altLang="de-DE" sz="1800" dirty="0" smtClean="0">
                <a:solidFill>
                  <a:schemeClr val="bg1"/>
                </a:solidFill>
              </a:rPr>
              <a:t> </a:t>
            </a:r>
            <a:r>
              <a:rPr lang="de-DE" altLang="de-DE" sz="1800" dirty="0" err="1" smtClean="0">
                <a:solidFill>
                  <a:schemeClr val="bg1"/>
                </a:solidFill>
              </a:rPr>
              <a:t>allows</a:t>
            </a:r>
            <a:r>
              <a:rPr lang="de-DE" altLang="de-DE" sz="1800" dirty="0" smtClean="0">
                <a:solidFill>
                  <a:schemeClr val="bg1"/>
                </a:solidFill>
              </a:rPr>
              <a:t> </a:t>
            </a:r>
            <a:r>
              <a:rPr lang="de-DE" altLang="de-DE" sz="1800" dirty="0" err="1" smtClean="0">
                <a:solidFill>
                  <a:schemeClr val="bg1"/>
                </a:solidFill>
              </a:rPr>
              <a:t>for</a:t>
            </a:r>
            <a:r>
              <a:rPr lang="de-DE" altLang="de-DE" sz="1800" dirty="0" smtClean="0">
                <a:solidFill>
                  <a:schemeClr val="bg1"/>
                </a:solidFill>
              </a:rPr>
              <a:t> </a:t>
            </a:r>
            <a:r>
              <a:rPr lang="de-DE" altLang="de-DE" sz="1800" dirty="0" err="1" smtClean="0">
                <a:solidFill>
                  <a:schemeClr val="bg1"/>
                </a:solidFill>
              </a:rPr>
              <a:t>heterogeneous</a:t>
            </a:r>
            <a:r>
              <a:rPr lang="de-DE" altLang="de-DE" sz="1800" dirty="0" smtClean="0">
                <a:solidFill>
                  <a:schemeClr val="bg1"/>
                </a:solidFill>
              </a:rPr>
              <a:t> </a:t>
            </a:r>
            <a:r>
              <a:rPr lang="de-DE" altLang="de-DE" sz="1800" dirty="0" err="1" smtClean="0">
                <a:solidFill>
                  <a:schemeClr val="bg1"/>
                </a:solidFill>
              </a:rPr>
              <a:t>variances</a:t>
            </a:r>
            <a:endParaRPr lang="de-DE" altLang="de-DE" sz="1800" dirty="0">
              <a:solidFill>
                <a:schemeClr val="bg1"/>
              </a:solidFill>
            </a:endParaRPr>
          </a:p>
        </p:txBody>
      </p:sp>
      <p:sp>
        <p:nvSpPr>
          <p:cNvPr id="10" name="Rechteck 9"/>
          <p:cNvSpPr/>
          <p:nvPr/>
        </p:nvSpPr>
        <p:spPr bwMode="auto">
          <a:xfrm>
            <a:off x="467237" y="3643197"/>
            <a:ext cx="432048" cy="432000"/>
          </a:xfrm>
          <a:prstGeom prst="rect">
            <a:avLst/>
          </a:prstGeom>
          <a:solidFill>
            <a:srgbClr val="033460"/>
          </a:solidFill>
          <a:ln>
            <a:noFill/>
          </a:ln>
          <a:effectLst/>
          <a:extLst/>
        </p:spPr>
        <p:txBody>
          <a:bodyPr vert="horz" wrap="none" lIns="2160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dirty="0" smtClean="0">
                <a:ln>
                  <a:noFill/>
                </a:ln>
                <a:solidFill>
                  <a:schemeClr val="bg1"/>
                </a:solidFill>
                <a:effectLst/>
                <a:latin typeface="Arial" panose="020B0604020202020204" pitchFamily="34" charset="0"/>
              </a:rPr>
              <a:t>2</a:t>
            </a:r>
          </a:p>
        </p:txBody>
      </p:sp>
      <p:sp>
        <p:nvSpPr>
          <p:cNvPr id="8" name="Rechteck 7"/>
          <p:cNvSpPr/>
          <p:nvPr/>
        </p:nvSpPr>
        <p:spPr bwMode="auto">
          <a:xfrm>
            <a:off x="3093008" y="2998248"/>
            <a:ext cx="3317716" cy="581614"/>
          </a:xfrm>
          <a:prstGeom prst="rect">
            <a:avLst/>
          </a:prstGeom>
          <a:solidFill>
            <a:schemeClr val="bg1"/>
          </a:solidFill>
          <a:ln w="19050">
            <a:solidFill>
              <a:srgbClr val="F29400"/>
            </a:solidFill>
          </a:ln>
          <a:effectLst/>
          <a:extLst/>
        </p:spPr>
        <p:txBody>
          <a:bodyPr vert="horz" wrap="none" lIns="21600" tIns="0" rIns="0" bIns="0" numCol="1" rtlCol="0" anchor="ctr" anchorCtr="0" compatLnSpc="1">
            <a:prstTxWarp prst="textNoShape">
              <a:avLst/>
            </a:prstTxWarp>
          </a:bodyPr>
          <a:lstStyle/>
          <a:p>
            <a:r>
              <a:rPr lang="de-DE" sz="1800" dirty="0" err="1" smtClean="0"/>
              <a:t>Heterogeneous</a:t>
            </a:r>
            <a:r>
              <a:rPr lang="de-DE" sz="1800" dirty="0" smtClean="0"/>
              <a:t> </a:t>
            </a:r>
            <a:r>
              <a:rPr lang="de-DE" sz="1800" dirty="0" err="1" smtClean="0"/>
              <a:t>variances</a:t>
            </a:r>
            <a:endParaRPr lang="de-DE" sz="1800" dirty="0"/>
          </a:p>
        </p:txBody>
      </p:sp>
    </p:spTree>
    <p:extLst>
      <p:ext uri="{BB962C8B-B14F-4D97-AF65-F5344CB8AC3E}">
        <p14:creationId xmlns:p14="http://schemas.microsoft.com/office/powerpoint/2010/main" val="454209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r>
              <a:rPr lang="en-US" altLang="de-DE" dirty="0"/>
              <a:t>Sample size calculation and recalculation, Maxi Schulz et.al.,</a:t>
            </a:r>
            <a:r>
              <a:rPr lang="de-DE" dirty="0"/>
              <a:t> March 21st 2024</a:t>
            </a:r>
          </a:p>
        </p:txBody>
      </p:sp>
      <p:sp>
        <p:nvSpPr>
          <p:cNvPr id="372738" name="Rectangle 2"/>
          <p:cNvSpPr>
            <a:spLocks noChangeArrowheads="1"/>
          </p:cNvSpPr>
          <p:nvPr/>
        </p:nvSpPr>
        <p:spPr bwMode="auto">
          <a:xfrm>
            <a:off x="323857" y="971550"/>
            <a:ext cx="84185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0" rIns="0" bIns="0"/>
          <a:lstStyle>
            <a:lvl1pPr algn="l">
              <a:defRPr sz="2800">
                <a:solidFill>
                  <a:srgbClr val="F29400"/>
                </a:solidFill>
                <a:latin typeface="Arial" panose="020B0604020202020204" pitchFamily="34" charset="0"/>
              </a:defRPr>
            </a:lvl1pPr>
            <a:lvl2pPr algn="l">
              <a:defRPr sz="2800">
                <a:solidFill>
                  <a:srgbClr val="F29400"/>
                </a:solidFill>
                <a:latin typeface="Arial" panose="020B0604020202020204" pitchFamily="34" charset="0"/>
              </a:defRPr>
            </a:lvl2pPr>
            <a:lvl3pPr algn="l">
              <a:defRPr sz="2800">
                <a:solidFill>
                  <a:srgbClr val="F29400"/>
                </a:solidFill>
                <a:latin typeface="Arial" panose="020B0604020202020204" pitchFamily="34" charset="0"/>
              </a:defRPr>
            </a:lvl3pPr>
            <a:lvl4pPr algn="l">
              <a:defRPr sz="2800">
                <a:solidFill>
                  <a:srgbClr val="F29400"/>
                </a:solidFill>
                <a:latin typeface="Arial" panose="020B0604020202020204" pitchFamily="34" charset="0"/>
              </a:defRPr>
            </a:lvl4pPr>
            <a:lvl5pPr algn="l">
              <a:defRPr sz="2800">
                <a:solidFill>
                  <a:srgbClr val="F29400"/>
                </a:solidFill>
                <a:latin typeface="Arial" panose="020B0604020202020204" pitchFamily="34" charset="0"/>
              </a:defRPr>
            </a:lvl5pPr>
            <a:lvl6pPr marL="457200" fontAlgn="base">
              <a:spcBef>
                <a:spcPct val="0"/>
              </a:spcBef>
              <a:spcAft>
                <a:spcPct val="0"/>
              </a:spcAft>
              <a:defRPr sz="2800">
                <a:solidFill>
                  <a:srgbClr val="F29400"/>
                </a:solidFill>
                <a:latin typeface="Arial" panose="020B0604020202020204" pitchFamily="34" charset="0"/>
              </a:defRPr>
            </a:lvl6pPr>
            <a:lvl7pPr marL="914400" fontAlgn="base">
              <a:spcBef>
                <a:spcPct val="0"/>
              </a:spcBef>
              <a:spcAft>
                <a:spcPct val="0"/>
              </a:spcAft>
              <a:defRPr sz="2800">
                <a:solidFill>
                  <a:srgbClr val="F29400"/>
                </a:solidFill>
                <a:latin typeface="Arial" panose="020B0604020202020204" pitchFamily="34" charset="0"/>
              </a:defRPr>
            </a:lvl7pPr>
            <a:lvl8pPr marL="1371600" fontAlgn="base">
              <a:spcBef>
                <a:spcPct val="0"/>
              </a:spcBef>
              <a:spcAft>
                <a:spcPct val="0"/>
              </a:spcAft>
              <a:defRPr sz="2800">
                <a:solidFill>
                  <a:srgbClr val="F29400"/>
                </a:solidFill>
                <a:latin typeface="Arial" panose="020B0604020202020204" pitchFamily="34" charset="0"/>
              </a:defRPr>
            </a:lvl8pPr>
            <a:lvl9pPr marL="1828800" fontAlgn="base">
              <a:spcBef>
                <a:spcPct val="0"/>
              </a:spcBef>
              <a:spcAft>
                <a:spcPct val="0"/>
              </a:spcAft>
              <a:defRPr sz="2800">
                <a:solidFill>
                  <a:srgbClr val="F29400"/>
                </a:solidFill>
                <a:latin typeface="Arial" panose="020B0604020202020204" pitchFamily="34" charset="0"/>
              </a:defRPr>
            </a:lvl9pPr>
          </a:lstStyle>
          <a:p>
            <a:pPr>
              <a:lnSpc>
                <a:spcPts val="3300"/>
              </a:lnSpc>
            </a:pPr>
            <a:r>
              <a:rPr lang="de-DE" altLang="de-DE" sz="2600" dirty="0" smtClean="0"/>
              <a:t>ALLOWING FOR HETEROGENEOUS VARIANCES WITHOUT UNBLINDING</a:t>
            </a:r>
            <a:endParaRPr lang="de-DE" altLang="de-DE" sz="2600" dirty="0"/>
          </a:p>
        </p:txBody>
      </p:sp>
      <mc:AlternateContent xmlns:mc="http://schemas.openxmlformats.org/markup-compatibility/2006" xmlns:a14="http://schemas.microsoft.com/office/drawing/2010/main">
        <mc:Choice Requires="a14">
          <p:sp>
            <p:nvSpPr>
              <p:cNvPr id="7" name="Rectangle 6"/>
              <p:cNvSpPr>
                <a:spLocks noChangeArrowheads="1"/>
              </p:cNvSpPr>
              <p:nvPr/>
            </p:nvSpPr>
            <p:spPr bwMode="auto">
              <a:xfrm>
                <a:off x="358775" y="1798339"/>
                <a:ext cx="8421688" cy="2789635"/>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accent2"/>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0" tIns="0" rIns="0" bIns="0"/>
              <a:lstStyle>
                <a:lvl1pPr marL="377825" indent="-377825" algn="l">
                  <a:lnSpc>
                    <a:spcPts val="2400"/>
                  </a:lnSpc>
                  <a:buFont typeface="Wingdings" panose="05000000000000000000" pitchFamily="2" charset="2"/>
                  <a:defRPr sz="1600">
                    <a:solidFill>
                      <a:schemeClr val="tx1"/>
                    </a:solidFill>
                    <a:latin typeface="Arial" panose="020B0604020202020204" pitchFamily="34" charset="0"/>
                  </a:defRPr>
                </a:lvl1pPr>
                <a:lvl2pPr marL="777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2pPr>
                <a:lvl3pPr marL="1158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3pPr>
                <a:lvl4pPr marL="1539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4pPr>
                <a:lvl5pPr marL="1920875" indent="-190500" algn="l">
                  <a:lnSpc>
                    <a:spcPts val="2400"/>
                  </a:lnSpc>
                  <a:buClr>
                    <a:srgbClr val="000073"/>
                  </a:buClr>
                  <a:buSzPct val="80000"/>
                  <a:buFont typeface="Times New Roman" panose="02020603050405020304" pitchFamily="18" charset="0"/>
                  <a:defRPr sz="1400">
                    <a:solidFill>
                      <a:srgbClr val="003867"/>
                    </a:solidFill>
                    <a:latin typeface="Arial" panose="020B0604020202020204" pitchFamily="34" charset="0"/>
                  </a:defRPr>
                </a:lvl5pPr>
                <a:lvl6pPr marL="23780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6pPr>
                <a:lvl7pPr marL="28352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7pPr>
                <a:lvl8pPr marL="32924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8pPr>
                <a:lvl9pPr marL="37496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9pPr>
              </a:lstStyle>
              <a:p>
                <a:pPr>
                  <a:lnSpc>
                    <a:spcPts val="2600"/>
                  </a:lnSpc>
                  <a:spcAft>
                    <a:spcPts val="1400"/>
                  </a:spcAft>
                  <a:buClr>
                    <a:srgbClr val="003867"/>
                  </a:buClr>
                  <a:buBlip>
                    <a:blip r:embed="rId3"/>
                  </a:buBlip>
                </a:pPr>
                <a:r>
                  <a:rPr lang="en-US" altLang="de-DE" sz="1800" dirty="0" smtClean="0"/>
                  <a:t>In heterogeneous variance scenarios, </a:t>
                </a:r>
                <a:r>
                  <a:rPr lang="en-US" altLang="de-DE" sz="1800" dirty="0"/>
                  <a:t/>
                </a:r>
                <a:br>
                  <a:rPr lang="en-US" altLang="de-DE" sz="1800" dirty="0"/>
                </a:br>
                <a:r>
                  <a:rPr lang="en-US" altLang="de-DE" sz="1800" dirty="0" smtClean="0"/>
                  <a:t>		</a:t>
                </a:r>
                <a14:m>
                  <m:oMath xmlns:m="http://schemas.openxmlformats.org/officeDocument/2006/math">
                    <m:sSup>
                      <m:sSupPr>
                        <m:ctrlPr>
                          <a:rPr lang="en-US" altLang="de-DE" sz="1800" i="1">
                            <a:latin typeface="Cambria Math" panose="02040503050406030204" pitchFamily="18" charset="0"/>
                          </a:rPr>
                        </m:ctrlPr>
                      </m:sSupPr>
                      <m:e>
                        <m:r>
                          <a:rPr lang="en-US" altLang="de-DE" sz="1800" i="1">
                            <a:latin typeface="Cambria Math" panose="02040503050406030204" pitchFamily="18" charset="0"/>
                            <a:ea typeface="Cambria Math" panose="02040503050406030204" pitchFamily="18" charset="0"/>
                          </a:rPr>
                          <m:t>𝜎</m:t>
                        </m:r>
                      </m:e>
                      <m:sup>
                        <m:r>
                          <a:rPr lang="de-DE" altLang="de-DE" sz="1800" i="1">
                            <a:latin typeface="Cambria Math" panose="02040503050406030204" pitchFamily="18" charset="0"/>
                          </a:rPr>
                          <m:t>2</m:t>
                        </m:r>
                      </m:sup>
                    </m:sSup>
                    <m:r>
                      <a:rPr lang="de-DE" altLang="de-DE" sz="1800" i="1">
                        <a:latin typeface="Cambria Math" panose="02040503050406030204" pitchFamily="18" charset="0"/>
                      </a:rPr>
                      <m:t>= </m:t>
                    </m:r>
                    <m:sSubSup>
                      <m:sSubSupPr>
                        <m:ctrlPr>
                          <a:rPr lang="de-DE" altLang="de-DE" sz="1800" i="1">
                            <a:latin typeface="Cambria Math" panose="02040503050406030204" pitchFamily="18" charset="0"/>
                          </a:rPr>
                        </m:ctrlPr>
                      </m:sSubSupPr>
                      <m:e>
                        <m:r>
                          <a:rPr lang="de-DE" altLang="de-DE" sz="1800" i="1">
                            <a:latin typeface="Cambria Math" panose="02040503050406030204" pitchFamily="18" charset="0"/>
                          </a:rPr>
                          <m:t>𝜎</m:t>
                        </m:r>
                      </m:e>
                      <m:sub>
                        <m:r>
                          <a:rPr lang="de-DE" altLang="de-DE" sz="1800" i="1">
                            <a:latin typeface="Cambria Math" panose="02040503050406030204" pitchFamily="18" charset="0"/>
                          </a:rPr>
                          <m:t>𝐸</m:t>
                        </m:r>
                      </m:sub>
                      <m:sup>
                        <m:r>
                          <a:rPr lang="de-DE" altLang="de-DE" sz="1800" i="1">
                            <a:latin typeface="Cambria Math" panose="02040503050406030204" pitchFamily="18" charset="0"/>
                          </a:rPr>
                          <m:t>2</m:t>
                        </m:r>
                      </m:sup>
                    </m:sSubSup>
                    <m:sSub>
                      <m:sSubPr>
                        <m:ctrlPr>
                          <a:rPr lang="de-DE" altLang="de-DE" sz="1800" i="1">
                            <a:latin typeface="Cambria Math" panose="02040503050406030204" pitchFamily="18" charset="0"/>
                          </a:rPr>
                        </m:ctrlPr>
                      </m:sSubPr>
                      <m:e>
                        <m:r>
                          <a:rPr lang="de-DE" altLang="de-DE" sz="1800" b="0" i="1" smtClean="0">
                            <a:latin typeface="Cambria Math" panose="02040503050406030204" pitchFamily="18" charset="0"/>
                          </a:rPr>
                          <m:t> </m:t>
                        </m:r>
                        <m:r>
                          <a:rPr lang="de-DE" altLang="de-DE" sz="1800" i="1">
                            <a:latin typeface="Cambria Math" panose="02040503050406030204" pitchFamily="18" charset="0"/>
                          </a:rPr>
                          <m:t>𝑤</m:t>
                        </m:r>
                      </m:e>
                      <m:sub>
                        <m:r>
                          <a:rPr lang="de-DE" altLang="de-DE" sz="1800" i="1">
                            <a:latin typeface="Cambria Math" panose="02040503050406030204" pitchFamily="18" charset="0"/>
                          </a:rPr>
                          <m:t>𝐸</m:t>
                        </m:r>
                      </m:sub>
                    </m:sSub>
                    <m:r>
                      <a:rPr lang="de-DE" altLang="de-DE" sz="1800" i="1">
                        <a:latin typeface="Cambria Math" panose="02040503050406030204" pitchFamily="18" charset="0"/>
                      </a:rPr>
                      <m:t>+ </m:t>
                    </m:r>
                    <m:sSubSup>
                      <m:sSubSupPr>
                        <m:ctrlPr>
                          <a:rPr lang="de-DE" altLang="de-DE" sz="1800" i="1">
                            <a:latin typeface="Cambria Math" panose="02040503050406030204" pitchFamily="18" charset="0"/>
                          </a:rPr>
                        </m:ctrlPr>
                      </m:sSubSupPr>
                      <m:e>
                        <m:r>
                          <a:rPr lang="de-DE" altLang="de-DE" sz="1800" i="1">
                            <a:latin typeface="Cambria Math" panose="02040503050406030204" pitchFamily="18" charset="0"/>
                          </a:rPr>
                          <m:t>𝜎</m:t>
                        </m:r>
                      </m:e>
                      <m:sub>
                        <m:r>
                          <a:rPr lang="de-DE" altLang="de-DE" sz="1800" i="1">
                            <a:latin typeface="Cambria Math" panose="02040503050406030204" pitchFamily="18" charset="0"/>
                          </a:rPr>
                          <m:t>𝑅</m:t>
                        </m:r>
                      </m:sub>
                      <m:sup>
                        <m:r>
                          <a:rPr lang="de-DE" altLang="de-DE" sz="1800" i="1">
                            <a:latin typeface="Cambria Math" panose="02040503050406030204" pitchFamily="18" charset="0"/>
                          </a:rPr>
                          <m:t>2</m:t>
                        </m:r>
                      </m:sup>
                    </m:sSubSup>
                    <m:sSub>
                      <m:sSubPr>
                        <m:ctrlPr>
                          <a:rPr lang="de-DE" altLang="de-DE" sz="1800" i="1" smtClean="0">
                            <a:latin typeface="Cambria Math" panose="02040503050406030204" pitchFamily="18" charset="0"/>
                          </a:rPr>
                        </m:ctrlPr>
                      </m:sSubPr>
                      <m:e>
                        <m:r>
                          <a:rPr lang="de-DE" altLang="de-DE" sz="1800" b="0" i="1" smtClean="0">
                            <a:latin typeface="Cambria Math" panose="02040503050406030204" pitchFamily="18" charset="0"/>
                          </a:rPr>
                          <m:t> </m:t>
                        </m:r>
                        <m:r>
                          <a:rPr lang="de-DE" altLang="de-DE" sz="1800" i="1">
                            <a:latin typeface="Cambria Math" panose="02040503050406030204" pitchFamily="18" charset="0"/>
                          </a:rPr>
                          <m:t>𝑤</m:t>
                        </m:r>
                      </m:e>
                      <m:sub>
                        <m:r>
                          <a:rPr lang="de-DE" altLang="de-DE" sz="1800" i="1">
                            <a:latin typeface="Cambria Math" panose="02040503050406030204" pitchFamily="18" charset="0"/>
                          </a:rPr>
                          <m:t>𝑅</m:t>
                        </m:r>
                      </m:sub>
                    </m:sSub>
                    <m:r>
                      <a:rPr lang="de-DE" altLang="de-DE" sz="1800" i="1">
                        <a:latin typeface="Cambria Math" panose="02040503050406030204" pitchFamily="18" charset="0"/>
                      </a:rPr>
                      <m:t>+ </m:t>
                    </m:r>
                    <m:sSubSup>
                      <m:sSubSupPr>
                        <m:ctrlPr>
                          <a:rPr lang="de-DE" altLang="de-DE" sz="1800" i="1">
                            <a:latin typeface="Cambria Math" panose="02040503050406030204" pitchFamily="18" charset="0"/>
                          </a:rPr>
                        </m:ctrlPr>
                      </m:sSubSupPr>
                      <m:e>
                        <m:r>
                          <a:rPr lang="de-DE" altLang="de-DE" sz="1800" i="1">
                            <a:latin typeface="Cambria Math" panose="02040503050406030204" pitchFamily="18" charset="0"/>
                          </a:rPr>
                          <m:t>𝜎</m:t>
                        </m:r>
                      </m:e>
                      <m:sub>
                        <m:r>
                          <a:rPr lang="de-DE" altLang="de-DE" sz="1800" i="1">
                            <a:latin typeface="Cambria Math" panose="02040503050406030204" pitchFamily="18" charset="0"/>
                          </a:rPr>
                          <m:t>𝑃</m:t>
                        </m:r>
                      </m:sub>
                      <m:sup>
                        <m:r>
                          <a:rPr lang="de-DE" altLang="de-DE" sz="1800" i="1">
                            <a:latin typeface="Cambria Math" panose="02040503050406030204" pitchFamily="18" charset="0"/>
                          </a:rPr>
                          <m:t>2</m:t>
                        </m:r>
                      </m:sup>
                    </m:sSubSup>
                    <m:sSub>
                      <m:sSubPr>
                        <m:ctrlPr>
                          <a:rPr lang="de-DE" altLang="de-DE" sz="1800" i="1">
                            <a:latin typeface="Cambria Math" panose="02040503050406030204" pitchFamily="18" charset="0"/>
                          </a:rPr>
                        </m:ctrlPr>
                      </m:sSubPr>
                      <m:e>
                        <m:r>
                          <a:rPr lang="de-DE" altLang="de-DE" sz="1800" b="0" i="1" smtClean="0">
                            <a:latin typeface="Cambria Math" panose="02040503050406030204" pitchFamily="18" charset="0"/>
                          </a:rPr>
                          <m:t> </m:t>
                        </m:r>
                        <m:r>
                          <a:rPr lang="de-DE" altLang="de-DE" sz="1800" i="1">
                            <a:latin typeface="Cambria Math" panose="02040503050406030204" pitchFamily="18" charset="0"/>
                          </a:rPr>
                          <m:t>𝑤</m:t>
                        </m:r>
                      </m:e>
                      <m:sub>
                        <m:r>
                          <a:rPr lang="de-DE" altLang="de-DE" sz="1800" i="1">
                            <a:latin typeface="Cambria Math" panose="02040503050406030204" pitchFamily="18" charset="0"/>
                          </a:rPr>
                          <m:t>𝑃</m:t>
                        </m:r>
                      </m:sub>
                    </m:sSub>
                  </m:oMath>
                </a14:m>
                <a:r>
                  <a:rPr lang="en-US" altLang="de-DE" sz="1800" dirty="0"/>
                  <a:t>, with </a:t>
                </a:r>
                <a14:m>
                  <m:oMath xmlns:m="http://schemas.openxmlformats.org/officeDocument/2006/math">
                    <m:sSub>
                      <m:sSubPr>
                        <m:ctrlPr>
                          <a:rPr lang="en-US" altLang="de-DE" sz="1800" i="1">
                            <a:latin typeface="Cambria Math" panose="02040503050406030204" pitchFamily="18" charset="0"/>
                          </a:rPr>
                        </m:ctrlPr>
                      </m:sSubPr>
                      <m:e>
                        <m:r>
                          <a:rPr lang="de-DE" altLang="de-DE" sz="1800" i="1">
                            <a:latin typeface="Cambria Math" panose="02040503050406030204" pitchFamily="18" charset="0"/>
                          </a:rPr>
                          <m:t>𝑤</m:t>
                        </m:r>
                      </m:e>
                      <m:sub>
                        <m:r>
                          <a:rPr lang="de-DE" altLang="de-DE" sz="1800" i="1">
                            <a:latin typeface="Cambria Math" panose="02040503050406030204" pitchFamily="18" charset="0"/>
                          </a:rPr>
                          <m:t>𝑖</m:t>
                        </m:r>
                      </m:sub>
                    </m:sSub>
                    <m:r>
                      <a:rPr lang="de-DE" altLang="de-DE" sz="1800" i="1">
                        <a:latin typeface="Cambria Math" panose="02040503050406030204" pitchFamily="18" charset="0"/>
                      </a:rPr>
                      <m:t>= </m:t>
                    </m:r>
                    <m:f>
                      <m:fPr>
                        <m:type m:val="skw"/>
                        <m:ctrlPr>
                          <a:rPr lang="de-DE" altLang="de-DE" sz="1800" i="1">
                            <a:latin typeface="Cambria Math" panose="02040503050406030204" pitchFamily="18" charset="0"/>
                          </a:rPr>
                        </m:ctrlPr>
                      </m:fPr>
                      <m:num>
                        <m:sSub>
                          <m:sSubPr>
                            <m:ctrlPr>
                              <a:rPr lang="de-DE" altLang="de-DE" sz="1800" i="1">
                                <a:latin typeface="Cambria Math" panose="02040503050406030204" pitchFamily="18" charset="0"/>
                              </a:rPr>
                            </m:ctrlPr>
                          </m:sSubPr>
                          <m:e>
                            <m:r>
                              <a:rPr lang="de-DE" altLang="de-DE" sz="1800" i="1">
                                <a:latin typeface="Cambria Math" panose="02040503050406030204" pitchFamily="18" charset="0"/>
                              </a:rPr>
                              <m:t>𝑛</m:t>
                            </m:r>
                          </m:e>
                          <m:sub>
                            <m:r>
                              <a:rPr lang="de-DE" altLang="de-DE" sz="1800" i="1">
                                <a:latin typeface="Cambria Math" panose="02040503050406030204" pitchFamily="18" charset="0"/>
                              </a:rPr>
                              <m:t>𝑖</m:t>
                            </m:r>
                          </m:sub>
                        </m:sSub>
                      </m:num>
                      <m:den>
                        <m:r>
                          <a:rPr lang="de-DE" altLang="de-DE" sz="1800" i="1">
                            <a:latin typeface="Cambria Math" panose="02040503050406030204" pitchFamily="18" charset="0"/>
                          </a:rPr>
                          <m:t>𝑛</m:t>
                        </m:r>
                      </m:den>
                    </m:f>
                  </m:oMath>
                </a14:m>
                <a:r>
                  <a:rPr lang="en-US" altLang="de-DE" sz="1800" dirty="0" smtClean="0"/>
                  <a:t> </a:t>
                </a:r>
              </a:p>
              <a:p>
                <a:pPr>
                  <a:lnSpc>
                    <a:spcPts val="2600"/>
                  </a:lnSpc>
                  <a:spcAft>
                    <a:spcPts val="1400"/>
                  </a:spcAft>
                  <a:buClr>
                    <a:srgbClr val="003867"/>
                  </a:buClr>
                  <a:buBlip>
                    <a:blip r:embed="rId3"/>
                  </a:buBlip>
                </a:pPr>
                <a:r>
                  <a:rPr lang="en-US" altLang="de-DE" sz="1800" dirty="0" smtClean="0"/>
                  <a:t>Let </a:t>
                </a:r>
                <a14:m>
                  <m:oMath xmlns:m="http://schemas.openxmlformats.org/officeDocument/2006/math">
                    <m:sSub>
                      <m:sSubPr>
                        <m:ctrlPr>
                          <a:rPr lang="en-US" altLang="de-DE" sz="1800" i="1" smtClean="0">
                            <a:latin typeface="Cambria Math" panose="02040503050406030204" pitchFamily="18" charset="0"/>
                          </a:rPr>
                        </m:ctrlPr>
                      </m:sSubPr>
                      <m:e>
                        <m:r>
                          <a:rPr lang="de-DE" altLang="de-DE" sz="1800" b="0" i="1" smtClean="0">
                            <a:latin typeface="Cambria Math" panose="02040503050406030204" pitchFamily="18" charset="0"/>
                          </a:rPr>
                          <m:t>𝑐</m:t>
                        </m:r>
                      </m:e>
                      <m:sub>
                        <m:r>
                          <a:rPr lang="de-DE" altLang="de-DE" sz="1800" b="0" i="1" smtClean="0">
                            <a:latin typeface="Cambria Math" panose="02040503050406030204" pitchFamily="18" charset="0"/>
                          </a:rPr>
                          <m:t>𝑅</m:t>
                        </m:r>
                      </m:sub>
                    </m:sSub>
                    <m:r>
                      <a:rPr lang="de-DE" altLang="de-DE" sz="1800" b="0" i="0" smtClean="0">
                        <a:latin typeface="Cambria Math" panose="02040503050406030204" pitchFamily="18" charset="0"/>
                      </a:rPr>
                      <m:t>=</m:t>
                    </m:r>
                    <m:f>
                      <m:fPr>
                        <m:type m:val="lin"/>
                        <m:ctrlPr>
                          <a:rPr lang="de-DE" altLang="de-DE" sz="1800" b="0" i="1" smtClean="0">
                            <a:latin typeface="Cambria Math" panose="02040503050406030204" pitchFamily="18" charset="0"/>
                          </a:rPr>
                        </m:ctrlPr>
                      </m:fPr>
                      <m:num>
                        <m:sSubSup>
                          <m:sSubSupPr>
                            <m:ctrlPr>
                              <a:rPr lang="de-DE" altLang="de-DE" sz="1800" i="1">
                                <a:latin typeface="Cambria Math" panose="02040503050406030204" pitchFamily="18" charset="0"/>
                              </a:rPr>
                            </m:ctrlPr>
                          </m:sSubSupPr>
                          <m:e>
                            <m:r>
                              <a:rPr lang="de-DE" altLang="de-DE" sz="1800" i="1">
                                <a:latin typeface="Cambria Math" panose="02040503050406030204" pitchFamily="18" charset="0"/>
                                <a:ea typeface="Cambria Math" panose="02040503050406030204" pitchFamily="18" charset="0"/>
                              </a:rPr>
                              <m:t>𝜎</m:t>
                            </m:r>
                          </m:e>
                          <m:sub>
                            <m:r>
                              <a:rPr lang="de-DE" altLang="de-DE" sz="1800" b="0" i="1" smtClean="0">
                                <a:latin typeface="Cambria Math" panose="02040503050406030204" pitchFamily="18" charset="0"/>
                                <a:ea typeface="Cambria Math" panose="02040503050406030204" pitchFamily="18" charset="0"/>
                              </a:rPr>
                              <m:t>𝑅</m:t>
                            </m:r>
                          </m:sub>
                          <m:sup>
                            <m:r>
                              <a:rPr lang="de-DE" altLang="de-DE" sz="1800" i="1">
                                <a:latin typeface="Cambria Math" panose="02040503050406030204" pitchFamily="18" charset="0"/>
                              </a:rPr>
                              <m:t>2</m:t>
                            </m:r>
                          </m:sup>
                        </m:sSubSup>
                      </m:num>
                      <m:den>
                        <m:sSubSup>
                          <m:sSubSupPr>
                            <m:ctrlPr>
                              <a:rPr lang="de-DE" altLang="de-DE" sz="1800" i="1">
                                <a:latin typeface="Cambria Math" panose="02040503050406030204" pitchFamily="18" charset="0"/>
                              </a:rPr>
                            </m:ctrlPr>
                          </m:sSubSupPr>
                          <m:e>
                            <m:r>
                              <a:rPr lang="de-DE" altLang="de-DE" sz="1800" i="1">
                                <a:latin typeface="Cambria Math" panose="02040503050406030204" pitchFamily="18" charset="0"/>
                                <a:ea typeface="Cambria Math" panose="02040503050406030204" pitchFamily="18" charset="0"/>
                              </a:rPr>
                              <m:t>𝜎</m:t>
                            </m:r>
                          </m:e>
                          <m:sub>
                            <m:r>
                              <a:rPr lang="de-DE" altLang="de-DE" sz="1800" i="1">
                                <a:latin typeface="Cambria Math" panose="02040503050406030204" pitchFamily="18" charset="0"/>
                              </a:rPr>
                              <m:t>𝐸</m:t>
                            </m:r>
                          </m:sub>
                          <m:sup>
                            <m:r>
                              <a:rPr lang="de-DE" altLang="de-DE" sz="1800" i="1">
                                <a:latin typeface="Cambria Math" panose="02040503050406030204" pitchFamily="18" charset="0"/>
                              </a:rPr>
                              <m:t>2</m:t>
                            </m:r>
                          </m:sup>
                        </m:sSubSup>
                      </m:den>
                    </m:f>
                  </m:oMath>
                </a14:m>
                <a:r>
                  <a:rPr lang="en-US" altLang="de-DE" sz="1800" dirty="0" smtClean="0"/>
                  <a:t> and </a:t>
                </a:r>
                <a14:m>
                  <m:oMath xmlns:m="http://schemas.openxmlformats.org/officeDocument/2006/math">
                    <m:sSub>
                      <m:sSubPr>
                        <m:ctrlPr>
                          <a:rPr lang="en-US" altLang="de-DE" sz="1800" i="1">
                            <a:latin typeface="Cambria Math" panose="02040503050406030204" pitchFamily="18" charset="0"/>
                          </a:rPr>
                        </m:ctrlPr>
                      </m:sSubPr>
                      <m:e>
                        <m:r>
                          <a:rPr lang="de-DE" altLang="de-DE" sz="1800" i="1">
                            <a:latin typeface="Cambria Math" panose="02040503050406030204" pitchFamily="18" charset="0"/>
                          </a:rPr>
                          <m:t>𝑐</m:t>
                        </m:r>
                      </m:e>
                      <m:sub>
                        <m:r>
                          <a:rPr lang="de-DE" altLang="de-DE" sz="1800" b="0" i="1" smtClean="0">
                            <a:latin typeface="Cambria Math" panose="02040503050406030204" pitchFamily="18" charset="0"/>
                          </a:rPr>
                          <m:t>𝑃</m:t>
                        </m:r>
                      </m:sub>
                    </m:sSub>
                    <m:r>
                      <a:rPr lang="de-DE" altLang="de-DE" sz="1800">
                        <a:latin typeface="Cambria Math" panose="02040503050406030204" pitchFamily="18" charset="0"/>
                      </a:rPr>
                      <m:t>=</m:t>
                    </m:r>
                    <m:f>
                      <m:fPr>
                        <m:type m:val="lin"/>
                        <m:ctrlPr>
                          <a:rPr lang="de-DE" altLang="de-DE" sz="1800" i="1">
                            <a:latin typeface="Cambria Math" panose="02040503050406030204" pitchFamily="18" charset="0"/>
                          </a:rPr>
                        </m:ctrlPr>
                      </m:fPr>
                      <m:num>
                        <m:sSubSup>
                          <m:sSubSupPr>
                            <m:ctrlPr>
                              <a:rPr lang="de-DE" altLang="de-DE" sz="1800" i="1">
                                <a:latin typeface="Cambria Math" panose="02040503050406030204" pitchFamily="18" charset="0"/>
                              </a:rPr>
                            </m:ctrlPr>
                          </m:sSubSupPr>
                          <m:e>
                            <m:r>
                              <a:rPr lang="de-DE" altLang="de-DE" sz="1800" i="1">
                                <a:latin typeface="Cambria Math" panose="02040503050406030204" pitchFamily="18" charset="0"/>
                                <a:ea typeface="Cambria Math" panose="02040503050406030204" pitchFamily="18" charset="0"/>
                              </a:rPr>
                              <m:t>𝜎</m:t>
                            </m:r>
                          </m:e>
                          <m:sub>
                            <m:r>
                              <a:rPr lang="de-DE" altLang="de-DE" sz="1800" b="0" i="1" smtClean="0">
                                <a:latin typeface="Cambria Math" panose="02040503050406030204" pitchFamily="18" charset="0"/>
                                <a:ea typeface="Cambria Math" panose="02040503050406030204" pitchFamily="18" charset="0"/>
                              </a:rPr>
                              <m:t>𝑃</m:t>
                            </m:r>
                          </m:sub>
                          <m:sup>
                            <m:r>
                              <a:rPr lang="de-DE" altLang="de-DE" sz="1800" i="1">
                                <a:latin typeface="Cambria Math" panose="02040503050406030204" pitchFamily="18" charset="0"/>
                              </a:rPr>
                              <m:t>2</m:t>
                            </m:r>
                          </m:sup>
                        </m:sSubSup>
                      </m:num>
                      <m:den>
                        <m:sSubSup>
                          <m:sSubSupPr>
                            <m:ctrlPr>
                              <a:rPr lang="de-DE" altLang="de-DE" sz="1800" i="1">
                                <a:latin typeface="Cambria Math" panose="02040503050406030204" pitchFamily="18" charset="0"/>
                              </a:rPr>
                            </m:ctrlPr>
                          </m:sSubSupPr>
                          <m:e>
                            <m:r>
                              <a:rPr lang="de-DE" altLang="de-DE" sz="1800" i="1">
                                <a:latin typeface="Cambria Math" panose="02040503050406030204" pitchFamily="18" charset="0"/>
                                <a:ea typeface="Cambria Math" panose="02040503050406030204" pitchFamily="18" charset="0"/>
                              </a:rPr>
                              <m:t>𝜎</m:t>
                            </m:r>
                          </m:e>
                          <m:sub>
                            <m:r>
                              <a:rPr lang="de-DE" altLang="de-DE" sz="1800" i="1">
                                <a:latin typeface="Cambria Math" panose="02040503050406030204" pitchFamily="18" charset="0"/>
                              </a:rPr>
                              <m:t>𝐸</m:t>
                            </m:r>
                          </m:sub>
                          <m:sup>
                            <m:r>
                              <a:rPr lang="de-DE" altLang="de-DE" sz="1800" i="1">
                                <a:latin typeface="Cambria Math" panose="02040503050406030204" pitchFamily="18" charset="0"/>
                              </a:rPr>
                              <m:t>2</m:t>
                            </m:r>
                          </m:sup>
                        </m:sSubSup>
                      </m:den>
                    </m:f>
                  </m:oMath>
                </a14:m>
                <a:r>
                  <a:rPr lang="en-US" altLang="de-DE" sz="1800" dirty="0"/>
                  <a:t>. </a:t>
                </a:r>
                <a:r>
                  <a:rPr lang="en-US" altLang="de-DE" sz="1800" dirty="0" smtClean="0"/>
                  <a:t>Then</a:t>
                </a:r>
                <a:r>
                  <a:rPr lang="en-US" altLang="de-DE" sz="1800" dirty="0"/>
                  <a:t>, one can derive </a:t>
                </a:r>
                <a14:m>
                  <m:oMath xmlns:m="http://schemas.openxmlformats.org/officeDocument/2006/math">
                    <m:sSubSup>
                      <m:sSubSupPr>
                        <m:ctrlPr>
                          <a:rPr lang="en-US" altLang="de-DE" sz="1800" i="1">
                            <a:latin typeface="Cambria Math" panose="02040503050406030204" pitchFamily="18" charset="0"/>
                          </a:rPr>
                        </m:ctrlPr>
                      </m:sSubSupPr>
                      <m:e>
                        <m:r>
                          <a:rPr lang="en-US" altLang="de-DE" sz="1800" i="1">
                            <a:latin typeface="Cambria Math" panose="02040503050406030204" pitchFamily="18" charset="0"/>
                          </a:rPr>
                          <m:t>𝜎</m:t>
                        </m:r>
                      </m:e>
                      <m:sub>
                        <m:r>
                          <a:rPr lang="de-DE" altLang="de-DE" sz="1800" i="1">
                            <a:latin typeface="Cambria Math" panose="02040503050406030204" pitchFamily="18" charset="0"/>
                          </a:rPr>
                          <m:t>𝐸</m:t>
                        </m:r>
                      </m:sub>
                      <m:sup>
                        <m:r>
                          <a:rPr lang="en-US" altLang="de-DE" sz="1800" i="1">
                            <a:latin typeface="Cambria Math" panose="02040503050406030204" pitchFamily="18" charset="0"/>
                          </a:rPr>
                          <m:t>2</m:t>
                        </m:r>
                      </m:sup>
                    </m:sSubSup>
                  </m:oMath>
                </a14:m>
                <a:r>
                  <a:rPr lang="en-US" altLang="de-DE" sz="1800" dirty="0" smtClean="0"/>
                  <a:t> by</a:t>
                </a:r>
                <a:endParaRPr lang="de-DE" altLang="de-DE" sz="1800" i="1" dirty="0" smtClean="0">
                  <a:latin typeface="Cambria Math" panose="02040503050406030204" pitchFamily="18" charset="0"/>
                </a:endParaRPr>
              </a:p>
              <a:p>
                <a:pPr marL="0" indent="0">
                  <a:lnSpc>
                    <a:spcPts val="2600"/>
                  </a:lnSpc>
                  <a:spcAft>
                    <a:spcPts val="1400"/>
                  </a:spcAft>
                  <a:buClr>
                    <a:srgbClr val="003867"/>
                  </a:buClr>
                </a:pPr>
                <a14:m>
                  <m:oMathPara xmlns:m="http://schemas.openxmlformats.org/officeDocument/2006/math">
                    <m:oMathParaPr>
                      <m:jc m:val="centerGroup"/>
                    </m:oMathParaPr>
                    <m:oMath xmlns:m="http://schemas.openxmlformats.org/officeDocument/2006/math">
                      <m:sSubSup>
                        <m:sSubSupPr>
                          <m:ctrlPr>
                            <a:rPr lang="en-US" altLang="de-DE" sz="1800" i="1" smtClean="0">
                              <a:latin typeface="Cambria Math" panose="02040503050406030204" pitchFamily="18" charset="0"/>
                            </a:rPr>
                          </m:ctrlPr>
                        </m:sSubSupPr>
                        <m:e>
                          <m:r>
                            <a:rPr lang="en-US" altLang="de-DE" sz="1800" i="1">
                              <a:latin typeface="Cambria Math" panose="02040503050406030204" pitchFamily="18" charset="0"/>
                            </a:rPr>
                            <m:t>𝜎</m:t>
                          </m:r>
                        </m:e>
                        <m:sub>
                          <m:r>
                            <a:rPr lang="de-DE" altLang="de-DE" sz="1800" b="0" i="1" smtClean="0">
                              <a:latin typeface="Cambria Math" panose="02040503050406030204" pitchFamily="18" charset="0"/>
                            </a:rPr>
                            <m:t>𝐸</m:t>
                          </m:r>
                        </m:sub>
                        <m:sup>
                          <m:r>
                            <a:rPr lang="en-US" altLang="de-DE" sz="1800" i="1">
                              <a:latin typeface="Cambria Math" panose="02040503050406030204" pitchFamily="18" charset="0"/>
                            </a:rPr>
                            <m:t>2</m:t>
                          </m:r>
                        </m:sup>
                      </m:sSubSup>
                      <m:r>
                        <a:rPr lang="en-US" altLang="de-DE" sz="1800" i="1">
                          <a:latin typeface="Cambria Math" panose="02040503050406030204" pitchFamily="18" charset="0"/>
                        </a:rPr>
                        <m:t>= </m:t>
                      </m:r>
                      <m:f>
                        <m:fPr>
                          <m:type m:val="lin"/>
                          <m:ctrlPr>
                            <a:rPr lang="en-US" altLang="de-DE" sz="1800" i="1" smtClean="0">
                              <a:latin typeface="Cambria Math" panose="02040503050406030204" pitchFamily="18" charset="0"/>
                            </a:rPr>
                          </m:ctrlPr>
                        </m:fPr>
                        <m:num>
                          <m:sSup>
                            <m:sSupPr>
                              <m:ctrlPr>
                                <a:rPr lang="en-US" altLang="de-DE" sz="1800" i="1">
                                  <a:latin typeface="Cambria Math" panose="02040503050406030204" pitchFamily="18" charset="0"/>
                                </a:rPr>
                              </m:ctrlPr>
                            </m:sSupPr>
                            <m:e>
                              <m:r>
                                <a:rPr lang="en-US" altLang="de-DE" sz="1800" i="1">
                                  <a:latin typeface="Cambria Math" panose="02040503050406030204" pitchFamily="18" charset="0"/>
                                </a:rPr>
                                <m:t>𝜎</m:t>
                              </m:r>
                            </m:e>
                            <m:sup>
                              <m:r>
                                <a:rPr lang="en-US" altLang="de-DE" sz="1800" i="1">
                                  <a:latin typeface="Cambria Math" panose="02040503050406030204" pitchFamily="18" charset="0"/>
                                </a:rPr>
                                <m:t>2</m:t>
                              </m:r>
                            </m:sup>
                          </m:sSup>
                        </m:num>
                        <m:den>
                          <m:r>
                            <a:rPr lang="de-DE" altLang="de-DE" sz="1800" b="0" i="1" smtClean="0">
                              <a:latin typeface="Cambria Math" panose="02040503050406030204" pitchFamily="18" charset="0"/>
                            </a:rPr>
                            <m:t>(</m:t>
                          </m:r>
                          <m:sSub>
                            <m:sSubPr>
                              <m:ctrlPr>
                                <a:rPr lang="en-US" altLang="de-DE" sz="1800" i="1">
                                  <a:latin typeface="Cambria Math" panose="02040503050406030204" pitchFamily="18" charset="0"/>
                                </a:rPr>
                              </m:ctrlPr>
                            </m:sSubPr>
                            <m:e>
                              <m:r>
                                <a:rPr lang="en-US" altLang="de-DE" sz="1800" i="1">
                                  <a:latin typeface="Cambria Math" panose="02040503050406030204" pitchFamily="18" charset="0"/>
                                </a:rPr>
                                <m:t>𝑤</m:t>
                              </m:r>
                            </m:e>
                            <m:sub>
                              <m:r>
                                <a:rPr lang="en-US" altLang="de-DE" sz="1800" i="1">
                                  <a:latin typeface="Cambria Math" panose="02040503050406030204" pitchFamily="18" charset="0"/>
                                </a:rPr>
                                <m:t>𝐸</m:t>
                              </m:r>
                            </m:sub>
                          </m:sSub>
                          <m:r>
                            <a:rPr lang="en-US" altLang="de-DE" sz="1800" i="1">
                              <a:latin typeface="Cambria Math" panose="02040503050406030204" pitchFamily="18" charset="0"/>
                            </a:rPr>
                            <m:t>+ </m:t>
                          </m:r>
                          <m:sSub>
                            <m:sSubPr>
                              <m:ctrlPr>
                                <a:rPr lang="en-US" altLang="de-DE" sz="1800" i="1">
                                  <a:latin typeface="Cambria Math" panose="02040503050406030204" pitchFamily="18" charset="0"/>
                                </a:rPr>
                              </m:ctrlPr>
                            </m:sSubPr>
                            <m:e>
                              <m:r>
                                <a:rPr lang="en-US" altLang="de-DE" sz="1800" i="1">
                                  <a:latin typeface="Cambria Math" panose="02040503050406030204" pitchFamily="18" charset="0"/>
                                </a:rPr>
                                <m:t>𝑐</m:t>
                              </m:r>
                            </m:e>
                            <m:sub>
                              <m:r>
                                <a:rPr lang="de-DE" altLang="de-DE" sz="1800" b="0" i="1" smtClean="0">
                                  <a:latin typeface="Cambria Math" panose="02040503050406030204" pitchFamily="18" charset="0"/>
                                </a:rPr>
                                <m:t>𝑅</m:t>
                              </m:r>
                            </m:sub>
                          </m:sSub>
                          <m:sSub>
                            <m:sSubPr>
                              <m:ctrlPr>
                                <a:rPr lang="en-US" altLang="de-DE" sz="1800" i="1">
                                  <a:latin typeface="Cambria Math" panose="02040503050406030204" pitchFamily="18" charset="0"/>
                                </a:rPr>
                              </m:ctrlPr>
                            </m:sSubPr>
                            <m:e>
                              <m:r>
                                <a:rPr lang="en-US" altLang="de-DE" sz="1800" i="1">
                                  <a:latin typeface="Cambria Math" panose="02040503050406030204" pitchFamily="18" charset="0"/>
                                </a:rPr>
                                <m:t>𝑤</m:t>
                              </m:r>
                            </m:e>
                            <m:sub>
                              <m:r>
                                <a:rPr lang="en-US" altLang="de-DE" sz="1800" i="1">
                                  <a:latin typeface="Cambria Math" panose="02040503050406030204" pitchFamily="18" charset="0"/>
                                </a:rPr>
                                <m:t>𝑅</m:t>
                              </m:r>
                            </m:sub>
                          </m:sSub>
                          <m:r>
                            <a:rPr lang="en-US" altLang="de-DE" sz="1800" i="1">
                              <a:latin typeface="Cambria Math" panose="02040503050406030204" pitchFamily="18" charset="0"/>
                            </a:rPr>
                            <m:t>+ </m:t>
                          </m:r>
                          <m:sSub>
                            <m:sSubPr>
                              <m:ctrlPr>
                                <a:rPr lang="en-US" altLang="de-DE" sz="1800" i="1">
                                  <a:latin typeface="Cambria Math" panose="02040503050406030204" pitchFamily="18" charset="0"/>
                                </a:rPr>
                              </m:ctrlPr>
                            </m:sSubPr>
                            <m:e>
                              <m:r>
                                <a:rPr lang="en-US" altLang="de-DE" sz="1800" i="1">
                                  <a:latin typeface="Cambria Math" panose="02040503050406030204" pitchFamily="18" charset="0"/>
                                </a:rPr>
                                <m:t>𝑐</m:t>
                              </m:r>
                            </m:e>
                            <m:sub>
                              <m:r>
                                <a:rPr lang="de-DE" altLang="de-DE" sz="1800" b="0" i="1" smtClean="0">
                                  <a:latin typeface="Cambria Math" panose="02040503050406030204" pitchFamily="18" charset="0"/>
                                </a:rPr>
                                <m:t>𝑃</m:t>
                              </m:r>
                            </m:sub>
                          </m:sSub>
                          <m:sSub>
                            <m:sSubPr>
                              <m:ctrlPr>
                                <a:rPr lang="en-US" altLang="de-DE" sz="1800" i="1">
                                  <a:latin typeface="Cambria Math" panose="02040503050406030204" pitchFamily="18" charset="0"/>
                                </a:rPr>
                              </m:ctrlPr>
                            </m:sSubPr>
                            <m:e>
                              <m:r>
                                <a:rPr lang="en-US" altLang="de-DE" sz="1800" i="1">
                                  <a:latin typeface="Cambria Math" panose="02040503050406030204" pitchFamily="18" charset="0"/>
                                </a:rPr>
                                <m:t>𝑤</m:t>
                              </m:r>
                            </m:e>
                            <m:sub>
                              <m:r>
                                <a:rPr lang="en-US" altLang="de-DE" sz="1800" i="1">
                                  <a:latin typeface="Cambria Math" panose="02040503050406030204" pitchFamily="18" charset="0"/>
                                </a:rPr>
                                <m:t>𝑃</m:t>
                              </m:r>
                            </m:sub>
                          </m:sSub>
                          <m:r>
                            <a:rPr lang="de-DE" altLang="de-DE" sz="1800" b="0" i="1" smtClean="0">
                              <a:latin typeface="Cambria Math" panose="02040503050406030204" pitchFamily="18" charset="0"/>
                            </a:rPr>
                            <m:t>)</m:t>
                          </m:r>
                        </m:den>
                      </m:f>
                      <m:r>
                        <a:rPr lang="en-US" altLang="de-DE" sz="1800" i="1">
                          <a:latin typeface="Cambria Math" panose="02040503050406030204" pitchFamily="18" charset="0"/>
                        </a:rPr>
                        <m:t>.</m:t>
                      </m:r>
                    </m:oMath>
                  </m:oMathPara>
                </a14:m>
                <a:endParaRPr lang="en-US" altLang="de-DE" sz="1800" dirty="0" err="1" smtClean="0"/>
              </a:p>
              <a:p>
                <a:pPr>
                  <a:lnSpc>
                    <a:spcPts val="2600"/>
                  </a:lnSpc>
                  <a:spcAft>
                    <a:spcPts val="1400"/>
                  </a:spcAft>
                  <a:buClr>
                    <a:srgbClr val="003867"/>
                  </a:buClr>
                  <a:buBlip>
                    <a:blip r:embed="rId3"/>
                  </a:buBlip>
                </a:pPr>
                <a:r>
                  <a:rPr lang="en-US" altLang="de-DE" sz="1800" dirty="0"/>
                  <a:t>From </a:t>
                </a:r>
                <a14:m>
                  <m:oMath xmlns:m="http://schemas.openxmlformats.org/officeDocument/2006/math">
                    <m:sSubSup>
                      <m:sSubSupPr>
                        <m:ctrlPr>
                          <a:rPr lang="en-US" altLang="de-DE" sz="1800" i="1">
                            <a:latin typeface="Cambria Math" panose="02040503050406030204" pitchFamily="18" charset="0"/>
                          </a:rPr>
                        </m:ctrlPr>
                      </m:sSubSupPr>
                      <m:e>
                        <m:r>
                          <a:rPr lang="en-US" altLang="de-DE" sz="1800" i="1">
                            <a:latin typeface="Cambria Math" panose="02040503050406030204" pitchFamily="18" charset="0"/>
                          </a:rPr>
                          <m:t>𝜎</m:t>
                        </m:r>
                      </m:e>
                      <m:sub>
                        <m:r>
                          <a:rPr lang="de-DE" altLang="de-DE" sz="1800" i="1">
                            <a:latin typeface="Cambria Math" panose="02040503050406030204" pitchFamily="18" charset="0"/>
                          </a:rPr>
                          <m:t>𝐸</m:t>
                        </m:r>
                      </m:sub>
                      <m:sup>
                        <m:r>
                          <a:rPr lang="en-US" altLang="de-DE" sz="1800" i="1">
                            <a:latin typeface="Cambria Math" panose="02040503050406030204" pitchFamily="18" charset="0"/>
                          </a:rPr>
                          <m:t>2</m:t>
                        </m:r>
                      </m:sup>
                    </m:sSubSup>
                  </m:oMath>
                </a14:m>
                <a:r>
                  <a:rPr lang="en-US" altLang="de-DE" sz="1800" dirty="0"/>
                  <a:t>, the group variances </a:t>
                </a:r>
                <a14:m>
                  <m:oMath xmlns:m="http://schemas.openxmlformats.org/officeDocument/2006/math">
                    <m:sSubSup>
                      <m:sSubSupPr>
                        <m:ctrlPr>
                          <a:rPr lang="en-US" altLang="de-DE" sz="1800" i="1">
                            <a:latin typeface="Cambria Math" panose="02040503050406030204" pitchFamily="18" charset="0"/>
                          </a:rPr>
                        </m:ctrlPr>
                      </m:sSubSupPr>
                      <m:e>
                        <m:r>
                          <a:rPr lang="en-US" altLang="de-DE" sz="1800" i="1">
                            <a:latin typeface="Cambria Math" panose="02040503050406030204" pitchFamily="18" charset="0"/>
                          </a:rPr>
                          <m:t>𝜎</m:t>
                        </m:r>
                      </m:e>
                      <m:sub>
                        <m:r>
                          <a:rPr lang="de-DE" altLang="de-DE" sz="1800" b="0" i="1" smtClean="0">
                            <a:latin typeface="Cambria Math" panose="02040503050406030204" pitchFamily="18" charset="0"/>
                          </a:rPr>
                          <m:t>𝑅</m:t>
                        </m:r>
                      </m:sub>
                      <m:sup>
                        <m:r>
                          <a:rPr lang="en-US" altLang="de-DE" sz="1800" i="1">
                            <a:latin typeface="Cambria Math" panose="02040503050406030204" pitchFamily="18" charset="0"/>
                          </a:rPr>
                          <m:t>2</m:t>
                        </m:r>
                      </m:sup>
                    </m:sSubSup>
                  </m:oMath>
                </a14:m>
                <a:r>
                  <a:rPr lang="en-US" altLang="de-DE" sz="1800" dirty="0" smtClean="0"/>
                  <a:t> and </a:t>
                </a:r>
                <a14:m>
                  <m:oMath xmlns:m="http://schemas.openxmlformats.org/officeDocument/2006/math">
                    <m:sSubSup>
                      <m:sSubSupPr>
                        <m:ctrlPr>
                          <a:rPr lang="en-US" altLang="de-DE" sz="1800" i="1">
                            <a:latin typeface="Cambria Math" panose="02040503050406030204" pitchFamily="18" charset="0"/>
                          </a:rPr>
                        </m:ctrlPr>
                      </m:sSubSupPr>
                      <m:e>
                        <m:r>
                          <a:rPr lang="en-US" altLang="de-DE" sz="1800" i="1">
                            <a:latin typeface="Cambria Math" panose="02040503050406030204" pitchFamily="18" charset="0"/>
                          </a:rPr>
                          <m:t>𝜎</m:t>
                        </m:r>
                      </m:e>
                      <m:sub>
                        <m:r>
                          <a:rPr lang="de-DE" altLang="de-DE" sz="1800" b="0" i="1" smtClean="0">
                            <a:latin typeface="Cambria Math" panose="02040503050406030204" pitchFamily="18" charset="0"/>
                          </a:rPr>
                          <m:t>𝑃</m:t>
                        </m:r>
                      </m:sub>
                      <m:sup>
                        <m:r>
                          <a:rPr lang="en-US" altLang="de-DE" sz="1800" i="1">
                            <a:latin typeface="Cambria Math" panose="02040503050406030204" pitchFamily="18" charset="0"/>
                          </a:rPr>
                          <m:t>2</m:t>
                        </m:r>
                      </m:sup>
                    </m:sSubSup>
                  </m:oMath>
                </a14:m>
                <a:r>
                  <a:rPr lang="en-US" altLang="de-DE" sz="1800" dirty="0"/>
                  <a:t> can be derived using </a:t>
                </a:r>
                <a14:m>
                  <m:oMath xmlns:m="http://schemas.openxmlformats.org/officeDocument/2006/math">
                    <m:sSub>
                      <m:sSubPr>
                        <m:ctrlPr>
                          <a:rPr lang="en-US" altLang="de-DE" sz="1800" i="1">
                            <a:latin typeface="Cambria Math" panose="02040503050406030204" pitchFamily="18" charset="0"/>
                          </a:rPr>
                        </m:ctrlPr>
                      </m:sSubPr>
                      <m:e>
                        <m:r>
                          <a:rPr lang="de-DE" altLang="de-DE" sz="1800" i="1">
                            <a:latin typeface="Cambria Math" panose="02040503050406030204" pitchFamily="18" charset="0"/>
                          </a:rPr>
                          <m:t>𝑐</m:t>
                        </m:r>
                      </m:e>
                      <m:sub>
                        <m:r>
                          <a:rPr lang="de-DE" altLang="de-DE" sz="1800" i="1">
                            <a:latin typeface="Cambria Math" panose="02040503050406030204" pitchFamily="18" charset="0"/>
                          </a:rPr>
                          <m:t>𝑅</m:t>
                        </m:r>
                      </m:sub>
                    </m:sSub>
                    <m:r>
                      <a:rPr lang="de-DE" altLang="de-DE" sz="1800" b="0" i="0" smtClean="0">
                        <a:latin typeface="Cambria Math" panose="02040503050406030204" pitchFamily="18" charset="0"/>
                      </a:rPr>
                      <m:t> </m:t>
                    </m:r>
                  </m:oMath>
                </a14:m>
                <a:r>
                  <a:rPr lang="en-US" altLang="de-DE" sz="1800" dirty="0" smtClean="0"/>
                  <a:t>and </a:t>
                </a:r>
                <a14:m>
                  <m:oMath xmlns:m="http://schemas.openxmlformats.org/officeDocument/2006/math">
                    <m:sSub>
                      <m:sSubPr>
                        <m:ctrlPr>
                          <a:rPr lang="en-US" altLang="de-DE" sz="1800" i="1">
                            <a:latin typeface="Cambria Math" panose="02040503050406030204" pitchFamily="18" charset="0"/>
                          </a:rPr>
                        </m:ctrlPr>
                      </m:sSubPr>
                      <m:e>
                        <m:r>
                          <a:rPr lang="de-DE" altLang="de-DE" sz="1800" i="1">
                            <a:latin typeface="Cambria Math" panose="02040503050406030204" pitchFamily="18" charset="0"/>
                          </a:rPr>
                          <m:t>𝑐</m:t>
                        </m:r>
                      </m:e>
                      <m:sub>
                        <m:r>
                          <a:rPr lang="de-DE" altLang="de-DE" sz="1800" b="0" i="1" smtClean="0">
                            <a:latin typeface="Cambria Math" panose="02040503050406030204" pitchFamily="18" charset="0"/>
                          </a:rPr>
                          <m:t>𝑃</m:t>
                        </m:r>
                      </m:sub>
                    </m:sSub>
                  </m:oMath>
                </a14:m>
                <a:endParaRPr lang="de-DE" altLang="de-DE" sz="1800" dirty="0" smtClean="0"/>
              </a:p>
              <a:p>
                <a:pPr>
                  <a:lnSpc>
                    <a:spcPts val="2600"/>
                  </a:lnSpc>
                  <a:spcAft>
                    <a:spcPts val="1400"/>
                  </a:spcAft>
                  <a:buClr>
                    <a:srgbClr val="003867"/>
                  </a:buClr>
                  <a:buBlip>
                    <a:blip r:embed="rId3"/>
                  </a:buBlip>
                </a:pPr>
                <a:r>
                  <a:rPr lang="en-US" altLang="de-DE" sz="1800" dirty="0" smtClean="0"/>
                  <a:t>Assuming the </a:t>
                </a:r>
                <a:r>
                  <a:rPr lang="en-US" altLang="de-DE" sz="1800" dirty="0"/>
                  <a:t>ratios in the group variances is sufficient to allow for blinded sample size re-estimation</a:t>
                </a:r>
                <a:r>
                  <a:rPr lang="en-US" altLang="de-DE" sz="1800" dirty="0" smtClean="0"/>
                  <a:t>.</a:t>
                </a:r>
                <a:endParaRPr lang="de-DE" altLang="de-DE" sz="1800" dirty="0"/>
              </a:p>
            </p:txBody>
          </p:sp>
        </mc:Choice>
        <mc:Fallback xmlns="">
          <p:sp>
            <p:nvSpPr>
              <p:cNvPr id="7" name="Rectangle 6"/>
              <p:cNvSpPr>
                <a:spLocks noRot="1" noChangeAspect="1" noMove="1" noResize="1" noEditPoints="1" noAdjustHandles="1" noChangeArrowheads="1" noChangeShapeType="1" noTextEdit="1"/>
              </p:cNvSpPr>
              <p:nvPr/>
            </p:nvSpPr>
            <p:spPr bwMode="auto">
              <a:xfrm>
                <a:off x="358775" y="1798339"/>
                <a:ext cx="8421688" cy="2789635"/>
              </a:xfrm>
              <a:prstGeom prst="rect">
                <a:avLst/>
              </a:prstGeom>
              <a:blipFill>
                <a:blip r:embed="rId4"/>
                <a:stretch>
                  <a:fillRect l="-72" t="-4367" b="-1244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noFill/>
                  </a:rPr>
                  <a:t> </a:t>
                </a:r>
              </a:p>
            </p:txBody>
          </p:sp>
        </mc:Fallback>
      </mc:AlternateContent>
    </p:spTree>
    <p:extLst>
      <p:ext uri="{BB962C8B-B14F-4D97-AF65-F5344CB8AC3E}">
        <p14:creationId xmlns:p14="http://schemas.microsoft.com/office/powerpoint/2010/main" val="43238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ChangeArrowheads="1"/>
          </p:cNvSpPr>
          <p:nvPr/>
        </p:nvSpPr>
        <p:spPr bwMode="auto">
          <a:xfrm>
            <a:off x="511175" y="1572044"/>
            <a:ext cx="8421688" cy="3231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77825" indent="-377825" algn="l">
              <a:lnSpc>
                <a:spcPts val="2400"/>
              </a:lnSpc>
              <a:buFont typeface="Wingdings" panose="05000000000000000000" pitchFamily="2" charset="2"/>
              <a:defRPr sz="1600">
                <a:solidFill>
                  <a:schemeClr val="tx1"/>
                </a:solidFill>
                <a:latin typeface="Arial" panose="020B0604020202020204" pitchFamily="34" charset="0"/>
              </a:defRPr>
            </a:lvl1pPr>
            <a:lvl2pPr marL="777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2pPr>
            <a:lvl3pPr marL="1158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3pPr>
            <a:lvl4pPr marL="1539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4pPr>
            <a:lvl5pPr marL="1920875" indent="-190500" algn="l">
              <a:lnSpc>
                <a:spcPts val="2400"/>
              </a:lnSpc>
              <a:buClr>
                <a:srgbClr val="000073"/>
              </a:buClr>
              <a:buSzPct val="80000"/>
              <a:buFont typeface="Times New Roman" panose="02020603050405020304" pitchFamily="18" charset="0"/>
              <a:defRPr sz="1400">
                <a:solidFill>
                  <a:srgbClr val="003867"/>
                </a:solidFill>
                <a:latin typeface="Arial" panose="020B0604020202020204" pitchFamily="34" charset="0"/>
              </a:defRPr>
            </a:lvl5pPr>
            <a:lvl6pPr marL="23780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6pPr>
            <a:lvl7pPr marL="28352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7pPr>
            <a:lvl8pPr marL="32924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8pPr>
            <a:lvl9pPr marL="37496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9pPr>
          </a:lstStyle>
          <a:p>
            <a:pPr>
              <a:lnSpc>
                <a:spcPts val="2600"/>
              </a:lnSpc>
              <a:spcAft>
                <a:spcPts val="1400"/>
              </a:spcAft>
              <a:buClr>
                <a:srgbClr val="003867"/>
              </a:buClr>
              <a:buFontTx/>
              <a:buBlip>
                <a:blip r:embed="rId3"/>
              </a:buBlip>
            </a:pPr>
            <a:r>
              <a:rPr lang="de-DE" altLang="de-DE" sz="1800" dirty="0" err="1" smtClean="0"/>
              <a:t>Assess</a:t>
            </a:r>
            <a:r>
              <a:rPr lang="de-DE" altLang="de-DE" sz="1800" dirty="0" smtClean="0"/>
              <a:t> </a:t>
            </a:r>
            <a:r>
              <a:rPr lang="de-DE" altLang="de-DE" sz="1800" dirty="0" err="1" smtClean="0"/>
              <a:t>performance</a:t>
            </a:r>
            <a:r>
              <a:rPr lang="de-DE" altLang="de-DE" sz="1800" dirty="0" smtClean="0"/>
              <a:t> </a:t>
            </a:r>
            <a:r>
              <a:rPr lang="de-DE" altLang="de-DE" sz="1800" dirty="0" err="1" smtClean="0"/>
              <a:t>of</a:t>
            </a:r>
            <a:r>
              <a:rPr lang="de-DE" altLang="de-DE" sz="1800" dirty="0" smtClean="0"/>
              <a:t> </a:t>
            </a:r>
            <a:r>
              <a:rPr lang="de-DE" altLang="de-DE" sz="1800" dirty="0" err="1" smtClean="0"/>
              <a:t>the</a:t>
            </a:r>
            <a:r>
              <a:rPr lang="de-DE" altLang="de-DE" sz="1800" dirty="0" smtClean="0"/>
              <a:t> </a:t>
            </a:r>
            <a:r>
              <a:rPr lang="de-DE" altLang="de-DE" sz="1800" dirty="0" err="1" smtClean="0"/>
              <a:t>proposed</a:t>
            </a:r>
            <a:r>
              <a:rPr lang="de-DE" altLang="de-DE" sz="1800" dirty="0" smtClean="0"/>
              <a:t> </a:t>
            </a:r>
            <a:r>
              <a:rPr lang="de-DE" altLang="de-DE" sz="1800" dirty="0" err="1" smtClean="0"/>
              <a:t>procedure</a:t>
            </a:r>
            <a:r>
              <a:rPr lang="de-DE" altLang="de-DE" sz="1800" dirty="0" smtClean="0"/>
              <a:t> </a:t>
            </a:r>
            <a:r>
              <a:rPr lang="de-DE" altLang="de-DE" sz="1800" dirty="0" err="1" smtClean="0"/>
              <a:t>by</a:t>
            </a:r>
            <a:r>
              <a:rPr lang="de-DE" altLang="de-DE" sz="1800" dirty="0" smtClean="0"/>
              <a:t> </a:t>
            </a:r>
            <a:r>
              <a:rPr lang="de-DE" altLang="de-DE" sz="1800" dirty="0" err="1" smtClean="0"/>
              <a:t>means</a:t>
            </a:r>
            <a:r>
              <a:rPr lang="de-DE" altLang="de-DE" sz="1800" dirty="0" smtClean="0"/>
              <a:t> </a:t>
            </a:r>
            <a:r>
              <a:rPr lang="de-DE" altLang="de-DE" sz="1800" dirty="0" err="1" smtClean="0"/>
              <a:t>of</a:t>
            </a:r>
            <a:r>
              <a:rPr lang="de-DE" altLang="de-DE" sz="1800" dirty="0" smtClean="0"/>
              <a:t> </a:t>
            </a:r>
            <a:r>
              <a:rPr lang="de-DE" altLang="de-DE" sz="1800" b="1" dirty="0" smtClean="0"/>
              <a:t>power</a:t>
            </a:r>
            <a:r>
              <a:rPr lang="de-DE" altLang="de-DE" sz="1800" dirty="0" smtClean="0"/>
              <a:t> </a:t>
            </a:r>
            <a:r>
              <a:rPr lang="de-DE" altLang="de-DE" sz="1800" dirty="0" err="1" smtClean="0"/>
              <a:t>and</a:t>
            </a:r>
            <a:r>
              <a:rPr lang="de-DE" altLang="de-DE" sz="1800" dirty="0" smtClean="0"/>
              <a:t> </a:t>
            </a:r>
            <a:r>
              <a:rPr lang="de-DE" altLang="de-DE" sz="1800" b="1" dirty="0" smtClean="0"/>
              <a:t>type I </a:t>
            </a:r>
            <a:r>
              <a:rPr lang="de-DE" altLang="de-DE" sz="1800" b="1" dirty="0" err="1" smtClean="0"/>
              <a:t>error</a:t>
            </a:r>
            <a:r>
              <a:rPr lang="de-DE" altLang="de-DE" sz="1800" b="1" dirty="0" smtClean="0"/>
              <a:t> rate</a:t>
            </a:r>
          </a:p>
          <a:p>
            <a:pPr lvl="1">
              <a:lnSpc>
                <a:spcPts val="2600"/>
              </a:lnSpc>
              <a:spcAft>
                <a:spcPts val="1400"/>
              </a:spcAft>
              <a:buClr>
                <a:srgbClr val="003867"/>
              </a:buClr>
              <a:buFontTx/>
              <a:buBlip>
                <a:blip r:embed="rId3"/>
              </a:buBlip>
            </a:pPr>
            <a:endParaRPr lang="de-DE" altLang="de-DE" sz="1800" dirty="0" smtClean="0"/>
          </a:p>
          <a:p>
            <a:pPr lvl="1">
              <a:lnSpc>
                <a:spcPts val="2600"/>
              </a:lnSpc>
              <a:spcAft>
                <a:spcPts val="1400"/>
              </a:spcAft>
              <a:buClr>
                <a:srgbClr val="003867"/>
              </a:buClr>
              <a:buBlip>
                <a:blip r:embed="rId3"/>
              </a:buBlip>
            </a:pPr>
            <a:endParaRPr lang="de-DE" altLang="de-DE" sz="1800" dirty="0" smtClean="0"/>
          </a:p>
        </p:txBody>
      </p:sp>
      <p:sp>
        <p:nvSpPr>
          <p:cNvPr id="4" name="Fußzeilenplatzhalter 3"/>
          <p:cNvSpPr>
            <a:spLocks noGrp="1"/>
          </p:cNvSpPr>
          <p:nvPr>
            <p:ph type="ftr" sz="quarter" idx="10"/>
          </p:nvPr>
        </p:nvSpPr>
        <p:spPr/>
        <p:txBody>
          <a:bodyPr/>
          <a:lstStyle/>
          <a:p>
            <a:r>
              <a:rPr lang="en-US" altLang="de-DE" dirty="0"/>
              <a:t>Sample size calculation and recalculation, Maxi Schulz et.al.,</a:t>
            </a:r>
            <a:r>
              <a:rPr lang="de-DE" dirty="0"/>
              <a:t> March 21st 2024</a:t>
            </a:r>
          </a:p>
        </p:txBody>
      </p:sp>
      <p:sp>
        <p:nvSpPr>
          <p:cNvPr id="372738" name="Rectangle 2"/>
          <p:cNvSpPr>
            <a:spLocks noChangeArrowheads="1"/>
          </p:cNvSpPr>
          <p:nvPr/>
        </p:nvSpPr>
        <p:spPr bwMode="auto">
          <a:xfrm>
            <a:off x="323857" y="971550"/>
            <a:ext cx="84185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0" rIns="0" bIns="0"/>
          <a:lstStyle>
            <a:lvl1pPr algn="l">
              <a:defRPr sz="2800">
                <a:solidFill>
                  <a:srgbClr val="F29400"/>
                </a:solidFill>
                <a:latin typeface="Arial" panose="020B0604020202020204" pitchFamily="34" charset="0"/>
              </a:defRPr>
            </a:lvl1pPr>
            <a:lvl2pPr algn="l">
              <a:defRPr sz="2800">
                <a:solidFill>
                  <a:srgbClr val="F29400"/>
                </a:solidFill>
                <a:latin typeface="Arial" panose="020B0604020202020204" pitchFamily="34" charset="0"/>
              </a:defRPr>
            </a:lvl2pPr>
            <a:lvl3pPr algn="l">
              <a:defRPr sz="2800">
                <a:solidFill>
                  <a:srgbClr val="F29400"/>
                </a:solidFill>
                <a:latin typeface="Arial" panose="020B0604020202020204" pitchFamily="34" charset="0"/>
              </a:defRPr>
            </a:lvl3pPr>
            <a:lvl4pPr algn="l">
              <a:defRPr sz="2800">
                <a:solidFill>
                  <a:srgbClr val="F29400"/>
                </a:solidFill>
                <a:latin typeface="Arial" panose="020B0604020202020204" pitchFamily="34" charset="0"/>
              </a:defRPr>
            </a:lvl4pPr>
            <a:lvl5pPr algn="l">
              <a:defRPr sz="2800">
                <a:solidFill>
                  <a:srgbClr val="F29400"/>
                </a:solidFill>
                <a:latin typeface="Arial" panose="020B0604020202020204" pitchFamily="34" charset="0"/>
              </a:defRPr>
            </a:lvl5pPr>
            <a:lvl6pPr marL="457200" fontAlgn="base">
              <a:spcBef>
                <a:spcPct val="0"/>
              </a:spcBef>
              <a:spcAft>
                <a:spcPct val="0"/>
              </a:spcAft>
              <a:defRPr sz="2800">
                <a:solidFill>
                  <a:srgbClr val="F29400"/>
                </a:solidFill>
                <a:latin typeface="Arial" panose="020B0604020202020204" pitchFamily="34" charset="0"/>
              </a:defRPr>
            </a:lvl6pPr>
            <a:lvl7pPr marL="914400" fontAlgn="base">
              <a:spcBef>
                <a:spcPct val="0"/>
              </a:spcBef>
              <a:spcAft>
                <a:spcPct val="0"/>
              </a:spcAft>
              <a:defRPr sz="2800">
                <a:solidFill>
                  <a:srgbClr val="F29400"/>
                </a:solidFill>
                <a:latin typeface="Arial" panose="020B0604020202020204" pitchFamily="34" charset="0"/>
              </a:defRPr>
            </a:lvl7pPr>
            <a:lvl8pPr marL="1371600" fontAlgn="base">
              <a:spcBef>
                <a:spcPct val="0"/>
              </a:spcBef>
              <a:spcAft>
                <a:spcPct val="0"/>
              </a:spcAft>
              <a:defRPr sz="2800">
                <a:solidFill>
                  <a:srgbClr val="F29400"/>
                </a:solidFill>
                <a:latin typeface="Arial" panose="020B0604020202020204" pitchFamily="34" charset="0"/>
              </a:defRPr>
            </a:lvl8pPr>
            <a:lvl9pPr marL="1828800" fontAlgn="base">
              <a:spcBef>
                <a:spcPct val="0"/>
              </a:spcBef>
              <a:spcAft>
                <a:spcPct val="0"/>
              </a:spcAft>
              <a:defRPr sz="2800">
                <a:solidFill>
                  <a:srgbClr val="F29400"/>
                </a:solidFill>
                <a:latin typeface="Arial" panose="020B0604020202020204" pitchFamily="34" charset="0"/>
              </a:defRPr>
            </a:lvl9pPr>
          </a:lstStyle>
          <a:p>
            <a:pPr>
              <a:lnSpc>
                <a:spcPts val="3300"/>
              </a:lnSpc>
            </a:pPr>
            <a:r>
              <a:rPr lang="de-DE" altLang="de-DE" sz="2600" dirty="0" smtClean="0"/>
              <a:t>SIMULATION STUDY</a:t>
            </a:r>
            <a:endParaRPr lang="de-DE" altLang="de-DE" sz="2600" dirty="0"/>
          </a:p>
        </p:txBody>
      </p:sp>
      <p:sp>
        <p:nvSpPr>
          <p:cNvPr id="7" name="Rectangle 6"/>
          <p:cNvSpPr>
            <a:spLocks noChangeArrowheads="1"/>
          </p:cNvSpPr>
          <p:nvPr/>
        </p:nvSpPr>
        <p:spPr bwMode="auto">
          <a:xfrm>
            <a:off x="358775" y="1659735"/>
            <a:ext cx="8421688" cy="2789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77825" indent="-377825" algn="l">
              <a:lnSpc>
                <a:spcPts val="2400"/>
              </a:lnSpc>
              <a:buFont typeface="Wingdings" panose="05000000000000000000" pitchFamily="2" charset="2"/>
              <a:defRPr sz="1600">
                <a:solidFill>
                  <a:schemeClr val="tx1"/>
                </a:solidFill>
                <a:latin typeface="Arial" panose="020B0604020202020204" pitchFamily="34" charset="0"/>
              </a:defRPr>
            </a:lvl1pPr>
            <a:lvl2pPr marL="777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2pPr>
            <a:lvl3pPr marL="1158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3pPr>
            <a:lvl4pPr marL="1539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4pPr>
            <a:lvl5pPr marL="1920875" indent="-190500" algn="l">
              <a:lnSpc>
                <a:spcPts val="2400"/>
              </a:lnSpc>
              <a:buClr>
                <a:srgbClr val="000073"/>
              </a:buClr>
              <a:buSzPct val="80000"/>
              <a:buFont typeface="Times New Roman" panose="02020603050405020304" pitchFamily="18" charset="0"/>
              <a:defRPr sz="1400">
                <a:solidFill>
                  <a:srgbClr val="003867"/>
                </a:solidFill>
                <a:latin typeface="Arial" panose="020B0604020202020204" pitchFamily="34" charset="0"/>
              </a:defRPr>
            </a:lvl5pPr>
            <a:lvl6pPr marL="23780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6pPr>
            <a:lvl7pPr marL="28352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7pPr>
            <a:lvl8pPr marL="32924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8pPr>
            <a:lvl9pPr marL="37496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9pPr>
          </a:lstStyle>
          <a:p>
            <a:pPr marL="0" indent="0">
              <a:lnSpc>
                <a:spcPts val="2600"/>
              </a:lnSpc>
              <a:spcAft>
                <a:spcPts val="1400"/>
              </a:spcAft>
              <a:buClr>
                <a:srgbClr val="003867"/>
              </a:buClr>
            </a:pPr>
            <a:endParaRPr lang="de-DE" altLang="de-DE" sz="2200" dirty="0" smtClean="0"/>
          </a:p>
        </p:txBody>
      </p:sp>
      <mc:AlternateContent xmlns:mc="http://schemas.openxmlformats.org/markup-compatibility/2006" xmlns:a14="http://schemas.microsoft.com/office/drawing/2010/main">
        <mc:Choice Requires="a14">
          <p:sp>
            <p:nvSpPr>
              <p:cNvPr id="9" name="Rectangle 6"/>
              <p:cNvSpPr>
                <a:spLocks noChangeArrowheads="1"/>
              </p:cNvSpPr>
              <p:nvPr/>
            </p:nvSpPr>
            <p:spPr bwMode="auto">
              <a:xfrm>
                <a:off x="206375" y="2355726"/>
                <a:ext cx="4077593" cy="2253343"/>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accent2"/>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0" tIns="0" rIns="0" bIns="0"/>
              <a:lstStyle>
                <a:lvl1pPr marL="377825" indent="-377825" algn="l">
                  <a:lnSpc>
                    <a:spcPts val="2400"/>
                  </a:lnSpc>
                  <a:buFont typeface="Wingdings" panose="05000000000000000000" pitchFamily="2" charset="2"/>
                  <a:defRPr sz="1600">
                    <a:solidFill>
                      <a:schemeClr val="tx1"/>
                    </a:solidFill>
                    <a:latin typeface="Arial" panose="020B0604020202020204" pitchFamily="34" charset="0"/>
                  </a:defRPr>
                </a:lvl1pPr>
                <a:lvl2pPr marL="777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2pPr>
                <a:lvl3pPr marL="1158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3pPr>
                <a:lvl4pPr marL="1539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4pPr>
                <a:lvl5pPr marL="1920875" indent="-190500" algn="l">
                  <a:lnSpc>
                    <a:spcPts val="2400"/>
                  </a:lnSpc>
                  <a:buClr>
                    <a:srgbClr val="000073"/>
                  </a:buClr>
                  <a:buSzPct val="80000"/>
                  <a:buFont typeface="Times New Roman" panose="02020603050405020304" pitchFamily="18" charset="0"/>
                  <a:defRPr sz="1400">
                    <a:solidFill>
                      <a:srgbClr val="003867"/>
                    </a:solidFill>
                    <a:latin typeface="Arial" panose="020B0604020202020204" pitchFamily="34" charset="0"/>
                  </a:defRPr>
                </a:lvl5pPr>
                <a:lvl6pPr marL="23780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6pPr>
                <a:lvl7pPr marL="28352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7pPr>
                <a:lvl8pPr marL="32924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8pPr>
                <a:lvl9pPr marL="37496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9pPr>
              </a:lstStyle>
              <a:p>
                <a:pPr lvl="1">
                  <a:lnSpc>
                    <a:spcPts val="2600"/>
                  </a:lnSpc>
                  <a:spcAft>
                    <a:spcPts val="1400"/>
                  </a:spcAft>
                  <a:buClr>
                    <a:srgbClr val="003867"/>
                  </a:buClr>
                  <a:buBlip>
                    <a:blip r:embed="rId3"/>
                  </a:buBlip>
                </a:pPr>
                <a:r>
                  <a:rPr lang="en-US" altLang="de-DE" sz="1800" dirty="0"/>
                  <a:t>normal data with fixed </a:t>
                </a:r>
                <a14:m>
                  <m:oMath xmlns:m="http://schemas.openxmlformats.org/officeDocument/2006/math">
                    <m:f>
                      <m:fPr>
                        <m:ctrlPr>
                          <a:rPr lang="de-DE" altLang="de-DE" sz="1800" i="1">
                            <a:latin typeface="Cambria Math" panose="02040503050406030204" pitchFamily="18" charset="0"/>
                          </a:rPr>
                        </m:ctrlPr>
                      </m:fPr>
                      <m:num>
                        <m:sSub>
                          <m:sSubPr>
                            <m:ctrlPr>
                              <a:rPr lang="de-DE" altLang="de-DE" sz="1800" i="1">
                                <a:latin typeface="Cambria Math" panose="02040503050406030204" pitchFamily="18" charset="0"/>
                              </a:rPr>
                            </m:ctrlPr>
                          </m:sSubPr>
                          <m:e>
                            <m:r>
                              <a:rPr lang="de-DE" altLang="de-DE" sz="1800">
                                <a:latin typeface="Cambria Math" panose="02040503050406030204" pitchFamily="18" charset="0"/>
                              </a:rPr>
                              <m:t>𝜇</m:t>
                            </m:r>
                          </m:e>
                          <m:sub>
                            <m:r>
                              <a:rPr lang="de-DE" altLang="de-DE" sz="1800">
                                <a:latin typeface="Cambria Math" panose="02040503050406030204" pitchFamily="18" charset="0"/>
                              </a:rPr>
                              <m:t>𝑃</m:t>
                            </m:r>
                          </m:sub>
                        </m:sSub>
                        <m:r>
                          <a:rPr lang="de-DE" altLang="de-DE" sz="1800">
                            <a:latin typeface="Cambria Math" panose="02040503050406030204" pitchFamily="18" charset="0"/>
                          </a:rPr>
                          <m:t>− </m:t>
                        </m:r>
                        <m:sSub>
                          <m:sSubPr>
                            <m:ctrlPr>
                              <a:rPr lang="de-DE" altLang="de-DE" sz="1800" i="1">
                                <a:latin typeface="Cambria Math" panose="02040503050406030204" pitchFamily="18" charset="0"/>
                              </a:rPr>
                            </m:ctrlPr>
                          </m:sSubPr>
                          <m:e>
                            <m:r>
                              <a:rPr lang="de-DE" altLang="de-DE" sz="1800">
                                <a:latin typeface="Cambria Math" panose="02040503050406030204" pitchFamily="18" charset="0"/>
                              </a:rPr>
                              <m:t>𝜇</m:t>
                            </m:r>
                          </m:e>
                          <m:sub>
                            <m:r>
                              <a:rPr lang="de-DE" altLang="de-DE" sz="1800">
                                <a:latin typeface="Cambria Math" panose="02040503050406030204" pitchFamily="18" charset="0"/>
                              </a:rPr>
                              <m:t>𝐸</m:t>
                            </m:r>
                          </m:sub>
                        </m:sSub>
                      </m:num>
                      <m:den>
                        <m:sSub>
                          <m:sSubPr>
                            <m:ctrlPr>
                              <a:rPr lang="de-DE" altLang="de-DE" sz="1800" i="1">
                                <a:latin typeface="Cambria Math" panose="02040503050406030204" pitchFamily="18" charset="0"/>
                              </a:rPr>
                            </m:ctrlPr>
                          </m:sSubPr>
                          <m:e>
                            <m:r>
                              <a:rPr lang="de-DE" altLang="de-DE" sz="1800">
                                <a:latin typeface="Cambria Math" panose="02040503050406030204" pitchFamily="18" charset="0"/>
                              </a:rPr>
                              <m:t>𝜇</m:t>
                            </m:r>
                          </m:e>
                          <m:sub>
                            <m:r>
                              <a:rPr lang="de-DE" altLang="de-DE" sz="1800">
                                <a:latin typeface="Cambria Math" panose="02040503050406030204" pitchFamily="18" charset="0"/>
                              </a:rPr>
                              <m:t>𝑃</m:t>
                            </m:r>
                          </m:sub>
                        </m:sSub>
                        <m:r>
                          <a:rPr lang="de-DE" altLang="de-DE" sz="1800">
                            <a:latin typeface="Cambria Math" panose="02040503050406030204" pitchFamily="18" charset="0"/>
                          </a:rPr>
                          <m:t>−</m:t>
                        </m:r>
                        <m:sSub>
                          <m:sSubPr>
                            <m:ctrlPr>
                              <a:rPr lang="de-DE" altLang="de-DE" sz="1800" i="1">
                                <a:latin typeface="Cambria Math" panose="02040503050406030204" pitchFamily="18" charset="0"/>
                              </a:rPr>
                            </m:ctrlPr>
                          </m:sSubPr>
                          <m:e>
                            <m:r>
                              <a:rPr lang="de-DE" altLang="de-DE" sz="1800">
                                <a:latin typeface="Cambria Math" panose="02040503050406030204" pitchFamily="18" charset="0"/>
                              </a:rPr>
                              <m:t>𝜇</m:t>
                            </m:r>
                          </m:e>
                          <m:sub>
                            <m:r>
                              <a:rPr lang="de-DE" altLang="de-DE" sz="1800">
                                <a:latin typeface="Cambria Math" panose="02040503050406030204" pitchFamily="18" charset="0"/>
                              </a:rPr>
                              <m:t>𝑅</m:t>
                            </m:r>
                          </m:sub>
                        </m:sSub>
                      </m:den>
                    </m:f>
                  </m:oMath>
                </a14:m>
                <a:r>
                  <a:rPr lang="de-DE" altLang="de-DE" sz="1800" dirty="0"/>
                  <a:t> , </a:t>
                </a:r>
                <a:r>
                  <a:rPr lang="de-DE" altLang="de-DE" sz="1800" dirty="0" err="1" smtClean="0"/>
                  <a:t>and</a:t>
                </a:r>
                <a:r>
                  <a:rPr lang="de-DE" altLang="de-DE" sz="1800" dirty="0" smtClean="0"/>
                  <a:t> </a:t>
                </a:r>
                <a:r>
                  <a:rPr lang="de-DE" altLang="de-DE" sz="1800" dirty="0" err="1" smtClean="0"/>
                  <a:t>group</a:t>
                </a:r>
                <a:r>
                  <a:rPr lang="de-DE" altLang="de-DE" sz="1800" dirty="0" smtClean="0"/>
                  <a:t> </a:t>
                </a:r>
                <a:r>
                  <a:rPr lang="de-DE" altLang="de-DE" sz="1800" dirty="0" err="1"/>
                  <a:t>variance</a:t>
                </a:r>
                <a:r>
                  <a:rPr lang="de-DE" altLang="de-DE" sz="1800" dirty="0"/>
                  <a:t> </a:t>
                </a:r>
                <a:r>
                  <a:rPr lang="de-DE" altLang="de-DE" sz="1800" dirty="0" err="1"/>
                  <a:t>ratio</a:t>
                </a:r>
                <a:r>
                  <a:rPr lang="de-DE" altLang="de-DE" sz="1800" dirty="0"/>
                  <a:t> </a:t>
                </a:r>
                <a14:m>
                  <m:oMath xmlns:m="http://schemas.openxmlformats.org/officeDocument/2006/math">
                    <m:d>
                      <m:dPr>
                        <m:ctrlPr>
                          <a:rPr lang="de-DE" sz="1800" i="1">
                            <a:latin typeface="Cambria Math" panose="02040503050406030204" pitchFamily="18" charset="0"/>
                          </a:rPr>
                        </m:ctrlPr>
                      </m:dPr>
                      <m:e>
                        <m:r>
                          <a:rPr lang="de-DE" sz="1800" i="1">
                            <a:latin typeface="Cambria Math" panose="02040503050406030204" pitchFamily="18" charset="0"/>
                          </a:rPr>
                          <m:t>1;</m:t>
                        </m:r>
                        <m:sSub>
                          <m:sSubPr>
                            <m:ctrlPr>
                              <a:rPr lang="de-DE" sz="1800" i="1">
                                <a:latin typeface="Cambria Math" panose="02040503050406030204" pitchFamily="18" charset="0"/>
                              </a:rPr>
                            </m:ctrlPr>
                          </m:sSubPr>
                          <m:e>
                            <m:r>
                              <a:rPr lang="de-DE" sz="1800" i="1">
                                <a:latin typeface="Cambria Math" panose="02040503050406030204" pitchFamily="18" charset="0"/>
                              </a:rPr>
                              <m:t>𝑐</m:t>
                            </m:r>
                          </m:e>
                          <m:sub>
                            <m:r>
                              <a:rPr lang="de-DE" sz="1800" i="1">
                                <a:latin typeface="Cambria Math" panose="02040503050406030204" pitchFamily="18" charset="0"/>
                              </a:rPr>
                              <m:t>𝑅</m:t>
                            </m:r>
                          </m:sub>
                        </m:sSub>
                        <m:r>
                          <a:rPr lang="de-DE" sz="1800" i="1">
                            <a:latin typeface="Cambria Math" panose="02040503050406030204" pitchFamily="18" charset="0"/>
                          </a:rPr>
                          <m:t>; </m:t>
                        </m:r>
                        <m:sSub>
                          <m:sSubPr>
                            <m:ctrlPr>
                              <a:rPr lang="de-DE" sz="1800" i="1">
                                <a:latin typeface="Cambria Math" panose="02040503050406030204" pitchFamily="18" charset="0"/>
                              </a:rPr>
                            </m:ctrlPr>
                          </m:sSubPr>
                          <m:e>
                            <m:r>
                              <a:rPr lang="de-DE" sz="1800" i="1">
                                <a:latin typeface="Cambria Math" panose="02040503050406030204" pitchFamily="18" charset="0"/>
                              </a:rPr>
                              <m:t>𝑐</m:t>
                            </m:r>
                          </m:e>
                          <m:sub>
                            <m:r>
                              <a:rPr lang="de-DE" sz="1800" i="1">
                                <a:latin typeface="Cambria Math" panose="02040503050406030204" pitchFamily="18" charset="0"/>
                              </a:rPr>
                              <m:t>𝑃</m:t>
                            </m:r>
                          </m:sub>
                        </m:sSub>
                      </m:e>
                    </m:d>
                  </m:oMath>
                </a14:m>
                <a:r>
                  <a:rPr lang="de-DE" altLang="de-DE" sz="1800" dirty="0"/>
                  <a:t> = </a:t>
                </a:r>
                <a:r>
                  <a:rPr lang="de-DE" altLang="de-DE" sz="1800" dirty="0" smtClean="0"/>
                  <a:t>(</a:t>
                </a:r>
                <a:r>
                  <a:rPr lang="de-DE" altLang="de-DE" sz="1800" dirty="0"/>
                  <a:t>1;1;0.5)</a:t>
                </a:r>
                <a:r>
                  <a:rPr lang="de-DE" sz="1800" dirty="0"/>
                  <a:t>, </a:t>
                </a:r>
                <a:endParaRPr lang="de-DE" sz="1800" dirty="0" smtClean="0"/>
              </a:p>
              <a:p>
                <a:pPr lvl="1">
                  <a:lnSpc>
                    <a:spcPts val="2600"/>
                  </a:lnSpc>
                  <a:spcAft>
                    <a:spcPts val="1400"/>
                  </a:spcAft>
                  <a:buClr>
                    <a:srgbClr val="003867"/>
                  </a:buClr>
                  <a:buBlip>
                    <a:blip r:embed="rId3"/>
                  </a:buBlip>
                </a:pPr>
                <a:r>
                  <a:rPr lang="de-DE" sz="1800" dirty="0" err="1"/>
                  <a:t>target</a:t>
                </a:r>
                <a:r>
                  <a:rPr lang="de-DE" sz="1800" dirty="0"/>
                  <a:t> power </a:t>
                </a:r>
                <a:r>
                  <a:rPr lang="de-DE" sz="1800" dirty="0" err="1"/>
                  <a:t>level</a:t>
                </a:r>
                <a:r>
                  <a:rPr lang="de-DE" sz="1800" dirty="0"/>
                  <a:t> </a:t>
                </a:r>
                <a:r>
                  <a:rPr lang="de-DE" sz="1800" dirty="0" err="1"/>
                  <a:t>of</a:t>
                </a:r>
                <a:r>
                  <a:rPr lang="de-DE" sz="1800" dirty="0"/>
                  <a:t> </a:t>
                </a:r>
                <a:r>
                  <a:rPr lang="de-DE" sz="1800" dirty="0" smtClean="0"/>
                  <a:t>0.8</a:t>
                </a:r>
              </a:p>
              <a:p>
                <a:pPr lvl="1">
                  <a:lnSpc>
                    <a:spcPts val="2600"/>
                  </a:lnSpc>
                  <a:spcAft>
                    <a:spcPts val="1400"/>
                  </a:spcAft>
                  <a:buClr>
                    <a:srgbClr val="003867"/>
                  </a:buClr>
                  <a:buBlip>
                    <a:blip r:embed="rId3"/>
                  </a:buBlip>
                </a:pPr>
                <a:r>
                  <a:rPr lang="de-DE" altLang="de-DE" sz="2000" dirty="0"/>
                  <a:t>assumed </a:t>
                </a:r>
                <a:r>
                  <a:rPr lang="de-DE" altLang="de-DE" sz="2000" dirty="0" err="1"/>
                  <a:t>variances</a:t>
                </a:r>
                <a:r>
                  <a:rPr lang="de-DE" altLang="de-DE" sz="2000" dirty="0"/>
                  <a:t> </a:t>
                </a:r>
                <a:r>
                  <a:rPr lang="de-DE" sz="2000" dirty="0"/>
                  <a:t>(</a:t>
                </a:r>
                <a14:m>
                  <m:oMath xmlns:m="http://schemas.openxmlformats.org/officeDocument/2006/math">
                    <m:sSubSup>
                      <m:sSubSupPr>
                        <m:ctrlPr>
                          <a:rPr lang="de-DE" sz="2000" i="1">
                            <a:latin typeface="Cambria Math" panose="02040503050406030204" pitchFamily="18" charset="0"/>
                          </a:rPr>
                        </m:ctrlPr>
                      </m:sSubSupPr>
                      <m:e>
                        <m:r>
                          <a:rPr lang="de-DE" sz="2000" i="1">
                            <a:latin typeface="Cambria Math" panose="02040503050406030204" pitchFamily="18" charset="0"/>
                            <a:ea typeface="Cambria Math" panose="02040503050406030204" pitchFamily="18" charset="0"/>
                          </a:rPr>
                          <m:t>𝜎</m:t>
                        </m:r>
                      </m:e>
                      <m:sub>
                        <m:r>
                          <a:rPr lang="de-DE" sz="2000" i="1">
                            <a:latin typeface="Cambria Math" panose="02040503050406030204" pitchFamily="18" charset="0"/>
                          </a:rPr>
                          <m:t>𝐸</m:t>
                        </m:r>
                        <m:r>
                          <a:rPr lang="de-DE" sz="2000" i="1">
                            <a:latin typeface="Cambria Math" panose="02040503050406030204" pitchFamily="18" charset="0"/>
                          </a:rPr>
                          <m:t>∗</m:t>
                        </m:r>
                      </m:sub>
                      <m:sup>
                        <m:r>
                          <a:rPr lang="de-DE" sz="2000" i="1">
                            <a:latin typeface="Cambria Math" panose="02040503050406030204" pitchFamily="18" charset="0"/>
                          </a:rPr>
                          <m:t>2</m:t>
                        </m:r>
                      </m:sup>
                    </m:sSubSup>
                    <m:r>
                      <a:rPr lang="de-DE" sz="2000">
                        <a:latin typeface="Cambria Math" panose="02040503050406030204" pitchFamily="18" charset="0"/>
                      </a:rPr>
                      <m:t>;</m:t>
                    </m:r>
                    <m:sSubSup>
                      <m:sSubSupPr>
                        <m:ctrlPr>
                          <a:rPr lang="de-DE" sz="2000" i="1">
                            <a:latin typeface="Cambria Math" panose="02040503050406030204" pitchFamily="18" charset="0"/>
                          </a:rPr>
                        </m:ctrlPr>
                      </m:sSubSupPr>
                      <m:e>
                        <m:r>
                          <a:rPr lang="de-DE" sz="2000" i="1">
                            <a:latin typeface="Cambria Math" panose="02040503050406030204" pitchFamily="18" charset="0"/>
                            <a:ea typeface="Cambria Math" panose="02040503050406030204" pitchFamily="18" charset="0"/>
                          </a:rPr>
                          <m:t>𝜎</m:t>
                        </m:r>
                      </m:e>
                      <m:sub>
                        <m:r>
                          <a:rPr lang="de-DE" sz="2000" i="1">
                            <a:latin typeface="Cambria Math" panose="02040503050406030204" pitchFamily="18" charset="0"/>
                            <a:ea typeface="Cambria Math" panose="02040503050406030204" pitchFamily="18" charset="0"/>
                          </a:rPr>
                          <m:t>𝑅</m:t>
                        </m:r>
                        <m:r>
                          <a:rPr lang="de-DE" sz="2000" i="1">
                            <a:latin typeface="Cambria Math" panose="02040503050406030204" pitchFamily="18" charset="0"/>
                          </a:rPr>
                          <m:t>∗</m:t>
                        </m:r>
                      </m:sub>
                      <m:sup>
                        <m:r>
                          <a:rPr lang="de-DE" sz="2000" i="1">
                            <a:latin typeface="Cambria Math" panose="02040503050406030204" pitchFamily="18" charset="0"/>
                          </a:rPr>
                          <m:t>2</m:t>
                        </m:r>
                      </m:sup>
                    </m:sSubSup>
                    <m:r>
                      <a:rPr lang="de-DE" sz="2000">
                        <a:latin typeface="Cambria Math" panose="02040503050406030204" pitchFamily="18" charset="0"/>
                      </a:rPr>
                      <m:t>;</m:t>
                    </m:r>
                    <m:sSubSup>
                      <m:sSubSupPr>
                        <m:ctrlPr>
                          <a:rPr lang="de-DE" sz="2000" i="1">
                            <a:latin typeface="Cambria Math" panose="02040503050406030204" pitchFamily="18" charset="0"/>
                          </a:rPr>
                        </m:ctrlPr>
                      </m:sSubSupPr>
                      <m:e>
                        <m:r>
                          <a:rPr lang="de-DE" sz="2000" i="1">
                            <a:latin typeface="Cambria Math" panose="02040503050406030204" pitchFamily="18" charset="0"/>
                            <a:ea typeface="Cambria Math" panose="02040503050406030204" pitchFamily="18" charset="0"/>
                          </a:rPr>
                          <m:t>𝜎</m:t>
                        </m:r>
                      </m:e>
                      <m:sub>
                        <m:r>
                          <a:rPr lang="de-DE" sz="2000" i="1">
                            <a:latin typeface="Cambria Math" panose="02040503050406030204" pitchFamily="18" charset="0"/>
                            <a:ea typeface="Cambria Math" panose="02040503050406030204" pitchFamily="18" charset="0"/>
                          </a:rPr>
                          <m:t>𝑃</m:t>
                        </m:r>
                        <m:r>
                          <a:rPr lang="de-DE" sz="2000" i="1">
                            <a:latin typeface="Cambria Math" panose="02040503050406030204" pitchFamily="18" charset="0"/>
                          </a:rPr>
                          <m:t>∗</m:t>
                        </m:r>
                      </m:sub>
                      <m:sup>
                        <m:r>
                          <a:rPr lang="de-DE" sz="2000" i="1">
                            <a:latin typeface="Cambria Math" panose="02040503050406030204" pitchFamily="18" charset="0"/>
                          </a:rPr>
                          <m:t>2</m:t>
                        </m:r>
                      </m:sup>
                    </m:sSubSup>
                  </m:oMath>
                </a14:m>
                <a:r>
                  <a:rPr lang="de-DE" sz="2000" dirty="0"/>
                  <a:t>)</a:t>
                </a:r>
                <a:r>
                  <a:rPr lang="de-DE" altLang="de-DE" sz="2000" dirty="0"/>
                  <a:t> = (1;1;0.5</a:t>
                </a:r>
                <a:r>
                  <a:rPr lang="de-DE" altLang="de-DE" sz="2000" dirty="0" smtClean="0"/>
                  <a:t>)</a:t>
                </a:r>
                <a:endParaRPr lang="de-DE" altLang="de-DE" sz="1800" dirty="0" smtClean="0"/>
              </a:p>
            </p:txBody>
          </p:sp>
        </mc:Choice>
        <mc:Fallback xmlns="">
          <p:sp>
            <p:nvSpPr>
              <p:cNvPr id="9" name="Rectangle 6"/>
              <p:cNvSpPr>
                <a:spLocks noRot="1" noChangeAspect="1" noMove="1" noResize="1" noEditPoints="1" noAdjustHandles="1" noChangeArrowheads="1" noChangeShapeType="1" noTextEdit="1"/>
              </p:cNvSpPr>
              <p:nvPr/>
            </p:nvSpPr>
            <p:spPr bwMode="auto">
              <a:xfrm>
                <a:off x="206375" y="2355726"/>
                <a:ext cx="4077593" cy="2253343"/>
              </a:xfrm>
              <a:prstGeom prst="rect">
                <a:avLst/>
              </a:prstGeom>
              <a:blipFill>
                <a:blip r:embed="rId4"/>
                <a:stretch>
                  <a:fillRect t="-4324" b="-973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Rectangle 6"/>
              <p:cNvSpPr>
                <a:spLocks noChangeArrowheads="1"/>
              </p:cNvSpPr>
              <p:nvPr/>
            </p:nvSpPr>
            <p:spPr bwMode="auto">
              <a:xfrm>
                <a:off x="4005647" y="2355726"/>
                <a:ext cx="4752528" cy="2448272"/>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accent2"/>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0" tIns="0" rIns="0" bIns="0"/>
              <a:lstStyle>
                <a:lvl1pPr marL="377825" indent="-377825" algn="l">
                  <a:lnSpc>
                    <a:spcPts val="2400"/>
                  </a:lnSpc>
                  <a:buFont typeface="Wingdings" panose="05000000000000000000" pitchFamily="2" charset="2"/>
                  <a:defRPr sz="1600">
                    <a:solidFill>
                      <a:schemeClr val="tx1"/>
                    </a:solidFill>
                    <a:latin typeface="Arial" panose="020B0604020202020204" pitchFamily="34" charset="0"/>
                  </a:defRPr>
                </a:lvl1pPr>
                <a:lvl2pPr marL="777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2pPr>
                <a:lvl3pPr marL="1158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3pPr>
                <a:lvl4pPr marL="1539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4pPr>
                <a:lvl5pPr marL="1920875" indent="-190500" algn="l">
                  <a:lnSpc>
                    <a:spcPts val="2400"/>
                  </a:lnSpc>
                  <a:buClr>
                    <a:srgbClr val="000073"/>
                  </a:buClr>
                  <a:buSzPct val="80000"/>
                  <a:buFont typeface="Times New Roman" panose="02020603050405020304" pitchFamily="18" charset="0"/>
                  <a:defRPr sz="1400">
                    <a:solidFill>
                      <a:srgbClr val="003867"/>
                    </a:solidFill>
                    <a:latin typeface="Arial" panose="020B0604020202020204" pitchFamily="34" charset="0"/>
                  </a:defRPr>
                </a:lvl5pPr>
                <a:lvl6pPr marL="23780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6pPr>
                <a:lvl7pPr marL="28352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7pPr>
                <a:lvl8pPr marL="32924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8pPr>
                <a:lvl9pPr marL="37496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9pPr>
              </a:lstStyle>
              <a:p>
                <a:pPr lvl="1">
                  <a:lnSpc>
                    <a:spcPts val="2600"/>
                  </a:lnSpc>
                  <a:spcAft>
                    <a:spcPts val="1400"/>
                  </a:spcAft>
                  <a:buClr>
                    <a:srgbClr val="003867"/>
                  </a:buClr>
                  <a:buBlip>
                    <a:blip r:embed="rId3"/>
                  </a:buBlip>
                </a:pPr>
                <a:r>
                  <a:rPr lang="de-DE" altLang="de-DE" sz="1800" dirty="0" err="1" smtClean="0"/>
                  <a:t>t</a:t>
                </a:r>
                <a:r>
                  <a:rPr lang="de-DE" sz="1800" dirty="0" err="1" smtClean="0"/>
                  <a:t>rue</a:t>
                </a:r>
                <a:r>
                  <a:rPr lang="de-DE" sz="1800" dirty="0" smtClean="0"/>
                  <a:t> </a:t>
                </a:r>
                <a:r>
                  <a:rPr lang="de-DE" sz="1800" dirty="0" err="1"/>
                  <a:t>variances</a:t>
                </a:r>
                <a:r>
                  <a:rPr lang="de-DE" sz="1800" dirty="0"/>
                  <a:t> </a:t>
                </a:r>
                <a14:m>
                  <m:oMath xmlns:m="http://schemas.openxmlformats.org/officeDocument/2006/math">
                    <m:sSubSup>
                      <m:sSubSupPr>
                        <m:ctrlPr>
                          <a:rPr lang="de-DE" sz="1800" i="1">
                            <a:latin typeface="Cambria Math" panose="02040503050406030204" pitchFamily="18" charset="0"/>
                          </a:rPr>
                        </m:ctrlPr>
                      </m:sSubSupPr>
                      <m:e>
                        <m:r>
                          <a:rPr lang="de-DE" sz="1800">
                            <a:latin typeface="Cambria Math" panose="02040503050406030204" pitchFamily="18" charset="0"/>
                          </a:rPr>
                          <m:t>(</m:t>
                        </m:r>
                        <m:r>
                          <a:rPr lang="de-DE" sz="1800">
                            <a:latin typeface="Cambria Math" panose="02040503050406030204" pitchFamily="18" charset="0"/>
                          </a:rPr>
                          <m:t>𝜎</m:t>
                        </m:r>
                      </m:e>
                      <m:sub>
                        <m:r>
                          <a:rPr lang="de-DE" sz="1800">
                            <a:latin typeface="Cambria Math" panose="02040503050406030204" pitchFamily="18" charset="0"/>
                          </a:rPr>
                          <m:t>𝐸</m:t>
                        </m:r>
                      </m:sub>
                      <m:sup>
                        <m:r>
                          <a:rPr lang="de-DE" sz="1800">
                            <a:latin typeface="Cambria Math" panose="02040503050406030204" pitchFamily="18" charset="0"/>
                          </a:rPr>
                          <m:t>2</m:t>
                        </m:r>
                      </m:sup>
                    </m:sSubSup>
                    <m:r>
                      <a:rPr lang="de-DE" sz="1800">
                        <a:latin typeface="Cambria Math" panose="02040503050406030204" pitchFamily="18" charset="0"/>
                      </a:rPr>
                      <m:t>;</m:t>
                    </m:r>
                    <m:sSubSup>
                      <m:sSubSupPr>
                        <m:ctrlPr>
                          <a:rPr lang="de-DE" sz="1800" i="1">
                            <a:latin typeface="Cambria Math" panose="02040503050406030204" pitchFamily="18" charset="0"/>
                          </a:rPr>
                        </m:ctrlPr>
                      </m:sSubSupPr>
                      <m:e>
                        <m:r>
                          <a:rPr lang="de-DE" sz="1800">
                            <a:latin typeface="Cambria Math" panose="02040503050406030204" pitchFamily="18" charset="0"/>
                          </a:rPr>
                          <m:t>𝜎</m:t>
                        </m:r>
                      </m:e>
                      <m:sub>
                        <m:r>
                          <a:rPr lang="de-DE" sz="1800">
                            <a:latin typeface="Cambria Math" panose="02040503050406030204" pitchFamily="18" charset="0"/>
                          </a:rPr>
                          <m:t>𝑅</m:t>
                        </m:r>
                      </m:sub>
                      <m:sup>
                        <m:r>
                          <a:rPr lang="de-DE" sz="1800">
                            <a:latin typeface="Cambria Math" panose="02040503050406030204" pitchFamily="18" charset="0"/>
                          </a:rPr>
                          <m:t>2</m:t>
                        </m:r>
                      </m:sup>
                    </m:sSubSup>
                    <m:r>
                      <a:rPr lang="de-DE" sz="1800">
                        <a:latin typeface="Cambria Math" panose="02040503050406030204" pitchFamily="18" charset="0"/>
                      </a:rPr>
                      <m:t>;</m:t>
                    </m:r>
                    <m:sSubSup>
                      <m:sSubSupPr>
                        <m:ctrlPr>
                          <a:rPr lang="de-DE" sz="1800" i="1">
                            <a:latin typeface="Cambria Math" panose="02040503050406030204" pitchFamily="18" charset="0"/>
                          </a:rPr>
                        </m:ctrlPr>
                      </m:sSubSupPr>
                      <m:e>
                        <m:r>
                          <a:rPr lang="de-DE" sz="1800">
                            <a:latin typeface="Cambria Math" panose="02040503050406030204" pitchFamily="18" charset="0"/>
                          </a:rPr>
                          <m:t>𝜎</m:t>
                        </m:r>
                      </m:e>
                      <m:sub>
                        <m:r>
                          <a:rPr lang="de-DE" sz="1800">
                            <a:latin typeface="Cambria Math" panose="02040503050406030204" pitchFamily="18" charset="0"/>
                          </a:rPr>
                          <m:t>𝑃</m:t>
                        </m:r>
                      </m:sub>
                      <m:sup>
                        <m:r>
                          <a:rPr lang="de-DE" sz="1800">
                            <a:latin typeface="Cambria Math" panose="02040503050406030204" pitchFamily="18" charset="0"/>
                          </a:rPr>
                          <m:t>2</m:t>
                        </m:r>
                      </m:sup>
                    </m:sSubSup>
                    <m:r>
                      <a:rPr lang="de-DE" sz="1800">
                        <a:latin typeface="Cambria Math" panose="02040503050406030204" pitchFamily="18" charset="0"/>
                      </a:rPr>
                      <m:t>)= </m:t>
                    </m:r>
                  </m:oMath>
                </a14:m>
                <a:r>
                  <a:rPr lang="de-DE" sz="1800" dirty="0"/>
                  <a:t>(1.5;1.5;0.75)</a:t>
                </a:r>
                <a:endParaRPr lang="de-DE" altLang="de-DE" sz="1800" dirty="0"/>
              </a:p>
              <a:p>
                <a:pPr lvl="1">
                  <a:lnSpc>
                    <a:spcPts val="2600"/>
                  </a:lnSpc>
                  <a:spcAft>
                    <a:spcPts val="1400"/>
                  </a:spcAft>
                  <a:buClr>
                    <a:srgbClr val="003867"/>
                  </a:buClr>
                  <a:buBlip>
                    <a:blip r:embed="rId3"/>
                  </a:buBlip>
                </a:pPr>
                <a:r>
                  <a:rPr lang="de-DE" altLang="de-DE" sz="1800" dirty="0" err="1" smtClean="0"/>
                  <a:t>Comparing</a:t>
                </a:r>
                <a:r>
                  <a:rPr lang="de-DE" altLang="de-DE" sz="1800" dirty="0" smtClean="0"/>
                  <a:t> </a:t>
                </a:r>
                <a:r>
                  <a:rPr lang="de-DE" altLang="de-DE" sz="1800" dirty="0" err="1" smtClean="0"/>
                  <a:t>unblinded</a:t>
                </a:r>
                <a:r>
                  <a:rPr lang="de-DE" altLang="de-DE" sz="1800" dirty="0" smtClean="0"/>
                  <a:t> </a:t>
                </a:r>
                <a:r>
                  <a:rPr lang="de-DE" altLang="de-DE" sz="1800" dirty="0" err="1" smtClean="0"/>
                  <a:t>variance</a:t>
                </a:r>
                <a:r>
                  <a:rPr lang="de-DE" altLang="de-DE" sz="1800" dirty="0" smtClean="0"/>
                  <a:t> </a:t>
                </a:r>
                <a:r>
                  <a:rPr lang="de-DE" altLang="de-DE" sz="1800" dirty="0" err="1" smtClean="0"/>
                  <a:t>estimates</a:t>
                </a:r>
                <a:r>
                  <a:rPr lang="de-DE" altLang="de-DE" sz="1800" dirty="0" smtClean="0"/>
                  <a:t> (UG) </a:t>
                </a:r>
                <a:r>
                  <a:rPr lang="de-DE" altLang="de-DE" sz="1800" dirty="0" err="1" smtClean="0"/>
                  <a:t>with</a:t>
                </a:r>
                <a:r>
                  <a:rPr lang="de-DE" altLang="de-DE" sz="1800" dirty="0" smtClean="0"/>
                  <a:t> </a:t>
                </a:r>
                <a:r>
                  <a:rPr lang="de-DE" altLang="de-DE" sz="1800" dirty="0" err="1" smtClean="0"/>
                  <a:t>blinded</a:t>
                </a:r>
                <a:r>
                  <a:rPr lang="de-DE" altLang="de-DE" sz="1800" dirty="0" smtClean="0"/>
                  <a:t> </a:t>
                </a:r>
                <a:r>
                  <a:rPr lang="de-DE" altLang="de-DE" sz="1800" dirty="0" err="1" smtClean="0"/>
                  <a:t>variance</a:t>
                </a:r>
                <a:r>
                  <a:rPr lang="de-DE" altLang="de-DE" sz="1800" dirty="0" smtClean="0"/>
                  <a:t> </a:t>
                </a:r>
                <a:r>
                  <a:rPr lang="de-DE" altLang="de-DE" sz="1800" dirty="0" err="1" smtClean="0"/>
                  <a:t>estimates</a:t>
                </a:r>
                <a:r>
                  <a:rPr lang="de-DE" altLang="de-DE" sz="1800" dirty="0" smtClean="0"/>
                  <a:t> </a:t>
                </a:r>
                <a:r>
                  <a:rPr lang="en-US" altLang="de-DE" sz="1800" dirty="0" smtClean="0"/>
                  <a:t>(</a:t>
                </a:r>
                <a:r>
                  <a:rPr lang="en-US" altLang="de-DE" sz="1800" dirty="0"/>
                  <a:t>OSU</a:t>
                </a:r>
                <a:r>
                  <a:rPr lang="en-US" altLang="de-DE" sz="1800" dirty="0" smtClean="0"/>
                  <a:t>)</a:t>
                </a:r>
              </a:p>
              <a:p>
                <a:pPr lvl="1">
                  <a:lnSpc>
                    <a:spcPts val="2600"/>
                  </a:lnSpc>
                  <a:spcAft>
                    <a:spcPts val="1400"/>
                  </a:spcAft>
                  <a:buClr>
                    <a:srgbClr val="003867"/>
                  </a:buClr>
                  <a:buBlip>
                    <a:blip r:embed="rId3"/>
                  </a:buBlip>
                </a:pPr>
                <a:r>
                  <a:rPr lang="de-DE" altLang="de-DE" sz="1800" dirty="0" err="1" smtClean="0"/>
                  <a:t>increasing</a:t>
                </a:r>
                <a:r>
                  <a:rPr lang="de-DE" altLang="de-DE" sz="1800" dirty="0" smtClean="0"/>
                  <a:t> internal </a:t>
                </a:r>
                <a:r>
                  <a:rPr lang="de-DE" altLang="de-DE" sz="1800" dirty="0" err="1" smtClean="0"/>
                  <a:t>pilot</a:t>
                </a:r>
                <a:r>
                  <a:rPr lang="de-DE" altLang="de-DE" sz="1800" dirty="0" smtClean="0"/>
                  <a:t> </a:t>
                </a:r>
                <a:r>
                  <a:rPr lang="de-DE" altLang="de-DE" sz="1800" dirty="0" err="1" smtClean="0"/>
                  <a:t>study</a:t>
                </a:r>
                <a:r>
                  <a:rPr lang="de-DE" altLang="de-DE" sz="1800" dirty="0" smtClean="0"/>
                  <a:t> </a:t>
                </a:r>
                <a:r>
                  <a:rPr lang="de-DE" altLang="de-DE" sz="1800" dirty="0" err="1" smtClean="0"/>
                  <a:t>size</a:t>
                </a:r>
                <a:r>
                  <a:rPr lang="de-DE" altLang="de-DE" sz="1800" dirty="0" smtClean="0"/>
                  <a:t> </a:t>
                </a:r>
                <a14:m>
                  <m:oMath xmlns:m="http://schemas.openxmlformats.org/officeDocument/2006/math">
                    <m:sSub>
                      <m:sSubPr>
                        <m:ctrlPr>
                          <a:rPr lang="de-DE" sz="1800" i="1">
                            <a:latin typeface="Cambria Math" panose="02040503050406030204" pitchFamily="18" charset="0"/>
                          </a:rPr>
                        </m:ctrlPr>
                      </m:sSubPr>
                      <m:e>
                        <m:r>
                          <a:rPr lang="de-DE" sz="1800" i="1">
                            <a:latin typeface="Cambria Math" panose="02040503050406030204" pitchFamily="18" charset="0"/>
                          </a:rPr>
                          <m:t>𝑛</m:t>
                        </m:r>
                      </m:e>
                      <m:sub>
                        <m:r>
                          <a:rPr lang="de-DE" sz="1800" i="1">
                            <a:latin typeface="Cambria Math" panose="02040503050406030204" pitchFamily="18" charset="0"/>
                          </a:rPr>
                          <m:t>1</m:t>
                        </m:r>
                      </m:sub>
                    </m:sSub>
                  </m:oMath>
                </a14:m>
                <a:endParaRPr lang="de-DE" altLang="de-DE" sz="1800" dirty="0" smtClean="0"/>
              </a:p>
              <a:p>
                <a:pPr lvl="1">
                  <a:lnSpc>
                    <a:spcPts val="2600"/>
                  </a:lnSpc>
                  <a:spcAft>
                    <a:spcPts val="1400"/>
                  </a:spcAft>
                  <a:buClr>
                    <a:srgbClr val="003867"/>
                  </a:buClr>
                  <a:buFontTx/>
                  <a:buBlip>
                    <a:blip r:embed="rId3"/>
                  </a:buBlip>
                </a:pPr>
                <a:endParaRPr lang="de-DE" altLang="de-DE" sz="1800" dirty="0" smtClean="0"/>
              </a:p>
              <a:p>
                <a:pPr lvl="1">
                  <a:lnSpc>
                    <a:spcPts val="2600"/>
                  </a:lnSpc>
                  <a:spcAft>
                    <a:spcPts val="1400"/>
                  </a:spcAft>
                  <a:buClr>
                    <a:srgbClr val="003867"/>
                  </a:buClr>
                  <a:buBlip>
                    <a:blip r:embed="rId3"/>
                  </a:buBlip>
                </a:pPr>
                <a:endParaRPr lang="de-DE" altLang="de-DE" sz="1800" dirty="0" smtClean="0"/>
              </a:p>
            </p:txBody>
          </p:sp>
        </mc:Choice>
        <mc:Fallback xmlns="">
          <p:sp>
            <p:nvSpPr>
              <p:cNvPr id="11" name="Rectangle 6"/>
              <p:cNvSpPr>
                <a:spLocks noRot="1" noChangeAspect="1" noMove="1" noResize="1" noEditPoints="1" noAdjustHandles="1" noChangeArrowheads="1" noChangeShapeType="1" noTextEdit="1"/>
              </p:cNvSpPr>
              <p:nvPr/>
            </p:nvSpPr>
            <p:spPr bwMode="auto">
              <a:xfrm>
                <a:off x="4005647" y="2355726"/>
                <a:ext cx="4752528" cy="2448272"/>
              </a:xfrm>
              <a:prstGeom prst="rect">
                <a:avLst/>
              </a:prstGeom>
              <a:blipFill>
                <a:blip r:embed="rId5"/>
                <a:stretch>
                  <a:fillRect t="-1990" b="-24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2" name="Rechteck 11"/>
              <p:cNvSpPr/>
              <p:nvPr/>
            </p:nvSpPr>
            <p:spPr bwMode="auto">
              <a:xfrm>
                <a:off x="6579845" y="3915748"/>
                <a:ext cx="2225078" cy="384554"/>
              </a:xfrm>
              <a:prstGeom prst="rect">
                <a:avLst/>
              </a:prstGeom>
              <a:solidFill>
                <a:schemeClr val="bg1"/>
              </a:solidFill>
              <a:ln w="19050">
                <a:solidFill>
                  <a:srgbClr val="F29400"/>
                </a:solidFill>
              </a:ln>
              <a:effectLst/>
              <a:extLst/>
            </p:spPr>
            <p:txBody>
              <a:bodyPr vert="horz" wrap="none" lIns="21600" tIns="0" rIns="0" bIns="0" numCol="1" rtlCol="0" anchor="ctr" anchorCtr="0" compatLnSpc="1">
                <a:prstTxWarp prst="textNoShape">
                  <a:avLst/>
                </a:prstTxWarp>
              </a:bodyPr>
              <a:lstStyle/>
              <a:p>
                <a:r>
                  <a:rPr lang="de-DE" sz="1200" dirty="0" err="1" smtClean="0"/>
                  <a:t>Using</a:t>
                </a:r>
                <a:r>
                  <a:rPr lang="de-DE" sz="1200" dirty="0" smtClean="0"/>
                  <a:t> </a:t>
                </a:r>
                <a:r>
                  <a:rPr lang="de-DE" sz="1200" dirty="0" err="1" smtClean="0"/>
                  <a:t>additionally</a:t>
                </a:r>
                <a:r>
                  <a:rPr lang="de-DE" sz="1200" dirty="0" smtClean="0"/>
                  <a:t> </a:t>
                </a:r>
                <a14:m>
                  <m:oMath xmlns:m="http://schemas.openxmlformats.org/officeDocument/2006/math">
                    <m:d>
                      <m:dPr>
                        <m:ctrlPr>
                          <a:rPr lang="de-DE" sz="1200" i="1">
                            <a:latin typeface="Cambria Math" panose="02040503050406030204" pitchFamily="18" charset="0"/>
                          </a:rPr>
                        </m:ctrlPr>
                      </m:dPr>
                      <m:e>
                        <m:r>
                          <a:rPr lang="de-DE" sz="1200" i="1">
                            <a:latin typeface="Cambria Math" panose="02040503050406030204" pitchFamily="18" charset="0"/>
                          </a:rPr>
                          <m:t>1;</m:t>
                        </m:r>
                        <m:sSub>
                          <m:sSubPr>
                            <m:ctrlPr>
                              <a:rPr lang="de-DE" sz="1200" i="1">
                                <a:latin typeface="Cambria Math" panose="02040503050406030204" pitchFamily="18" charset="0"/>
                              </a:rPr>
                            </m:ctrlPr>
                          </m:sSubPr>
                          <m:e>
                            <m:r>
                              <a:rPr lang="de-DE" sz="1200" i="1">
                                <a:latin typeface="Cambria Math" panose="02040503050406030204" pitchFamily="18" charset="0"/>
                              </a:rPr>
                              <m:t>𝑐</m:t>
                            </m:r>
                          </m:e>
                          <m:sub>
                            <m:r>
                              <a:rPr lang="de-DE" sz="1200" i="1">
                                <a:latin typeface="Cambria Math" panose="02040503050406030204" pitchFamily="18" charset="0"/>
                              </a:rPr>
                              <m:t>𝑅</m:t>
                            </m:r>
                          </m:sub>
                        </m:sSub>
                        <m:r>
                          <a:rPr lang="de-DE" sz="1200" i="1">
                            <a:latin typeface="Cambria Math" panose="02040503050406030204" pitchFamily="18" charset="0"/>
                          </a:rPr>
                          <m:t>; </m:t>
                        </m:r>
                        <m:sSub>
                          <m:sSubPr>
                            <m:ctrlPr>
                              <a:rPr lang="de-DE" sz="1200" i="1">
                                <a:latin typeface="Cambria Math" panose="02040503050406030204" pitchFamily="18" charset="0"/>
                              </a:rPr>
                            </m:ctrlPr>
                          </m:sSubPr>
                          <m:e>
                            <m:r>
                              <a:rPr lang="de-DE" sz="1200" i="1">
                                <a:latin typeface="Cambria Math" panose="02040503050406030204" pitchFamily="18" charset="0"/>
                              </a:rPr>
                              <m:t>𝑐</m:t>
                            </m:r>
                          </m:e>
                          <m:sub>
                            <m:r>
                              <a:rPr lang="de-DE" sz="1200" i="1">
                                <a:latin typeface="Cambria Math" panose="02040503050406030204" pitchFamily="18" charset="0"/>
                              </a:rPr>
                              <m:t>𝑃</m:t>
                            </m:r>
                          </m:sub>
                        </m:sSub>
                      </m:e>
                    </m:d>
                  </m:oMath>
                </a14:m>
                <a:endParaRPr kumimoji="0" lang="de-DE" sz="1200" b="0" i="0" u="none" strike="noStrike" cap="none" normalizeH="0" baseline="0" dirty="0" smtClean="0">
                  <a:ln>
                    <a:noFill/>
                  </a:ln>
                  <a:solidFill>
                    <a:srgbClr val="000000"/>
                  </a:solidFill>
                  <a:effectLst/>
                  <a:latin typeface="Arial" panose="020B0604020202020204" pitchFamily="34" charset="0"/>
                </a:endParaRPr>
              </a:p>
            </p:txBody>
          </p:sp>
        </mc:Choice>
        <mc:Fallback xmlns="">
          <p:sp>
            <p:nvSpPr>
              <p:cNvPr id="12" name="Rechteck 11"/>
              <p:cNvSpPr>
                <a:spLocks noRot="1" noChangeAspect="1" noMove="1" noResize="1" noEditPoints="1" noAdjustHandles="1" noChangeArrowheads="1" noChangeShapeType="1" noTextEdit="1"/>
              </p:cNvSpPr>
              <p:nvPr/>
            </p:nvSpPr>
            <p:spPr bwMode="auto">
              <a:xfrm>
                <a:off x="6579845" y="3915748"/>
                <a:ext cx="2225078" cy="384554"/>
              </a:xfrm>
              <a:prstGeom prst="rect">
                <a:avLst/>
              </a:prstGeom>
              <a:blipFill>
                <a:blip r:embed="rId6"/>
                <a:stretch>
                  <a:fillRect/>
                </a:stretch>
              </a:blipFill>
              <a:ln w="19050">
                <a:solidFill>
                  <a:srgbClr val="F29400"/>
                </a:solidFill>
              </a:ln>
              <a:effectLst/>
              <a:extLst/>
            </p:spPr>
            <p:txBody>
              <a:bodyPr/>
              <a:lstStyle/>
              <a:p>
                <a:r>
                  <a:rPr lang="de-DE">
                    <a:noFill/>
                  </a:rPr>
                  <a:t> </a:t>
                </a:r>
              </a:p>
            </p:txBody>
          </p:sp>
        </mc:Fallback>
      </mc:AlternateContent>
    </p:spTree>
    <p:extLst>
      <p:ext uri="{BB962C8B-B14F-4D97-AF65-F5344CB8AC3E}">
        <p14:creationId xmlns:p14="http://schemas.microsoft.com/office/powerpoint/2010/main" val="200423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1" grpId="0"/>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r>
              <a:rPr lang="en-US" altLang="de-DE" dirty="0"/>
              <a:t>Sample size calculation and recalculation, Maxi Schulz et.al.,</a:t>
            </a:r>
            <a:r>
              <a:rPr lang="de-DE" dirty="0"/>
              <a:t> March 21st 2024</a:t>
            </a:r>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647279"/>
            <a:ext cx="4155926" cy="4155926"/>
          </a:xfrm>
          <a:prstGeom prst="rect">
            <a:avLst/>
          </a:prstGeom>
        </p:spPr>
      </p:pic>
      <p:pic>
        <p:nvPicPr>
          <p:cNvPr id="11" name="Grafik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764" y="647279"/>
            <a:ext cx="4187240" cy="4187240"/>
          </a:xfrm>
          <a:prstGeom prst="rect">
            <a:avLst/>
          </a:prstGeom>
        </p:spPr>
      </p:pic>
      <mc:AlternateContent xmlns:mc="http://schemas.openxmlformats.org/markup-compatibility/2006" xmlns:a14="http://schemas.microsoft.com/office/drawing/2010/main">
        <mc:Choice Requires="a14">
          <p:sp>
            <p:nvSpPr>
              <p:cNvPr id="6" name="Rechteck 5"/>
              <p:cNvSpPr/>
              <p:nvPr/>
            </p:nvSpPr>
            <p:spPr bwMode="auto">
              <a:xfrm>
                <a:off x="1043608" y="4143843"/>
                <a:ext cx="7128792" cy="659362"/>
              </a:xfrm>
              <a:prstGeom prst="rect">
                <a:avLst/>
              </a:prstGeom>
              <a:solidFill>
                <a:schemeClr val="bg1"/>
              </a:solidFill>
              <a:ln w="19050">
                <a:solidFill>
                  <a:srgbClr val="F29400"/>
                </a:solidFill>
              </a:ln>
              <a:effectLst/>
              <a:extLst/>
            </p:spPr>
            <p:txBody>
              <a:bodyPr vert="horz" wrap="none" lIns="2160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dirty="0" smtClean="0">
                    <a:ln>
                      <a:noFill/>
                    </a:ln>
                    <a:solidFill>
                      <a:srgbClr val="000000"/>
                    </a:solidFill>
                    <a:effectLst/>
                    <a:latin typeface="Arial" panose="020B0604020202020204" pitchFamily="34" charset="0"/>
                  </a:rPr>
                  <a:t>The </a:t>
                </a:r>
                <a:r>
                  <a:rPr kumimoji="0" lang="de-DE" sz="1200" b="0" i="0" u="none" strike="noStrike" cap="none" normalizeH="0" dirty="0" err="1" smtClean="0">
                    <a:ln>
                      <a:noFill/>
                    </a:ln>
                    <a:solidFill>
                      <a:srgbClr val="000000"/>
                    </a:solidFill>
                    <a:effectLst/>
                    <a:latin typeface="Arial" panose="020B0604020202020204" pitchFamily="34" charset="0"/>
                  </a:rPr>
                  <a:t>group</a:t>
                </a:r>
                <a:r>
                  <a:rPr kumimoji="0" lang="de-DE" sz="1200" b="0" i="0" u="none" strike="noStrike" cap="none" normalizeH="0" dirty="0" smtClean="0">
                    <a:ln>
                      <a:noFill/>
                    </a:ln>
                    <a:solidFill>
                      <a:srgbClr val="000000"/>
                    </a:solidFill>
                    <a:effectLst/>
                    <a:latin typeface="Arial" panose="020B0604020202020204" pitchFamily="34" charset="0"/>
                  </a:rPr>
                  <a:t> </a:t>
                </a:r>
                <a:r>
                  <a:rPr kumimoji="0" lang="de-DE" sz="1200" b="0" i="0" u="none" strike="noStrike" cap="none" normalizeH="0" dirty="0" err="1" smtClean="0">
                    <a:ln>
                      <a:noFill/>
                    </a:ln>
                    <a:solidFill>
                      <a:srgbClr val="000000"/>
                    </a:solidFill>
                    <a:effectLst/>
                    <a:latin typeface="Arial" panose="020B0604020202020204" pitchFamily="34" charset="0"/>
                  </a:rPr>
                  <a:t>variances</a:t>
                </a:r>
                <a:r>
                  <a:rPr kumimoji="0" lang="de-DE" sz="1200" b="0" i="0" u="none" strike="noStrike" cap="none" normalizeH="0" dirty="0" smtClean="0">
                    <a:ln>
                      <a:noFill/>
                    </a:ln>
                    <a:solidFill>
                      <a:srgbClr val="000000"/>
                    </a:solidFill>
                    <a:effectLst/>
                    <a:latin typeface="Arial" panose="020B0604020202020204" pitchFamily="34" charset="0"/>
                  </a:rPr>
                  <a:t> </a:t>
                </a:r>
                <a:r>
                  <a:rPr kumimoji="0" lang="de-DE" sz="1200" b="0" i="0" u="none" strike="noStrike" cap="none" normalizeH="0" dirty="0" err="1" smtClean="0">
                    <a:ln>
                      <a:noFill/>
                    </a:ln>
                    <a:solidFill>
                      <a:srgbClr val="000000"/>
                    </a:solidFill>
                    <a:effectLst/>
                    <a:latin typeface="Arial" panose="020B0604020202020204" pitchFamily="34" charset="0"/>
                  </a:rPr>
                  <a:t>ratio</a:t>
                </a:r>
                <a:r>
                  <a:rPr kumimoji="0" lang="de-DE" sz="1200" b="0" i="0" u="none" strike="noStrike" cap="none" normalizeH="0" dirty="0" smtClean="0">
                    <a:ln>
                      <a:noFill/>
                    </a:ln>
                    <a:solidFill>
                      <a:srgbClr val="000000"/>
                    </a:solidFill>
                    <a:effectLst/>
                    <a:latin typeface="Arial" panose="020B0604020202020204" pitchFamily="34" charset="0"/>
                  </a:rPr>
                  <a:t> </a:t>
                </a:r>
                <a:r>
                  <a:rPr kumimoji="0" lang="de-DE" sz="1200" b="0" i="0" u="none" strike="noStrike" cap="none" normalizeH="0" dirty="0" err="1" smtClean="0">
                    <a:ln>
                      <a:noFill/>
                    </a:ln>
                    <a:solidFill>
                      <a:srgbClr val="000000"/>
                    </a:solidFill>
                    <a:effectLst/>
                    <a:latin typeface="Arial" panose="020B0604020202020204" pitchFamily="34" charset="0"/>
                  </a:rPr>
                  <a:t>is</a:t>
                </a:r>
                <a:r>
                  <a:rPr kumimoji="0" lang="de-DE" sz="1200" b="0" i="0" u="none" strike="noStrike" cap="none" normalizeH="0" dirty="0" smtClean="0">
                    <a:ln>
                      <a:noFill/>
                    </a:ln>
                    <a:solidFill>
                      <a:srgbClr val="000000"/>
                    </a:solidFill>
                    <a:effectLst/>
                    <a:latin typeface="Arial" panose="020B0604020202020204" pitchFamily="34" charset="0"/>
                  </a:rPr>
                  <a:t> </a:t>
                </a:r>
                <a:r>
                  <a:rPr kumimoji="0" lang="de-DE" sz="1200" b="0" i="0" u="none" strike="noStrike" cap="none" normalizeH="0" dirty="0" err="1" smtClean="0">
                    <a:ln>
                      <a:noFill/>
                    </a:ln>
                    <a:solidFill>
                      <a:srgbClr val="000000"/>
                    </a:solidFill>
                    <a:effectLst/>
                    <a:latin typeface="Arial" panose="020B0604020202020204" pitchFamily="34" charset="0"/>
                  </a:rPr>
                  <a:t>sufficient</a:t>
                </a:r>
                <a:r>
                  <a:rPr kumimoji="0" lang="de-DE" sz="1200" b="0" i="0" u="none" strike="noStrike" cap="none" normalizeH="0" dirty="0" smtClean="0">
                    <a:ln>
                      <a:noFill/>
                    </a:ln>
                    <a:solidFill>
                      <a:srgbClr val="000000"/>
                    </a:solidFill>
                    <a:effectLst/>
                    <a:latin typeface="Arial" panose="020B0604020202020204" pitchFamily="34" charset="0"/>
                  </a:rPr>
                  <a:t> </a:t>
                </a:r>
                <a:r>
                  <a:rPr kumimoji="0" lang="de-DE" sz="1200" b="0" i="0" u="none" strike="noStrike" cap="none" normalizeH="0" dirty="0" err="1" smtClean="0">
                    <a:ln>
                      <a:noFill/>
                    </a:ln>
                    <a:solidFill>
                      <a:srgbClr val="000000"/>
                    </a:solidFill>
                    <a:effectLst/>
                    <a:latin typeface="Arial" panose="020B0604020202020204" pitchFamily="34" charset="0"/>
                  </a:rPr>
                  <a:t>to</a:t>
                </a:r>
                <a:r>
                  <a:rPr kumimoji="0" lang="de-DE" sz="1200" b="0" i="0" u="none" strike="noStrike" cap="none" normalizeH="0" dirty="0" smtClean="0">
                    <a:ln>
                      <a:noFill/>
                    </a:ln>
                    <a:solidFill>
                      <a:srgbClr val="000000"/>
                    </a:solidFill>
                    <a:effectLst/>
                    <a:latin typeface="Arial" panose="020B0604020202020204" pitchFamily="34" charset="0"/>
                  </a:rPr>
                  <a:t> </a:t>
                </a:r>
                <a:br>
                  <a:rPr kumimoji="0" lang="de-DE" sz="1200" b="0" i="0" u="none" strike="noStrike" cap="none" normalizeH="0" dirty="0" smtClean="0">
                    <a:ln>
                      <a:noFill/>
                    </a:ln>
                    <a:solidFill>
                      <a:srgbClr val="000000"/>
                    </a:solidFill>
                    <a:effectLst/>
                    <a:latin typeface="Arial" panose="020B0604020202020204" pitchFamily="34" charset="0"/>
                  </a:rPr>
                </a:br>
                <a:r>
                  <a:rPr kumimoji="0" lang="de-DE" sz="1200" b="0" i="0" u="none" strike="noStrike" cap="none" normalizeH="0" dirty="0" err="1" smtClean="0">
                    <a:ln>
                      <a:noFill/>
                    </a:ln>
                    <a:solidFill>
                      <a:srgbClr val="000000"/>
                    </a:solidFill>
                    <a:effectLst/>
                    <a:latin typeface="Arial" panose="020B0604020202020204" pitchFamily="34" charset="0"/>
                  </a:rPr>
                  <a:t>maintain</a:t>
                </a:r>
                <a:r>
                  <a:rPr kumimoji="0" lang="de-DE" sz="1200" b="0" i="0" u="none" strike="noStrike" cap="none" normalizeH="0" dirty="0" smtClean="0">
                    <a:ln>
                      <a:noFill/>
                    </a:ln>
                    <a:solidFill>
                      <a:srgbClr val="000000"/>
                    </a:solidFill>
                    <a:effectLst/>
                    <a:latin typeface="Arial" panose="020B0604020202020204" pitchFamily="34" charset="0"/>
                  </a:rPr>
                  <a:t> </a:t>
                </a:r>
                <a:r>
                  <a:rPr kumimoji="0" lang="de-DE" sz="1200" b="0" i="0" u="none" strike="noStrike" cap="none" normalizeH="0" dirty="0" err="1" smtClean="0">
                    <a:ln>
                      <a:noFill/>
                    </a:ln>
                    <a:solidFill>
                      <a:srgbClr val="000000"/>
                    </a:solidFill>
                    <a:effectLst/>
                    <a:latin typeface="Arial" panose="020B0604020202020204" pitchFamily="34" charset="0"/>
                  </a:rPr>
                  <a:t>the</a:t>
                </a:r>
                <a:r>
                  <a:rPr kumimoji="0" lang="de-DE" sz="1200" b="0" i="0" u="none" strike="noStrike" cap="none" normalizeH="0" dirty="0" smtClean="0">
                    <a:ln>
                      <a:noFill/>
                    </a:ln>
                    <a:solidFill>
                      <a:srgbClr val="000000"/>
                    </a:solidFill>
                    <a:effectLst/>
                    <a:latin typeface="Arial" panose="020B0604020202020204" pitchFamily="34" charset="0"/>
                  </a:rPr>
                  <a:t> </a:t>
                </a:r>
                <a:r>
                  <a:rPr kumimoji="0" lang="de-DE" sz="1200" b="0" i="0" u="none" strike="noStrike" cap="none" normalizeH="0" dirty="0" err="1" smtClean="0">
                    <a:ln>
                      <a:noFill/>
                    </a:ln>
                    <a:solidFill>
                      <a:srgbClr val="000000"/>
                    </a:solidFill>
                    <a:effectLst/>
                    <a:latin typeface="Arial" panose="020B0604020202020204" pitchFamily="34" charset="0"/>
                  </a:rPr>
                  <a:t>blinding</a:t>
                </a:r>
                <a:r>
                  <a:rPr kumimoji="0" lang="de-DE" sz="1200" b="0" i="0" u="none" strike="noStrike" cap="none" normalizeH="0" dirty="0" smtClean="0">
                    <a:ln>
                      <a:noFill/>
                    </a:ln>
                    <a:solidFill>
                      <a:srgbClr val="000000"/>
                    </a:solidFill>
                    <a:effectLst/>
                    <a:latin typeface="Arial" panose="020B0604020202020204" pitchFamily="34" charset="0"/>
                  </a:rPr>
                  <a:t> </a:t>
                </a:r>
                <a:r>
                  <a:rPr kumimoji="0" lang="de-DE" sz="1200" b="0" i="0" u="none" strike="noStrike" cap="none" normalizeH="0" dirty="0" err="1" smtClean="0">
                    <a:ln>
                      <a:noFill/>
                    </a:ln>
                    <a:solidFill>
                      <a:srgbClr val="000000"/>
                    </a:solidFill>
                    <a:effectLst/>
                    <a:latin typeface="Arial" panose="020B0604020202020204" pitchFamily="34" charset="0"/>
                  </a:rPr>
                  <a:t>of</a:t>
                </a:r>
                <a:r>
                  <a:rPr kumimoji="0" lang="de-DE" sz="1200" b="0" i="0" u="none" strike="noStrike" cap="none" normalizeH="0" dirty="0" smtClean="0">
                    <a:ln>
                      <a:noFill/>
                    </a:ln>
                    <a:solidFill>
                      <a:srgbClr val="000000"/>
                    </a:solidFill>
                    <a:effectLst/>
                    <a:latin typeface="Arial" panose="020B0604020202020204" pitchFamily="34" charset="0"/>
                  </a:rPr>
                  <a:t> </a:t>
                </a:r>
                <a:r>
                  <a:rPr kumimoji="0" lang="de-DE" sz="1200" b="0" i="0" u="none" strike="noStrike" cap="none" normalizeH="0" dirty="0" err="1" smtClean="0">
                    <a:ln>
                      <a:noFill/>
                    </a:ln>
                    <a:solidFill>
                      <a:srgbClr val="000000"/>
                    </a:solidFill>
                    <a:effectLst/>
                    <a:latin typeface="Arial" panose="020B0604020202020204" pitchFamily="34" charset="0"/>
                  </a:rPr>
                  <a:t>the</a:t>
                </a:r>
                <a:r>
                  <a:rPr kumimoji="0" lang="de-DE" sz="1200" b="0" i="0" u="none" strike="noStrike" cap="none" normalizeH="0" dirty="0" smtClean="0">
                    <a:ln>
                      <a:noFill/>
                    </a:ln>
                    <a:solidFill>
                      <a:srgbClr val="000000"/>
                    </a:solidFill>
                    <a:effectLst/>
                    <a:latin typeface="Arial" panose="020B0604020202020204" pitchFamily="34" charset="0"/>
                  </a:rPr>
                  <a:t> </a:t>
                </a:r>
                <a:r>
                  <a:rPr kumimoji="0" lang="de-DE" sz="1200" b="0" i="0" u="none" strike="noStrike" cap="none" normalizeH="0" dirty="0" err="1" smtClean="0">
                    <a:ln>
                      <a:noFill/>
                    </a:ln>
                    <a:solidFill>
                      <a:srgbClr val="000000"/>
                    </a:solidFill>
                    <a:effectLst/>
                    <a:latin typeface="Arial" panose="020B0604020202020204" pitchFamily="34" charset="0"/>
                  </a:rPr>
                  <a:t>data</a:t>
                </a:r>
                <a:r>
                  <a:rPr kumimoji="0" lang="de-DE" sz="1200" b="0" i="0" u="none" strike="noStrike" cap="none" normalizeH="0" dirty="0" smtClean="0">
                    <a:ln>
                      <a:noFill/>
                    </a:ln>
                    <a:solidFill>
                      <a:srgbClr val="000000"/>
                    </a:solidFill>
                    <a:effectLst/>
                    <a:latin typeface="Arial" panose="020B0604020202020204" pitchFamily="34" charset="0"/>
                  </a:rPr>
                  <a:t> </a:t>
                </a:r>
                <a:r>
                  <a:rPr kumimoji="0" lang="de-DE" sz="1200" b="0" i="0" u="none" strike="noStrike" cap="none" normalizeH="0" dirty="0" err="1" smtClean="0">
                    <a:ln>
                      <a:noFill/>
                    </a:ln>
                    <a:solidFill>
                      <a:srgbClr val="000000"/>
                    </a:solidFill>
                    <a:effectLst/>
                    <a:latin typeface="Arial" panose="020B0604020202020204" pitchFamily="34" charset="0"/>
                  </a:rPr>
                  <a:t>and</a:t>
                </a:r>
                <a:r>
                  <a:rPr kumimoji="0" lang="de-DE" sz="1200" b="0" i="0" u="none" strike="noStrike" cap="none" normalizeH="0" dirty="0" smtClean="0">
                    <a:ln>
                      <a:noFill/>
                    </a:ln>
                    <a:solidFill>
                      <a:srgbClr val="000000"/>
                    </a:solidFill>
                    <a:effectLst/>
                    <a:latin typeface="Arial" panose="020B0604020202020204" pitchFamily="34" charset="0"/>
                  </a:rPr>
                  <a:t> </a:t>
                </a:r>
                <a:r>
                  <a:rPr kumimoji="0" lang="de-DE" sz="1200" b="0" i="0" u="none" strike="noStrike" cap="none" normalizeH="0" dirty="0" err="1" smtClean="0">
                    <a:ln>
                      <a:noFill/>
                    </a:ln>
                    <a:solidFill>
                      <a:srgbClr val="000000"/>
                    </a:solidFill>
                    <a:effectLst/>
                    <a:latin typeface="Arial" panose="020B0604020202020204" pitchFamily="34" charset="0"/>
                  </a:rPr>
                  <a:t>ensure</a:t>
                </a:r>
                <a:r>
                  <a:rPr kumimoji="0" lang="de-DE" sz="1200" b="0" i="0" u="none" strike="noStrike" cap="none" normalizeH="0" dirty="0" smtClean="0">
                    <a:ln>
                      <a:noFill/>
                    </a:ln>
                    <a:solidFill>
                      <a:srgbClr val="000000"/>
                    </a:solidFill>
                    <a:effectLst/>
                    <a:latin typeface="Arial" panose="020B0604020202020204" pitchFamily="34" charset="0"/>
                  </a:rPr>
                  <a:t> </a:t>
                </a:r>
                <a:r>
                  <a:rPr lang="de-DE" sz="1200" dirty="0" err="1" smtClean="0"/>
                  <a:t>reliable</a:t>
                </a:r>
                <a:r>
                  <a:rPr lang="de-DE" sz="1200" dirty="0" smtClean="0"/>
                  <a:t> sample </a:t>
                </a:r>
                <a:r>
                  <a:rPr lang="de-DE" sz="1200" dirty="0" err="1" smtClean="0"/>
                  <a:t>size</a:t>
                </a:r>
                <a:r>
                  <a:rPr lang="de-DE" sz="1200" dirty="0" smtClean="0"/>
                  <a:t> </a:t>
                </a:r>
                <a:r>
                  <a:rPr lang="de-DE" sz="1200" dirty="0" err="1" smtClean="0"/>
                  <a:t>re-estimation</a:t>
                </a:r>
                <a:r>
                  <a:rPr lang="de-DE" sz="1200" dirty="0" smtClean="0"/>
                  <a:t> (</a:t>
                </a:r>
                <a:r>
                  <a:rPr lang="de-DE" sz="1200" dirty="0" err="1" smtClean="0"/>
                  <a:t>for</a:t>
                </a:r>
                <a:r>
                  <a:rPr lang="de-DE" sz="1200" dirty="0" smtClean="0"/>
                  <a:t> </a:t>
                </a:r>
                <a:r>
                  <a:rPr lang="de-DE" sz="1200" dirty="0" err="1" smtClean="0"/>
                  <a:t>greater</a:t>
                </a:r>
                <a:r>
                  <a:rPr lang="de-DE" sz="1200" dirty="0" smtClean="0"/>
                  <a:t> </a:t>
                </a:r>
                <a14:m>
                  <m:oMath xmlns:m="http://schemas.openxmlformats.org/officeDocument/2006/math">
                    <m:sSub>
                      <m:sSubPr>
                        <m:ctrlPr>
                          <a:rPr lang="de-DE" sz="1200" i="1" smtClean="0">
                            <a:latin typeface="Cambria Math" panose="02040503050406030204" pitchFamily="18" charset="0"/>
                          </a:rPr>
                        </m:ctrlPr>
                      </m:sSubPr>
                      <m:e>
                        <m:r>
                          <a:rPr lang="de-DE" sz="1200" b="0" i="1" smtClean="0">
                            <a:latin typeface="Cambria Math" panose="02040503050406030204" pitchFamily="18" charset="0"/>
                          </a:rPr>
                          <m:t>𝑛</m:t>
                        </m:r>
                      </m:e>
                      <m:sub>
                        <m:r>
                          <a:rPr lang="de-DE" sz="1200" b="0" i="1" smtClean="0">
                            <a:latin typeface="Cambria Math" panose="02040503050406030204" pitchFamily="18" charset="0"/>
                          </a:rPr>
                          <m:t>1</m:t>
                        </m:r>
                      </m:sub>
                    </m:sSub>
                  </m:oMath>
                </a14:m>
                <a:r>
                  <a:rPr kumimoji="0" lang="de-DE" sz="1200" b="0" i="0" u="none" strike="noStrike" cap="none" normalizeH="0" baseline="0" dirty="0" smtClean="0">
                    <a:ln>
                      <a:noFill/>
                    </a:ln>
                    <a:solidFill>
                      <a:srgbClr val="000000"/>
                    </a:solidFill>
                    <a:effectLst/>
                    <a:latin typeface="Arial" panose="020B0604020202020204" pitchFamily="34" charset="0"/>
                  </a:rPr>
                  <a:t>)</a:t>
                </a:r>
              </a:p>
            </p:txBody>
          </p:sp>
        </mc:Choice>
        <mc:Fallback xmlns="">
          <p:sp>
            <p:nvSpPr>
              <p:cNvPr id="6" name="Rechteck 5"/>
              <p:cNvSpPr>
                <a:spLocks noRot="1" noChangeAspect="1" noMove="1" noResize="1" noEditPoints="1" noAdjustHandles="1" noChangeArrowheads="1" noChangeShapeType="1" noTextEdit="1"/>
              </p:cNvSpPr>
              <p:nvPr/>
            </p:nvSpPr>
            <p:spPr bwMode="auto">
              <a:xfrm>
                <a:off x="1043608" y="4143843"/>
                <a:ext cx="7128792" cy="659362"/>
              </a:xfrm>
              <a:prstGeom prst="rect">
                <a:avLst/>
              </a:prstGeom>
              <a:blipFill>
                <a:blip r:embed="rId5"/>
                <a:stretch>
                  <a:fillRect/>
                </a:stretch>
              </a:blipFill>
              <a:ln w="19050">
                <a:solidFill>
                  <a:srgbClr val="F29400"/>
                </a:solidFill>
              </a:ln>
              <a:effectLst/>
              <a:extLst/>
            </p:spPr>
            <p:txBody>
              <a:bodyPr/>
              <a:lstStyle/>
              <a:p>
                <a:r>
                  <a:rPr lang="de-DE">
                    <a:noFill/>
                  </a:rPr>
                  <a:t> </a:t>
                </a:r>
              </a:p>
            </p:txBody>
          </p:sp>
        </mc:Fallback>
      </mc:AlternateContent>
    </p:spTree>
    <p:extLst>
      <p:ext uri="{BB962C8B-B14F-4D97-AF65-F5344CB8AC3E}">
        <p14:creationId xmlns:p14="http://schemas.microsoft.com/office/powerpoint/2010/main" val="198462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r>
              <a:rPr lang="en-US" altLang="de-DE" dirty="0"/>
              <a:t>Sample size calculation and recalculation, Maxi Schulz et.al.,</a:t>
            </a:r>
            <a:r>
              <a:rPr lang="de-DE" dirty="0"/>
              <a:t> March 21st 2024</a:t>
            </a: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346" y="234443"/>
            <a:ext cx="4443958" cy="4443958"/>
          </a:xfrm>
          <a:prstGeom prst="rect">
            <a:avLst/>
          </a:prstGeom>
        </p:spPr>
      </p:pic>
    </p:spTree>
    <p:extLst>
      <p:ext uri="{BB962C8B-B14F-4D97-AF65-F5344CB8AC3E}">
        <p14:creationId xmlns:p14="http://schemas.microsoft.com/office/powerpoint/2010/main" val="3408431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r>
              <a:rPr lang="en-US" altLang="de-DE" dirty="0"/>
              <a:t>Sample size calculation and recalculation, Maxi Schulz et.al.,</a:t>
            </a:r>
            <a:r>
              <a:rPr lang="de-DE" dirty="0"/>
              <a:t> March 21st 2024</a:t>
            </a:r>
          </a:p>
        </p:txBody>
      </p:sp>
      <p:sp>
        <p:nvSpPr>
          <p:cNvPr id="372738" name="Rectangle 2"/>
          <p:cNvSpPr>
            <a:spLocks noChangeArrowheads="1"/>
          </p:cNvSpPr>
          <p:nvPr/>
        </p:nvSpPr>
        <p:spPr bwMode="auto">
          <a:xfrm>
            <a:off x="323857" y="971550"/>
            <a:ext cx="84185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0" rIns="0" bIns="0"/>
          <a:lstStyle>
            <a:lvl1pPr algn="l">
              <a:defRPr sz="2800">
                <a:solidFill>
                  <a:srgbClr val="F29400"/>
                </a:solidFill>
                <a:latin typeface="Arial" panose="020B0604020202020204" pitchFamily="34" charset="0"/>
              </a:defRPr>
            </a:lvl1pPr>
            <a:lvl2pPr algn="l">
              <a:defRPr sz="2800">
                <a:solidFill>
                  <a:srgbClr val="F29400"/>
                </a:solidFill>
                <a:latin typeface="Arial" panose="020B0604020202020204" pitchFamily="34" charset="0"/>
              </a:defRPr>
            </a:lvl2pPr>
            <a:lvl3pPr algn="l">
              <a:defRPr sz="2800">
                <a:solidFill>
                  <a:srgbClr val="F29400"/>
                </a:solidFill>
                <a:latin typeface="Arial" panose="020B0604020202020204" pitchFamily="34" charset="0"/>
              </a:defRPr>
            </a:lvl3pPr>
            <a:lvl4pPr algn="l">
              <a:defRPr sz="2800">
                <a:solidFill>
                  <a:srgbClr val="F29400"/>
                </a:solidFill>
                <a:latin typeface="Arial" panose="020B0604020202020204" pitchFamily="34" charset="0"/>
              </a:defRPr>
            </a:lvl4pPr>
            <a:lvl5pPr algn="l">
              <a:defRPr sz="2800">
                <a:solidFill>
                  <a:srgbClr val="F29400"/>
                </a:solidFill>
                <a:latin typeface="Arial" panose="020B0604020202020204" pitchFamily="34" charset="0"/>
              </a:defRPr>
            </a:lvl5pPr>
            <a:lvl6pPr marL="457200" fontAlgn="base">
              <a:spcBef>
                <a:spcPct val="0"/>
              </a:spcBef>
              <a:spcAft>
                <a:spcPct val="0"/>
              </a:spcAft>
              <a:defRPr sz="2800">
                <a:solidFill>
                  <a:srgbClr val="F29400"/>
                </a:solidFill>
                <a:latin typeface="Arial" panose="020B0604020202020204" pitchFamily="34" charset="0"/>
              </a:defRPr>
            </a:lvl6pPr>
            <a:lvl7pPr marL="914400" fontAlgn="base">
              <a:spcBef>
                <a:spcPct val="0"/>
              </a:spcBef>
              <a:spcAft>
                <a:spcPct val="0"/>
              </a:spcAft>
              <a:defRPr sz="2800">
                <a:solidFill>
                  <a:srgbClr val="F29400"/>
                </a:solidFill>
                <a:latin typeface="Arial" panose="020B0604020202020204" pitchFamily="34" charset="0"/>
              </a:defRPr>
            </a:lvl7pPr>
            <a:lvl8pPr marL="1371600" fontAlgn="base">
              <a:spcBef>
                <a:spcPct val="0"/>
              </a:spcBef>
              <a:spcAft>
                <a:spcPct val="0"/>
              </a:spcAft>
              <a:defRPr sz="2800">
                <a:solidFill>
                  <a:srgbClr val="F29400"/>
                </a:solidFill>
                <a:latin typeface="Arial" panose="020B0604020202020204" pitchFamily="34" charset="0"/>
              </a:defRPr>
            </a:lvl8pPr>
            <a:lvl9pPr marL="1828800" fontAlgn="base">
              <a:spcBef>
                <a:spcPct val="0"/>
              </a:spcBef>
              <a:spcAft>
                <a:spcPct val="0"/>
              </a:spcAft>
              <a:defRPr sz="2800">
                <a:solidFill>
                  <a:srgbClr val="F29400"/>
                </a:solidFill>
                <a:latin typeface="Arial" panose="020B0604020202020204" pitchFamily="34" charset="0"/>
              </a:defRPr>
            </a:lvl9pPr>
          </a:lstStyle>
          <a:p>
            <a:pPr>
              <a:lnSpc>
                <a:spcPts val="3300"/>
              </a:lnSpc>
            </a:pPr>
            <a:r>
              <a:rPr lang="de-DE" altLang="de-DE" sz="2600" dirty="0" smtClean="0"/>
              <a:t>SUMMARY AND CONCLUSION</a:t>
            </a:r>
            <a:endParaRPr lang="de-DE" altLang="de-DE" sz="2600" dirty="0"/>
          </a:p>
        </p:txBody>
      </p:sp>
      <p:sp>
        <p:nvSpPr>
          <p:cNvPr id="7" name="Rectangle 6"/>
          <p:cNvSpPr>
            <a:spLocks noChangeArrowheads="1"/>
          </p:cNvSpPr>
          <p:nvPr/>
        </p:nvSpPr>
        <p:spPr bwMode="auto">
          <a:xfrm>
            <a:off x="358775" y="1659735"/>
            <a:ext cx="8421688" cy="2789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77825" indent="-377825" algn="l">
              <a:lnSpc>
                <a:spcPts val="2400"/>
              </a:lnSpc>
              <a:buFont typeface="Wingdings" panose="05000000000000000000" pitchFamily="2" charset="2"/>
              <a:defRPr sz="1600">
                <a:solidFill>
                  <a:schemeClr val="tx1"/>
                </a:solidFill>
                <a:latin typeface="Arial" panose="020B0604020202020204" pitchFamily="34" charset="0"/>
              </a:defRPr>
            </a:lvl1pPr>
            <a:lvl2pPr marL="777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2pPr>
            <a:lvl3pPr marL="1158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3pPr>
            <a:lvl4pPr marL="1539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4pPr>
            <a:lvl5pPr marL="1920875" indent="-190500" algn="l">
              <a:lnSpc>
                <a:spcPts val="2400"/>
              </a:lnSpc>
              <a:buClr>
                <a:srgbClr val="000073"/>
              </a:buClr>
              <a:buSzPct val="80000"/>
              <a:buFont typeface="Times New Roman" panose="02020603050405020304" pitchFamily="18" charset="0"/>
              <a:defRPr sz="1400">
                <a:solidFill>
                  <a:srgbClr val="003867"/>
                </a:solidFill>
                <a:latin typeface="Arial" panose="020B0604020202020204" pitchFamily="34" charset="0"/>
              </a:defRPr>
            </a:lvl5pPr>
            <a:lvl6pPr marL="23780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6pPr>
            <a:lvl7pPr marL="28352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7pPr>
            <a:lvl8pPr marL="32924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8pPr>
            <a:lvl9pPr marL="37496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9pPr>
          </a:lstStyle>
          <a:p>
            <a:pPr>
              <a:lnSpc>
                <a:spcPts val="2600"/>
              </a:lnSpc>
              <a:spcAft>
                <a:spcPts val="1400"/>
              </a:spcAft>
              <a:buClr>
                <a:srgbClr val="003867"/>
              </a:buClr>
              <a:buFontTx/>
              <a:buBlip>
                <a:blip r:embed="rId3"/>
              </a:buBlip>
            </a:pPr>
            <a:r>
              <a:rPr lang="de-DE" altLang="de-DE" sz="1800" dirty="0" smtClean="0"/>
              <a:t>The sample </a:t>
            </a:r>
            <a:r>
              <a:rPr lang="de-DE" altLang="de-DE" sz="1800" dirty="0" err="1" smtClean="0"/>
              <a:t>size</a:t>
            </a:r>
            <a:r>
              <a:rPr lang="de-DE" altLang="de-DE" sz="1800" dirty="0" smtClean="0"/>
              <a:t> </a:t>
            </a:r>
            <a:r>
              <a:rPr lang="de-DE" altLang="de-DE" sz="1800" dirty="0" err="1" smtClean="0"/>
              <a:t>planning</a:t>
            </a:r>
            <a:r>
              <a:rPr lang="de-DE" altLang="de-DE" sz="1800" dirty="0" smtClean="0"/>
              <a:t> </a:t>
            </a:r>
            <a:r>
              <a:rPr lang="de-DE" altLang="de-DE" sz="1800" dirty="0" err="1" smtClean="0"/>
              <a:t>procedure</a:t>
            </a:r>
            <a:r>
              <a:rPr lang="de-DE" altLang="de-DE" sz="1800" dirty="0" smtClean="0"/>
              <a:t> </a:t>
            </a:r>
            <a:r>
              <a:rPr lang="de-DE" altLang="de-DE" sz="1800" dirty="0" err="1" smtClean="0"/>
              <a:t>by</a:t>
            </a:r>
            <a:r>
              <a:rPr lang="de-DE" altLang="de-DE" sz="1800" dirty="0" smtClean="0"/>
              <a:t> Hasler et.al (2008) </a:t>
            </a:r>
            <a:r>
              <a:rPr lang="de-DE" altLang="de-DE" sz="1800" dirty="0" err="1" smtClean="0"/>
              <a:t>serves</a:t>
            </a:r>
            <a:r>
              <a:rPr lang="de-DE" altLang="de-DE" sz="1800" dirty="0" smtClean="0"/>
              <a:t> </a:t>
            </a:r>
            <a:r>
              <a:rPr lang="de-DE" altLang="de-DE" sz="1800" dirty="0" err="1" smtClean="0"/>
              <a:t>as</a:t>
            </a:r>
            <a:r>
              <a:rPr lang="de-DE" altLang="de-DE" sz="1800" dirty="0" smtClean="0"/>
              <a:t> a </a:t>
            </a:r>
            <a:r>
              <a:rPr lang="de-DE" altLang="de-DE" sz="1800" dirty="0" err="1" smtClean="0"/>
              <a:t>good</a:t>
            </a:r>
            <a:r>
              <a:rPr lang="de-DE" altLang="de-DE" sz="1800" dirty="0" smtClean="0"/>
              <a:t> </a:t>
            </a:r>
            <a:r>
              <a:rPr lang="de-DE" altLang="de-DE" sz="1800" dirty="0" err="1" smtClean="0"/>
              <a:t>approximation</a:t>
            </a:r>
            <a:r>
              <a:rPr lang="de-DE" altLang="de-DE" sz="1800" dirty="0" smtClean="0"/>
              <a:t> </a:t>
            </a:r>
            <a:r>
              <a:rPr lang="de-DE" altLang="de-DE" sz="1800" dirty="0" err="1" smtClean="0"/>
              <a:t>for</a:t>
            </a:r>
            <a:r>
              <a:rPr lang="de-DE" altLang="de-DE" sz="1800" dirty="0" smtClean="0"/>
              <a:t> </a:t>
            </a:r>
            <a:r>
              <a:rPr lang="de-DE" altLang="de-DE" sz="1800" dirty="0" err="1" smtClean="0"/>
              <a:t>the</a:t>
            </a:r>
            <a:r>
              <a:rPr lang="de-DE" altLang="de-DE" sz="1800" dirty="0" smtClean="0"/>
              <a:t> </a:t>
            </a:r>
            <a:r>
              <a:rPr lang="de-DE" altLang="de-DE" sz="1800" dirty="0" err="1" smtClean="0"/>
              <a:t>required</a:t>
            </a:r>
            <a:r>
              <a:rPr lang="de-DE" altLang="de-DE" sz="1800" dirty="0" smtClean="0"/>
              <a:t> sample </a:t>
            </a:r>
            <a:r>
              <a:rPr lang="de-DE" altLang="de-DE" sz="1800" dirty="0" err="1" smtClean="0"/>
              <a:t>sizes</a:t>
            </a:r>
            <a:r>
              <a:rPr lang="de-DE" altLang="de-DE" sz="1800" dirty="0" smtClean="0"/>
              <a:t> </a:t>
            </a:r>
            <a:r>
              <a:rPr lang="de-DE" altLang="de-DE" sz="1800" dirty="0" err="1" smtClean="0"/>
              <a:t>when</a:t>
            </a:r>
            <a:r>
              <a:rPr lang="de-DE" altLang="de-DE" sz="1800" dirty="0" smtClean="0"/>
              <a:t> </a:t>
            </a:r>
            <a:r>
              <a:rPr lang="de-DE" altLang="de-DE" sz="1800" dirty="0" err="1" smtClean="0"/>
              <a:t>analysing</a:t>
            </a:r>
            <a:r>
              <a:rPr lang="de-DE" altLang="de-DE" sz="1800" dirty="0" smtClean="0"/>
              <a:t> </a:t>
            </a:r>
            <a:r>
              <a:rPr lang="de-DE" altLang="de-DE" sz="1800" dirty="0" err="1" smtClean="0"/>
              <a:t>with</a:t>
            </a:r>
            <a:r>
              <a:rPr lang="de-DE" altLang="de-DE" sz="1800" dirty="0" smtClean="0"/>
              <a:t> </a:t>
            </a:r>
            <a:r>
              <a:rPr lang="de-DE" altLang="de-DE" sz="1800" dirty="0" err="1" smtClean="0"/>
              <a:t>the</a:t>
            </a:r>
            <a:r>
              <a:rPr lang="de-DE" altLang="de-DE" sz="1800" dirty="0" smtClean="0"/>
              <a:t> </a:t>
            </a:r>
            <a:r>
              <a:rPr lang="de-DE" altLang="de-DE" sz="1800" dirty="0" err="1" smtClean="0"/>
              <a:t>studentized</a:t>
            </a:r>
            <a:r>
              <a:rPr lang="de-DE" altLang="de-DE" sz="1800" dirty="0" smtClean="0"/>
              <a:t> </a:t>
            </a:r>
            <a:r>
              <a:rPr lang="de-DE" altLang="de-DE" sz="1800" dirty="0" err="1" smtClean="0"/>
              <a:t>permutation</a:t>
            </a:r>
            <a:r>
              <a:rPr lang="de-DE" altLang="de-DE" sz="1800" dirty="0" smtClean="0"/>
              <a:t> </a:t>
            </a:r>
            <a:r>
              <a:rPr lang="de-DE" altLang="de-DE" sz="1800" dirty="0" err="1" smtClean="0"/>
              <a:t>test</a:t>
            </a:r>
            <a:r>
              <a:rPr lang="de-DE" altLang="de-DE" sz="1800" dirty="0" smtClean="0"/>
              <a:t> </a:t>
            </a:r>
            <a:r>
              <a:rPr lang="de-DE" altLang="de-DE" sz="1800" dirty="0" err="1" smtClean="0"/>
              <a:t>for</a:t>
            </a:r>
            <a:r>
              <a:rPr lang="de-DE" altLang="de-DE" sz="1800" dirty="0" smtClean="0"/>
              <a:t> </a:t>
            </a:r>
            <a:r>
              <a:rPr lang="de-DE" altLang="de-DE" sz="1800" dirty="0" err="1" smtClean="0"/>
              <a:t>symmetric</a:t>
            </a:r>
            <a:r>
              <a:rPr lang="de-DE" altLang="de-DE" sz="1800" dirty="0" smtClean="0"/>
              <a:t> </a:t>
            </a:r>
            <a:r>
              <a:rPr lang="de-DE" altLang="de-DE" sz="1800" dirty="0" err="1" smtClean="0"/>
              <a:t>data</a:t>
            </a:r>
            <a:endParaRPr lang="de-DE" altLang="de-DE" sz="1800" dirty="0" smtClean="0"/>
          </a:p>
          <a:p>
            <a:pPr>
              <a:lnSpc>
                <a:spcPts val="2600"/>
              </a:lnSpc>
              <a:spcAft>
                <a:spcPts val="1400"/>
              </a:spcAft>
              <a:buClr>
                <a:srgbClr val="003867"/>
              </a:buClr>
              <a:buFontTx/>
              <a:buBlip>
                <a:blip r:embed="rId3"/>
              </a:buBlip>
            </a:pPr>
            <a:r>
              <a:rPr lang="de-DE" altLang="de-DE" sz="1800" dirty="0" err="1" smtClean="0"/>
              <a:t>Specifying</a:t>
            </a:r>
            <a:r>
              <a:rPr lang="de-DE" altLang="de-DE" sz="1800" dirty="0" smtClean="0"/>
              <a:t> </a:t>
            </a:r>
            <a:r>
              <a:rPr lang="de-DE" altLang="de-DE" sz="1800" dirty="0" err="1" smtClean="0"/>
              <a:t>the</a:t>
            </a:r>
            <a:r>
              <a:rPr lang="de-DE" altLang="de-DE" sz="1800" dirty="0" smtClean="0"/>
              <a:t> </a:t>
            </a:r>
            <a:r>
              <a:rPr lang="de-DE" altLang="de-DE" sz="1800" dirty="0" err="1" smtClean="0"/>
              <a:t>group</a:t>
            </a:r>
            <a:r>
              <a:rPr lang="de-DE" altLang="de-DE" sz="1800" dirty="0" smtClean="0"/>
              <a:t> </a:t>
            </a:r>
            <a:r>
              <a:rPr lang="de-DE" altLang="de-DE" sz="1800" dirty="0" err="1" smtClean="0"/>
              <a:t>variance</a:t>
            </a:r>
            <a:r>
              <a:rPr lang="de-DE" altLang="de-DE" sz="1800" dirty="0" smtClean="0"/>
              <a:t> </a:t>
            </a:r>
            <a:r>
              <a:rPr lang="de-DE" altLang="de-DE" sz="1800" dirty="0" err="1" smtClean="0"/>
              <a:t>ratio</a:t>
            </a:r>
            <a:r>
              <a:rPr lang="de-DE" altLang="de-DE" sz="1800" dirty="0" smtClean="0"/>
              <a:t> </a:t>
            </a:r>
            <a:r>
              <a:rPr lang="de-DE" altLang="de-DE" sz="1800" dirty="0" err="1" smtClean="0"/>
              <a:t>is</a:t>
            </a:r>
            <a:r>
              <a:rPr lang="de-DE" altLang="de-DE" sz="1800" dirty="0" smtClean="0"/>
              <a:t> </a:t>
            </a:r>
            <a:r>
              <a:rPr lang="de-DE" altLang="de-DE" sz="1800" dirty="0" err="1" smtClean="0"/>
              <a:t>sufficient</a:t>
            </a:r>
            <a:r>
              <a:rPr lang="de-DE" altLang="de-DE" sz="1800" dirty="0" smtClean="0"/>
              <a:t> </a:t>
            </a:r>
            <a:r>
              <a:rPr lang="de-DE" altLang="de-DE" sz="1800" dirty="0" err="1" smtClean="0"/>
              <a:t>to</a:t>
            </a:r>
            <a:r>
              <a:rPr lang="de-DE" altLang="de-DE" sz="1800" dirty="0" smtClean="0"/>
              <a:t> </a:t>
            </a:r>
            <a:r>
              <a:rPr lang="de-DE" altLang="de-DE" sz="1800" dirty="0" err="1" smtClean="0"/>
              <a:t>ensure</a:t>
            </a:r>
            <a:r>
              <a:rPr lang="de-DE" altLang="de-DE" sz="1800" dirty="0" smtClean="0"/>
              <a:t> </a:t>
            </a:r>
            <a:r>
              <a:rPr lang="de-DE" altLang="de-DE" sz="1800" dirty="0" err="1" smtClean="0"/>
              <a:t>blinded</a:t>
            </a:r>
            <a:r>
              <a:rPr lang="de-DE" altLang="de-DE" sz="1800" dirty="0" smtClean="0"/>
              <a:t> sample </a:t>
            </a:r>
            <a:r>
              <a:rPr lang="de-DE" altLang="de-DE" sz="1800" dirty="0" err="1" smtClean="0"/>
              <a:t>size</a:t>
            </a:r>
            <a:r>
              <a:rPr lang="de-DE" altLang="de-DE" sz="1800" dirty="0" smtClean="0"/>
              <a:t> </a:t>
            </a:r>
            <a:r>
              <a:rPr lang="de-DE" altLang="de-DE" sz="1800" dirty="0" err="1" smtClean="0"/>
              <a:t>re-estimation</a:t>
            </a:r>
            <a:endParaRPr lang="de-DE" altLang="de-DE" sz="1800" dirty="0" smtClean="0"/>
          </a:p>
          <a:p>
            <a:pPr lvl="1">
              <a:lnSpc>
                <a:spcPts val="2600"/>
              </a:lnSpc>
              <a:spcAft>
                <a:spcPts val="1400"/>
              </a:spcAft>
              <a:buClr>
                <a:srgbClr val="003867"/>
              </a:buClr>
              <a:buFontTx/>
              <a:buBlip>
                <a:blip r:embed="rId3"/>
              </a:buBlip>
            </a:pPr>
            <a:r>
              <a:rPr lang="de-DE" altLang="de-DE" sz="1800" dirty="0" err="1" smtClean="0"/>
              <a:t>Sensitivity</a:t>
            </a:r>
            <a:r>
              <a:rPr lang="de-DE" altLang="de-DE" sz="1800" dirty="0" smtClean="0"/>
              <a:t> </a:t>
            </a:r>
            <a:r>
              <a:rPr lang="de-DE" altLang="de-DE" sz="1800" dirty="0" err="1" smtClean="0"/>
              <a:t>to</a:t>
            </a:r>
            <a:r>
              <a:rPr lang="de-DE" altLang="de-DE" sz="1800" dirty="0"/>
              <a:t> </a:t>
            </a:r>
            <a:r>
              <a:rPr lang="de-DE" altLang="de-DE" sz="1800" dirty="0" err="1" smtClean="0"/>
              <a:t>misspecification</a:t>
            </a:r>
            <a:r>
              <a:rPr lang="de-DE" altLang="de-DE" sz="1800" dirty="0" smtClean="0"/>
              <a:t> </a:t>
            </a:r>
            <a:r>
              <a:rPr lang="de-DE" altLang="de-DE" sz="1800" dirty="0" err="1" smtClean="0"/>
              <a:t>of</a:t>
            </a:r>
            <a:r>
              <a:rPr lang="de-DE" altLang="de-DE" sz="1800" dirty="0" smtClean="0"/>
              <a:t> </a:t>
            </a:r>
            <a:r>
              <a:rPr lang="de-DE" altLang="de-DE" sz="1800" dirty="0" err="1" smtClean="0"/>
              <a:t>group</a:t>
            </a:r>
            <a:r>
              <a:rPr lang="de-DE" altLang="de-DE" sz="1800" dirty="0" smtClean="0"/>
              <a:t> </a:t>
            </a:r>
            <a:r>
              <a:rPr lang="de-DE" altLang="de-DE" sz="1800" dirty="0" err="1" smtClean="0"/>
              <a:t>variance</a:t>
            </a:r>
            <a:r>
              <a:rPr lang="de-DE" altLang="de-DE" sz="1800" dirty="0" smtClean="0"/>
              <a:t> </a:t>
            </a:r>
            <a:r>
              <a:rPr lang="de-DE" altLang="de-DE" sz="1800" dirty="0" err="1" smtClean="0"/>
              <a:t>ratio</a:t>
            </a:r>
            <a:r>
              <a:rPr lang="de-DE" altLang="de-DE" sz="1800" dirty="0" smtClean="0"/>
              <a:t>?</a:t>
            </a:r>
          </a:p>
          <a:p>
            <a:pPr>
              <a:lnSpc>
                <a:spcPts val="2600"/>
              </a:lnSpc>
              <a:spcAft>
                <a:spcPts val="1400"/>
              </a:spcAft>
              <a:buClr>
                <a:srgbClr val="003867"/>
              </a:buClr>
              <a:buFontTx/>
              <a:buBlip>
                <a:blip r:embed="rId3"/>
              </a:buBlip>
            </a:pPr>
            <a:r>
              <a:rPr lang="de-DE" altLang="de-DE" sz="1800" dirty="0" smtClean="0"/>
              <a:t>Sample </a:t>
            </a:r>
            <a:r>
              <a:rPr lang="de-DE" altLang="de-DE" sz="1800" dirty="0" err="1" smtClean="0"/>
              <a:t>size</a:t>
            </a:r>
            <a:r>
              <a:rPr lang="de-DE" altLang="de-DE" sz="1800" dirty="0" smtClean="0"/>
              <a:t> </a:t>
            </a:r>
            <a:r>
              <a:rPr lang="de-DE" altLang="de-DE" sz="1800" dirty="0" err="1" smtClean="0"/>
              <a:t>re-estimation</a:t>
            </a:r>
            <a:r>
              <a:rPr lang="de-DE" altLang="de-DE" sz="1800" dirty="0" smtClean="0"/>
              <a:t> </a:t>
            </a:r>
            <a:r>
              <a:rPr lang="de-DE" altLang="de-DE" sz="1800" dirty="0" err="1" smtClean="0"/>
              <a:t>procedures</a:t>
            </a:r>
            <a:r>
              <a:rPr lang="de-DE" altLang="de-DE" sz="1800" dirty="0" smtClean="0"/>
              <a:t> </a:t>
            </a:r>
            <a:r>
              <a:rPr lang="de-DE" altLang="de-DE" sz="1800" dirty="0" err="1" smtClean="0"/>
              <a:t>are</a:t>
            </a:r>
            <a:r>
              <a:rPr lang="de-DE" altLang="de-DE" sz="1800" dirty="0" smtClean="0"/>
              <a:t> </a:t>
            </a:r>
            <a:r>
              <a:rPr lang="de-DE" altLang="de-DE" sz="1800" dirty="0" err="1" smtClean="0"/>
              <a:t>associated</a:t>
            </a:r>
            <a:r>
              <a:rPr lang="de-DE" altLang="de-DE" sz="1800" dirty="0" smtClean="0"/>
              <a:t> </a:t>
            </a:r>
            <a:r>
              <a:rPr lang="de-DE" altLang="de-DE" sz="1800" dirty="0" err="1" smtClean="0"/>
              <a:t>with</a:t>
            </a:r>
            <a:r>
              <a:rPr lang="de-DE" altLang="de-DE" sz="1800" dirty="0" smtClean="0"/>
              <a:t> a </a:t>
            </a:r>
            <a:r>
              <a:rPr lang="de-DE" altLang="de-DE" sz="1800" dirty="0" err="1" smtClean="0"/>
              <a:t>slight</a:t>
            </a:r>
            <a:r>
              <a:rPr lang="de-DE" altLang="de-DE" sz="1800" dirty="0" smtClean="0"/>
              <a:t> </a:t>
            </a:r>
            <a:r>
              <a:rPr lang="de-DE" altLang="de-DE" sz="1800" dirty="0" err="1" smtClean="0"/>
              <a:t>increase</a:t>
            </a:r>
            <a:r>
              <a:rPr lang="de-DE" altLang="de-DE" sz="1800" dirty="0" smtClean="0"/>
              <a:t> in </a:t>
            </a:r>
            <a:r>
              <a:rPr lang="de-DE" altLang="de-DE" sz="1800" dirty="0" err="1" smtClean="0"/>
              <a:t>the</a:t>
            </a:r>
            <a:r>
              <a:rPr lang="de-DE" altLang="de-DE" sz="1800" dirty="0" smtClean="0"/>
              <a:t> type I </a:t>
            </a:r>
            <a:r>
              <a:rPr lang="de-DE" altLang="de-DE" sz="1800" dirty="0" err="1" smtClean="0"/>
              <a:t>error</a:t>
            </a:r>
            <a:r>
              <a:rPr lang="de-DE" altLang="de-DE" sz="1800" dirty="0" smtClean="0"/>
              <a:t> rate </a:t>
            </a:r>
          </a:p>
        </p:txBody>
      </p:sp>
    </p:spTree>
    <p:extLst>
      <p:ext uri="{BB962C8B-B14F-4D97-AF65-F5344CB8AC3E}">
        <p14:creationId xmlns:p14="http://schemas.microsoft.com/office/powerpoint/2010/main" val="265459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r>
              <a:rPr lang="en-US" altLang="de-DE" dirty="0"/>
              <a:t>Sample size calculation and recalculation, Maxi Schulz et.al.,</a:t>
            </a:r>
            <a:r>
              <a:rPr lang="de-DE" dirty="0"/>
              <a:t> March 21st 2024</a:t>
            </a:r>
          </a:p>
        </p:txBody>
      </p:sp>
      <p:sp>
        <p:nvSpPr>
          <p:cNvPr id="372738" name="Rectangle 2"/>
          <p:cNvSpPr>
            <a:spLocks noChangeArrowheads="1"/>
          </p:cNvSpPr>
          <p:nvPr/>
        </p:nvSpPr>
        <p:spPr bwMode="auto">
          <a:xfrm>
            <a:off x="323857" y="971550"/>
            <a:ext cx="84185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0" rIns="0" bIns="0"/>
          <a:lstStyle>
            <a:lvl1pPr algn="l">
              <a:defRPr sz="2800">
                <a:solidFill>
                  <a:srgbClr val="F29400"/>
                </a:solidFill>
                <a:latin typeface="Arial" panose="020B0604020202020204" pitchFamily="34" charset="0"/>
              </a:defRPr>
            </a:lvl1pPr>
            <a:lvl2pPr algn="l">
              <a:defRPr sz="2800">
                <a:solidFill>
                  <a:srgbClr val="F29400"/>
                </a:solidFill>
                <a:latin typeface="Arial" panose="020B0604020202020204" pitchFamily="34" charset="0"/>
              </a:defRPr>
            </a:lvl2pPr>
            <a:lvl3pPr algn="l">
              <a:defRPr sz="2800">
                <a:solidFill>
                  <a:srgbClr val="F29400"/>
                </a:solidFill>
                <a:latin typeface="Arial" panose="020B0604020202020204" pitchFamily="34" charset="0"/>
              </a:defRPr>
            </a:lvl3pPr>
            <a:lvl4pPr algn="l">
              <a:defRPr sz="2800">
                <a:solidFill>
                  <a:srgbClr val="F29400"/>
                </a:solidFill>
                <a:latin typeface="Arial" panose="020B0604020202020204" pitchFamily="34" charset="0"/>
              </a:defRPr>
            </a:lvl4pPr>
            <a:lvl5pPr algn="l">
              <a:defRPr sz="2800">
                <a:solidFill>
                  <a:srgbClr val="F29400"/>
                </a:solidFill>
                <a:latin typeface="Arial" panose="020B0604020202020204" pitchFamily="34" charset="0"/>
              </a:defRPr>
            </a:lvl5pPr>
            <a:lvl6pPr marL="457200" fontAlgn="base">
              <a:spcBef>
                <a:spcPct val="0"/>
              </a:spcBef>
              <a:spcAft>
                <a:spcPct val="0"/>
              </a:spcAft>
              <a:defRPr sz="2800">
                <a:solidFill>
                  <a:srgbClr val="F29400"/>
                </a:solidFill>
                <a:latin typeface="Arial" panose="020B0604020202020204" pitchFamily="34" charset="0"/>
              </a:defRPr>
            </a:lvl6pPr>
            <a:lvl7pPr marL="914400" fontAlgn="base">
              <a:spcBef>
                <a:spcPct val="0"/>
              </a:spcBef>
              <a:spcAft>
                <a:spcPct val="0"/>
              </a:spcAft>
              <a:defRPr sz="2800">
                <a:solidFill>
                  <a:srgbClr val="F29400"/>
                </a:solidFill>
                <a:latin typeface="Arial" panose="020B0604020202020204" pitchFamily="34" charset="0"/>
              </a:defRPr>
            </a:lvl7pPr>
            <a:lvl8pPr marL="1371600" fontAlgn="base">
              <a:spcBef>
                <a:spcPct val="0"/>
              </a:spcBef>
              <a:spcAft>
                <a:spcPct val="0"/>
              </a:spcAft>
              <a:defRPr sz="2800">
                <a:solidFill>
                  <a:srgbClr val="F29400"/>
                </a:solidFill>
                <a:latin typeface="Arial" panose="020B0604020202020204" pitchFamily="34" charset="0"/>
              </a:defRPr>
            </a:lvl8pPr>
            <a:lvl9pPr marL="1828800" fontAlgn="base">
              <a:spcBef>
                <a:spcPct val="0"/>
              </a:spcBef>
              <a:spcAft>
                <a:spcPct val="0"/>
              </a:spcAft>
              <a:defRPr sz="2800">
                <a:solidFill>
                  <a:srgbClr val="F29400"/>
                </a:solidFill>
                <a:latin typeface="Arial" panose="020B0604020202020204" pitchFamily="34" charset="0"/>
              </a:defRPr>
            </a:lvl9pPr>
          </a:lstStyle>
          <a:p>
            <a:pPr>
              <a:lnSpc>
                <a:spcPts val="3300"/>
              </a:lnSpc>
            </a:pPr>
            <a:r>
              <a:rPr lang="de-DE" altLang="de-DE" sz="2600" dirty="0" smtClean="0"/>
              <a:t>SOME REFERENCES</a:t>
            </a:r>
            <a:endParaRPr lang="de-DE" altLang="de-DE" sz="2600" dirty="0"/>
          </a:p>
        </p:txBody>
      </p:sp>
      <p:sp>
        <p:nvSpPr>
          <p:cNvPr id="7" name="Rectangle 6"/>
          <p:cNvSpPr>
            <a:spLocks noChangeArrowheads="1"/>
          </p:cNvSpPr>
          <p:nvPr/>
        </p:nvSpPr>
        <p:spPr bwMode="auto">
          <a:xfrm>
            <a:off x="358775" y="1659735"/>
            <a:ext cx="8421688" cy="2789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77825" indent="-377825" algn="l">
              <a:lnSpc>
                <a:spcPts val="2400"/>
              </a:lnSpc>
              <a:buFont typeface="Wingdings" panose="05000000000000000000" pitchFamily="2" charset="2"/>
              <a:defRPr sz="1600">
                <a:solidFill>
                  <a:schemeClr val="tx1"/>
                </a:solidFill>
                <a:latin typeface="Arial" panose="020B0604020202020204" pitchFamily="34" charset="0"/>
              </a:defRPr>
            </a:lvl1pPr>
            <a:lvl2pPr marL="777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2pPr>
            <a:lvl3pPr marL="1158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3pPr>
            <a:lvl4pPr marL="1539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4pPr>
            <a:lvl5pPr marL="1920875" indent="-190500" algn="l">
              <a:lnSpc>
                <a:spcPts val="2400"/>
              </a:lnSpc>
              <a:buClr>
                <a:srgbClr val="000073"/>
              </a:buClr>
              <a:buSzPct val="80000"/>
              <a:buFont typeface="Times New Roman" panose="02020603050405020304" pitchFamily="18" charset="0"/>
              <a:defRPr sz="1400">
                <a:solidFill>
                  <a:srgbClr val="003867"/>
                </a:solidFill>
                <a:latin typeface="Arial" panose="020B0604020202020204" pitchFamily="34" charset="0"/>
              </a:defRPr>
            </a:lvl5pPr>
            <a:lvl6pPr marL="23780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6pPr>
            <a:lvl7pPr marL="28352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7pPr>
            <a:lvl8pPr marL="32924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8pPr>
            <a:lvl9pPr marL="37496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9pPr>
          </a:lstStyle>
          <a:p>
            <a:pPr>
              <a:lnSpc>
                <a:spcPct val="100000"/>
              </a:lnSpc>
              <a:spcAft>
                <a:spcPts val="0"/>
              </a:spcAft>
              <a:buClr>
                <a:srgbClr val="003867"/>
              </a:buClr>
              <a:buFontTx/>
              <a:buBlip>
                <a:blip r:embed="rId3"/>
              </a:buBlip>
            </a:pPr>
            <a:r>
              <a:rPr lang="en-US" sz="1400" dirty="0" smtClean="0"/>
              <a:t>M</a:t>
            </a:r>
            <a:r>
              <a:rPr lang="en-US" sz="1400" dirty="0"/>
              <a:t>. </a:t>
            </a:r>
            <a:r>
              <a:rPr lang="en-US" sz="1400" dirty="0" err="1"/>
              <a:t>Hasler</a:t>
            </a:r>
            <a:r>
              <a:rPr lang="en-US" sz="1400" dirty="0"/>
              <a:t>, R. </a:t>
            </a:r>
            <a:r>
              <a:rPr lang="en-US" sz="1400" dirty="0" err="1"/>
              <a:t>Vonk</a:t>
            </a:r>
            <a:r>
              <a:rPr lang="en-US" sz="1400" dirty="0"/>
              <a:t>, and L. A. </a:t>
            </a:r>
            <a:r>
              <a:rPr lang="en-US" sz="1400" dirty="0" err="1"/>
              <a:t>Hothorn</a:t>
            </a:r>
            <a:r>
              <a:rPr lang="en-US" sz="1400" dirty="0"/>
              <a:t>. Assessing non-inferiority of a new treatment in a three-arm trial in the </a:t>
            </a:r>
            <a:r>
              <a:rPr lang="en-US" sz="1400" dirty="0" smtClean="0"/>
              <a:t>presence of </a:t>
            </a:r>
            <a:r>
              <a:rPr lang="en-US" sz="1400" dirty="0"/>
              <a:t>heteroscedasticity. Statistics in Medicine, 27(4):490–503, 2008. </a:t>
            </a:r>
            <a:r>
              <a:rPr lang="en-US" sz="1400" dirty="0" err="1"/>
              <a:t>doi</a:t>
            </a:r>
            <a:r>
              <a:rPr lang="en-US" sz="1400" dirty="0"/>
              <a:t>: 10.1002/sim.3052</a:t>
            </a:r>
            <a:r>
              <a:rPr lang="en-US" sz="1400" dirty="0" smtClean="0"/>
              <a:t>.</a:t>
            </a:r>
          </a:p>
          <a:p>
            <a:pPr>
              <a:lnSpc>
                <a:spcPct val="100000"/>
              </a:lnSpc>
              <a:spcAft>
                <a:spcPts val="0"/>
              </a:spcAft>
              <a:buClr>
                <a:srgbClr val="003867"/>
              </a:buClr>
              <a:buBlip>
                <a:blip r:embed="rId3"/>
              </a:buBlip>
            </a:pPr>
            <a:r>
              <a:rPr lang="en-US" sz="1400" dirty="0"/>
              <a:t>T. </a:t>
            </a:r>
            <a:r>
              <a:rPr lang="en-US" sz="1400" dirty="0" err="1"/>
              <a:t>Mütze</a:t>
            </a:r>
            <a:r>
              <a:rPr lang="en-US" sz="1400" dirty="0"/>
              <a:t>, F. </a:t>
            </a:r>
            <a:r>
              <a:rPr lang="en-US" sz="1400" dirty="0" err="1"/>
              <a:t>Konietschke</a:t>
            </a:r>
            <a:r>
              <a:rPr lang="en-US" sz="1400" dirty="0"/>
              <a:t>, A. </a:t>
            </a:r>
            <a:r>
              <a:rPr lang="en-US" sz="1400" dirty="0" err="1"/>
              <a:t>Munk</a:t>
            </a:r>
            <a:r>
              <a:rPr lang="en-US" sz="1400" dirty="0"/>
              <a:t>, and T. Friede. A </a:t>
            </a:r>
            <a:r>
              <a:rPr lang="en-US" sz="1400" dirty="0" err="1"/>
              <a:t>studentized</a:t>
            </a:r>
            <a:r>
              <a:rPr lang="en-US" sz="1400" dirty="0"/>
              <a:t> permutation test for three-arm trials in the </a:t>
            </a:r>
            <a:r>
              <a:rPr lang="en-US" sz="1400" dirty="0" smtClean="0"/>
              <a:t>’gold standard</a:t>
            </a:r>
            <a:r>
              <a:rPr lang="en-US" sz="1400" dirty="0"/>
              <a:t>’ design. Statistics in Medicine, 36:883–898, 2017. </a:t>
            </a:r>
            <a:r>
              <a:rPr lang="en-US" sz="1400" dirty="0" err="1"/>
              <a:t>doi</a:t>
            </a:r>
            <a:r>
              <a:rPr lang="en-US" sz="1400" dirty="0"/>
              <a:t>: 10.1002/sim.7176</a:t>
            </a:r>
            <a:r>
              <a:rPr lang="en-US" sz="1400" dirty="0" smtClean="0"/>
              <a:t>.</a:t>
            </a:r>
          </a:p>
          <a:p>
            <a:pPr>
              <a:lnSpc>
                <a:spcPct val="100000"/>
              </a:lnSpc>
              <a:spcAft>
                <a:spcPts val="0"/>
              </a:spcAft>
              <a:buClr>
                <a:srgbClr val="003867"/>
              </a:buClr>
              <a:buFontTx/>
              <a:buBlip>
                <a:blip r:embed="rId3"/>
              </a:buBlip>
            </a:pPr>
            <a:r>
              <a:rPr lang="en-US" sz="1400" dirty="0" smtClean="0"/>
              <a:t>M</a:t>
            </a:r>
            <a:r>
              <a:rPr lang="en-US" sz="1400" dirty="0"/>
              <a:t>. </a:t>
            </a:r>
            <a:r>
              <a:rPr lang="en-US" sz="1400" dirty="0" err="1"/>
              <a:t>Kieser</a:t>
            </a:r>
            <a:r>
              <a:rPr lang="en-US" sz="1400" dirty="0"/>
              <a:t> and T. Friede. Simple procedures for blinded sample size adjustment that do not affect the type </a:t>
            </a:r>
            <a:r>
              <a:rPr lang="en-US" sz="1400" dirty="0" err="1"/>
              <a:t>i</a:t>
            </a:r>
            <a:r>
              <a:rPr lang="en-US" sz="1400" dirty="0"/>
              <a:t> error </a:t>
            </a:r>
            <a:r>
              <a:rPr lang="en-US" sz="1400" dirty="0" smtClean="0"/>
              <a:t>rate. Statistics </a:t>
            </a:r>
            <a:r>
              <a:rPr lang="en-US" sz="1400" dirty="0"/>
              <a:t>in Medicine, 22(23):3571–3581, 2003. </a:t>
            </a:r>
            <a:r>
              <a:rPr lang="en-US" sz="1400" dirty="0" err="1"/>
              <a:t>doi</a:t>
            </a:r>
            <a:r>
              <a:rPr lang="en-US" sz="1400" dirty="0"/>
              <a:t>: </a:t>
            </a:r>
            <a:r>
              <a:rPr lang="en-US" sz="1400" dirty="0" smtClean="0"/>
              <a:t>10.1002/sim.1585</a:t>
            </a:r>
          </a:p>
          <a:p>
            <a:pPr>
              <a:lnSpc>
                <a:spcPct val="100000"/>
              </a:lnSpc>
              <a:spcAft>
                <a:spcPts val="0"/>
              </a:spcAft>
              <a:buClr>
                <a:srgbClr val="003867"/>
              </a:buClr>
              <a:buFontTx/>
              <a:buBlip>
                <a:blip r:embed="rId3"/>
              </a:buBlip>
            </a:pPr>
            <a:r>
              <a:rPr lang="en-US" sz="1400" dirty="0"/>
              <a:t>T. </a:t>
            </a:r>
            <a:r>
              <a:rPr lang="en-US" sz="1400" dirty="0" err="1" smtClean="0"/>
              <a:t>Mütze</a:t>
            </a:r>
            <a:r>
              <a:rPr lang="en-US" sz="1400" dirty="0" smtClean="0"/>
              <a:t> </a:t>
            </a:r>
            <a:r>
              <a:rPr lang="en-US" sz="1400" dirty="0"/>
              <a:t>and T. Friede. Blinded sample size re-estimation in three-arm trials with ’gold standard’ design. Statistics </a:t>
            </a:r>
            <a:r>
              <a:rPr lang="en-US" sz="1400" dirty="0" smtClean="0"/>
              <a:t>in Medicine</a:t>
            </a:r>
            <a:r>
              <a:rPr lang="en-US" sz="1400" dirty="0"/>
              <a:t>, 36(23):3636–3653, 2017. </a:t>
            </a:r>
            <a:r>
              <a:rPr lang="en-US" sz="1400" dirty="0" err="1"/>
              <a:t>doi</a:t>
            </a:r>
            <a:r>
              <a:rPr lang="en-US" sz="1400" dirty="0"/>
              <a:t>: 10.1002/sim.7356</a:t>
            </a:r>
            <a:r>
              <a:rPr lang="en-US" sz="1400" dirty="0" smtClean="0"/>
              <a:t>.</a:t>
            </a:r>
          </a:p>
          <a:p>
            <a:pPr>
              <a:lnSpc>
                <a:spcPct val="100000"/>
              </a:lnSpc>
              <a:spcAft>
                <a:spcPts val="0"/>
              </a:spcAft>
              <a:buClr>
                <a:srgbClr val="003867"/>
              </a:buClr>
              <a:buFontTx/>
              <a:buBlip>
                <a:blip r:embed="rId3"/>
              </a:buBlip>
            </a:pPr>
            <a:r>
              <a:rPr lang="en-US" sz="1400" dirty="0" smtClean="0"/>
              <a:t>T. </a:t>
            </a:r>
            <a:r>
              <a:rPr lang="en-US" sz="1400" dirty="0" err="1" smtClean="0"/>
              <a:t>Mütze</a:t>
            </a:r>
            <a:r>
              <a:rPr lang="en-US" sz="1400" dirty="0" smtClean="0"/>
              <a:t>. </a:t>
            </a:r>
            <a:r>
              <a:rPr lang="en-US" sz="1400" dirty="0" err="1" smtClean="0"/>
              <a:t>ThreeArmedTrials</a:t>
            </a:r>
            <a:r>
              <a:rPr lang="en-US" sz="1400" dirty="0" smtClean="0"/>
              <a:t>: Design and Analysis of Clinical Non-Inferiority or Superiority Trials with Active </a:t>
            </a:r>
            <a:r>
              <a:rPr lang="en-US" sz="1400" dirty="0" smtClean="0"/>
              <a:t>and Placebo </a:t>
            </a:r>
            <a:r>
              <a:rPr lang="en-US" sz="1400" dirty="0" smtClean="0"/>
              <a:t>Control, 2023. </a:t>
            </a:r>
            <a:r>
              <a:rPr lang="en-US" sz="1400" dirty="0"/>
              <a:t>URL https://CRAN.R-project.org/package=ThreeArmedTrials. </a:t>
            </a:r>
            <a:r>
              <a:rPr lang="en-US" sz="1400" dirty="0" smtClean="0"/>
              <a:t>R package version 1.0-5.</a:t>
            </a:r>
          </a:p>
        </p:txBody>
      </p:sp>
    </p:spTree>
    <p:extLst>
      <p:ext uri="{BB962C8B-B14F-4D97-AF65-F5344CB8AC3E}">
        <p14:creationId xmlns:p14="http://schemas.microsoft.com/office/powerpoint/2010/main" val="41637864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r>
              <a:rPr lang="en-US" altLang="de-DE" dirty="0"/>
              <a:t>Sample size calculation and recalculation, Maxi Schulz et.al.,</a:t>
            </a:r>
            <a:r>
              <a:rPr lang="de-DE" dirty="0"/>
              <a:t> March 21st 2024</a:t>
            </a:r>
          </a:p>
        </p:txBody>
      </p:sp>
      <p:sp>
        <p:nvSpPr>
          <p:cNvPr id="372738" name="Rectangle 2"/>
          <p:cNvSpPr>
            <a:spLocks noChangeArrowheads="1"/>
          </p:cNvSpPr>
          <p:nvPr/>
        </p:nvSpPr>
        <p:spPr bwMode="auto">
          <a:xfrm>
            <a:off x="323857" y="971550"/>
            <a:ext cx="84185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0" rIns="0" bIns="0"/>
          <a:lstStyle>
            <a:lvl1pPr algn="l">
              <a:defRPr sz="2800">
                <a:solidFill>
                  <a:srgbClr val="F29400"/>
                </a:solidFill>
                <a:latin typeface="Arial" panose="020B0604020202020204" pitchFamily="34" charset="0"/>
              </a:defRPr>
            </a:lvl1pPr>
            <a:lvl2pPr algn="l">
              <a:defRPr sz="2800">
                <a:solidFill>
                  <a:srgbClr val="F29400"/>
                </a:solidFill>
                <a:latin typeface="Arial" panose="020B0604020202020204" pitchFamily="34" charset="0"/>
              </a:defRPr>
            </a:lvl2pPr>
            <a:lvl3pPr algn="l">
              <a:defRPr sz="2800">
                <a:solidFill>
                  <a:srgbClr val="F29400"/>
                </a:solidFill>
                <a:latin typeface="Arial" panose="020B0604020202020204" pitchFamily="34" charset="0"/>
              </a:defRPr>
            </a:lvl3pPr>
            <a:lvl4pPr algn="l">
              <a:defRPr sz="2800">
                <a:solidFill>
                  <a:srgbClr val="F29400"/>
                </a:solidFill>
                <a:latin typeface="Arial" panose="020B0604020202020204" pitchFamily="34" charset="0"/>
              </a:defRPr>
            </a:lvl4pPr>
            <a:lvl5pPr algn="l">
              <a:defRPr sz="2800">
                <a:solidFill>
                  <a:srgbClr val="F29400"/>
                </a:solidFill>
                <a:latin typeface="Arial" panose="020B0604020202020204" pitchFamily="34" charset="0"/>
              </a:defRPr>
            </a:lvl5pPr>
            <a:lvl6pPr marL="457200" fontAlgn="base">
              <a:spcBef>
                <a:spcPct val="0"/>
              </a:spcBef>
              <a:spcAft>
                <a:spcPct val="0"/>
              </a:spcAft>
              <a:defRPr sz="2800">
                <a:solidFill>
                  <a:srgbClr val="F29400"/>
                </a:solidFill>
                <a:latin typeface="Arial" panose="020B0604020202020204" pitchFamily="34" charset="0"/>
              </a:defRPr>
            </a:lvl6pPr>
            <a:lvl7pPr marL="914400" fontAlgn="base">
              <a:spcBef>
                <a:spcPct val="0"/>
              </a:spcBef>
              <a:spcAft>
                <a:spcPct val="0"/>
              </a:spcAft>
              <a:defRPr sz="2800">
                <a:solidFill>
                  <a:srgbClr val="F29400"/>
                </a:solidFill>
                <a:latin typeface="Arial" panose="020B0604020202020204" pitchFamily="34" charset="0"/>
              </a:defRPr>
            </a:lvl7pPr>
            <a:lvl8pPr marL="1371600" fontAlgn="base">
              <a:spcBef>
                <a:spcPct val="0"/>
              </a:spcBef>
              <a:spcAft>
                <a:spcPct val="0"/>
              </a:spcAft>
              <a:defRPr sz="2800">
                <a:solidFill>
                  <a:srgbClr val="F29400"/>
                </a:solidFill>
                <a:latin typeface="Arial" panose="020B0604020202020204" pitchFamily="34" charset="0"/>
              </a:defRPr>
            </a:lvl8pPr>
            <a:lvl9pPr marL="1828800" fontAlgn="base">
              <a:spcBef>
                <a:spcPct val="0"/>
              </a:spcBef>
              <a:spcAft>
                <a:spcPct val="0"/>
              </a:spcAft>
              <a:defRPr sz="2800">
                <a:solidFill>
                  <a:srgbClr val="F29400"/>
                </a:solidFill>
                <a:latin typeface="Arial" panose="020B0604020202020204" pitchFamily="34" charset="0"/>
              </a:defRPr>
            </a:lvl9pPr>
          </a:lstStyle>
          <a:p>
            <a:pPr>
              <a:lnSpc>
                <a:spcPts val="3300"/>
              </a:lnSpc>
            </a:pPr>
            <a:r>
              <a:rPr lang="de-DE" altLang="de-DE" sz="2600" dirty="0" smtClean="0"/>
              <a:t>APPENDIX</a:t>
            </a:r>
            <a:endParaRPr lang="de-DE" altLang="de-DE" sz="2600" dirty="0"/>
          </a:p>
        </p:txBody>
      </p:sp>
      <mc:AlternateContent xmlns:mc="http://schemas.openxmlformats.org/markup-compatibility/2006" xmlns:a14="http://schemas.microsoft.com/office/drawing/2010/main">
        <mc:Choice Requires="a14">
          <p:sp>
            <p:nvSpPr>
              <p:cNvPr id="7" name="Rectangle 6"/>
              <p:cNvSpPr>
                <a:spLocks noChangeArrowheads="1"/>
              </p:cNvSpPr>
              <p:nvPr/>
            </p:nvSpPr>
            <p:spPr bwMode="auto">
              <a:xfrm>
                <a:off x="358775" y="1659735"/>
                <a:ext cx="8421688" cy="2789635"/>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accent2"/>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0" tIns="0" rIns="0" bIns="0"/>
              <a:lstStyle>
                <a:lvl1pPr marL="377825" indent="-377825" algn="l">
                  <a:lnSpc>
                    <a:spcPts val="2400"/>
                  </a:lnSpc>
                  <a:buFont typeface="Wingdings" panose="05000000000000000000" pitchFamily="2" charset="2"/>
                  <a:defRPr sz="1600">
                    <a:solidFill>
                      <a:schemeClr val="tx1"/>
                    </a:solidFill>
                    <a:latin typeface="Arial" panose="020B0604020202020204" pitchFamily="34" charset="0"/>
                  </a:defRPr>
                </a:lvl1pPr>
                <a:lvl2pPr marL="777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2pPr>
                <a:lvl3pPr marL="1158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3pPr>
                <a:lvl4pPr marL="1539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4pPr>
                <a:lvl5pPr marL="1920875" indent="-190500" algn="l">
                  <a:lnSpc>
                    <a:spcPts val="2400"/>
                  </a:lnSpc>
                  <a:buClr>
                    <a:srgbClr val="000073"/>
                  </a:buClr>
                  <a:buSzPct val="80000"/>
                  <a:buFont typeface="Times New Roman" panose="02020603050405020304" pitchFamily="18" charset="0"/>
                  <a:defRPr sz="1400">
                    <a:solidFill>
                      <a:srgbClr val="003867"/>
                    </a:solidFill>
                    <a:latin typeface="Arial" panose="020B0604020202020204" pitchFamily="34" charset="0"/>
                  </a:defRPr>
                </a:lvl5pPr>
                <a:lvl6pPr marL="23780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6pPr>
                <a:lvl7pPr marL="28352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7pPr>
                <a:lvl8pPr marL="32924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8pPr>
                <a:lvl9pPr marL="37496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9pPr>
              </a:lstStyle>
              <a:p>
                <a:pPr>
                  <a:lnSpc>
                    <a:spcPts val="1400"/>
                  </a:lnSpc>
                  <a:spcAft>
                    <a:spcPts val="0"/>
                  </a:spcAft>
                  <a:buClr>
                    <a:srgbClr val="003867"/>
                  </a:buClr>
                  <a:buFontTx/>
                  <a:buBlip>
                    <a:blip r:embed="rId3"/>
                  </a:buBlip>
                </a:pPr>
                <a:endParaRPr lang="en-US" sz="2400" dirty="0" smtClean="0"/>
              </a:p>
              <a:p>
                <a:pPr>
                  <a:lnSpc>
                    <a:spcPts val="1400"/>
                  </a:lnSpc>
                  <a:spcAft>
                    <a:spcPts val="0"/>
                  </a:spcAft>
                  <a:buClr>
                    <a:srgbClr val="003867"/>
                  </a:buClr>
                  <a:buFontTx/>
                  <a:buBlip>
                    <a:blip r:embed="rId3"/>
                  </a:buBlip>
                </a:pPr>
                <a:endParaRPr lang="en-US" sz="2400" dirty="0" smtClean="0"/>
              </a:p>
              <a:p>
                <a:pPr>
                  <a:lnSpc>
                    <a:spcPts val="1400"/>
                  </a:lnSpc>
                  <a:spcAft>
                    <a:spcPts val="0"/>
                  </a:spcAft>
                  <a:buClr>
                    <a:srgbClr val="003867"/>
                  </a:buClr>
                  <a:buFontTx/>
                  <a:buBlip>
                    <a:blip r:embed="rId3"/>
                  </a:buBlip>
                </a:pPr>
                <a:endParaRPr lang="en-US" sz="2400" dirty="0"/>
              </a:p>
              <a:p>
                <a:pPr>
                  <a:lnSpc>
                    <a:spcPts val="1400"/>
                  </a:lnSpc>
                  <a:spcAft>
                    <a:spcPts val="0"/>
                  </a:spcAft>
                  <a:buClr>
                    <a:srgbClr val="003867"/>
                  </a:buClr>
                  <a:buFontTx/>
                  <a:buBlip>
                    <a:blip r:embed="rId3"/>
                  </a:buBlip>
                </a:pPr>
                <a:endParaRPr lang="en-US" sz="2400" dirty="0"/>
              </a:p>
              <a:p>
                <a:pPr>
                  <a:lnSpc>
                    <a:spcPts val="1400"/>
                  </a:lnSpc>
                  <a:spcAft>
                    <a:spcPts val="0"/>
                  </a:spcAft>
                  <a:buClr>
                    <a:srgbClr val="003867"/>
                  </a:buClr>
                  <a:buFontTx/>
                  <a:buBlip>
                    <a:blip r:embed="rId3"/>
                  </a:buBlip>
                </a:pPr>
                <a14:m>
                  <m:oMath xmlns:m="http://schemas.openxmlformats.org/officeDocument/2006/math">
                    <m:sSup>
                      <m:sSupPr>
                        <m:ctrlPr>
                          <a:rPr lang="en-US" sz="2400" i="1" smtClean="0">
                            <a:latin typeface="Cambria Math" panose="02040503050406030204" pitchFamily="18" charset="0"/>
                          </a:rPr>
                        </m:ctrlPr>
                      </m:sSupPr>
                      <m:e>
                        <m:r>
                          <a:rPr lang="en-US" sz="2400" i="1" smtClean="0">
                            <a:latin typeface="Cambria Math" panose="02040503050406030204" pitchFamily="18" charset="0"/>
                            <a:ea typeface="Cambria Math" panose="02040503050406030204" pitchFamily="18" charset="0"/>
                          </a:rPr>
                          <m:t>𝜈</m:t>
                        </m:r>
                      </m:e>
                      <m:sup>
                        <m:r>
                          <a:rPr lang="de-DE" sz="2400" b="0" i="1" smtClean="0">
                            <a:latin typeface="Cambria Math" panose="02040503050406030204" pitchFamily="18" charset="0"/>
                          </a:rPr>
                          <m:t>h𝑒𝑡</m:t>
                        </m:r>
                      </m:sup>
                    </m:sSup>
                    <m:r>
                      <a:rPr lang="de-DE" sz="2400" b="0" i="1" smtClean="0">
                        <a:latin typeface="Cambria Math" panose="02040503050406030204" pitchFamily="18" charset="0"/>
                      </a:rPr>
                      <m:t>= </m:t>
                    </m:r>
                    <m:f>
                      <m:fPr>
                        <m:ctrlPr>
                          <a:rPr lang="de-DE" sz="2400" b="0" i="1" smtClean="0">
                            <a:latin typeface="Cambria Math" panose="02040503050406030204" pitchFamily="18" charset="0"/>
                          </a:rPr>
                        </m:ctrlPr>
                      </m:fPr>
                      <m:num>
                        <m:d>
                          <m:dPr>
                            <m:ctrlPr>
                              <a:rPr lang="de-DE" sz="2400" b="0" i="1" smtClean="0">
                                <a:latin typeface="Cambria Math" panose="02040503050406030204" pitchFamily="18" charset="0"/>
                              </a:rPr>
                            </m:ctrlPr>
                          </m:dPr>
                          <m:e>
                            <m:f>
                              <m:fPr>
                                <m:ctrlPr>
                                  <a:rPr lang="de-DE" sz="2400" b="0" i="1" smtClean="0">
                                    <a:latin typeface="Cambria Math" panose="02040503050406030204" pitchFamily="18" charset="0"/>
                                  </a:rPr>
                                </m:ctrlPr>
                              </m:fPr>
                              <m:num>
                                <m:r>
                                  <a:rPr lang="de-DE" sz="2400" b="0" i="1" smtClean="0">
                                    <a:latin typeface="Cambria Math" panose="02040503050406030204" pitchFamily="18" charset="0"/>
                                  </a:rPr>
                                  <m:t>1</m:t>
                                </m:r>
                              </m:num>
                              <m:den>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𝑛</m:t>
                                    </m:r>
                                  </m:e>
                                  <m:sub>
                                    <m:r>
                                      <a:rPr lang="de-DE" sz="2400" b="0" i="1" smtClean="0">
                                        <a:latin typeface="Cambria Math" panose="02040503050406030204" pitchFamily="18" charset="0"/>
                                      </a:rPr>
                                      <m:t>𝐸</m:t>
                                    </m:r>
                                  </m:sub>
                                </m:sSub>
                              </m:den>
                            </m:f>
                            <m:sSubSup>
                              <m:sSubSupPr>
                                <m:ctrlPr>
                                  <a:rPr lang="en-US" sz="2400" i="1">
                                    <a:latin typeface="Cambria Math" panose="02040503050406030204" pitchFamily="18" charset="0"/>
                                  </a:rPr>
                                </m:ctrlPr>
                              </m:sSubSupPr>
                              <m:e>
                                <m:r>
                                  <a:rPr lang="en-US" sz="2400" i="1">
                                    <a:latin typeface="Cambria Math" panose="02040503050406030204" pitchFamily="18" charset="0"/>
                                  </a:rPr>
                                  <m:t>𝜎</m:t>
                                </m:r>
                              </m:e>
                              <m:sub>
                                <m:r>
                                  <a:rPr lang="de-DE" sz="2400" b="0" i="1" smtClean="0">
                                    <a:latin typeface="Cambria Math" panose="02040503050406030204" pitchFamily="18" charset="0"/>
                                  </a:rPr>
                                  <m:t>𝐸</m:t>
                                </m:r>
                              </m:sub>
                              <m:sup>
                                <m:r>
                                  <a:rPr lang="en-US" sz="2400" i="1">
                                    <a:latin typeface="Cambria Math" panose="02040503050406030204" pitchFamily="18" charset="0"/>
                                  </a:rPr>
                                  <m:t>2</m:t>
                                </m:r>
                              </m:sup>
                            </m:sSubSup>
                            <m:r>
                              <a:rPr lang="de-DE" sz="2400" b="0" i="1" smtClean="0">
                                <a:latin typeface="Cambria Math" panose="02040503050406030204" pitchFamily="18" charset="0"/>
                              </a:rPr>
                              <m:t>+ </m:t>
                            </m:r>
                            <m:f>
                              <m:fPr>
                                <m:ctrlPr>
                                  <a:rPr lang="de-DE" sz="2400" b="0" i="1" smtClean="0">
                                    <a:latin typeface="Cambria Math" panose="02040503050406030204" pitchFamily="18" charset="0"/>
                                  </a:rPr>
                                </m:ctrlPr>
                              </m:fPr>
                              <m:num>
                                <m:sSup>
                                  <m:sSupPr>
                                    <m:ctrlPr>
                                      <a:rPr lang="de-DE" sz="2400" b="0" i="1" smtClean="0">
                                        <a:latin typeface="Cambria Math" panose="02040503050406030204" pitchFamily="18" charset="0"/>
                                      </a:rPr>
                                    </m:ctrlPr>
                                  </m:sSupPr>
                                  <m:e>
                                    <m:r>
                                      <m:rPr>
                                        <m:sty m:val="p"/>
                                      </m:rPr>
                                      <a:rPr lang="el-GR" sz="2400" b="0" i="1" smtClean="0">
                                        <a:latin typeface="Cambria Math" panose="02040503050406030204" pitchFamily="18" charset="0"/>
                                        <a:ea typeface="Cambria Math" panose="02040503050406030204" pitchFamily="18" charset="0"/>
                                      </a:rPr>
                                      <m:t>Δ</m:t>
                                    </m:r>
                                  </m:e>
                                  <m:sup>
                                    <m:r>
                                      <a:rPr lang="de-DE" sz="2400" b="0" i="1" smtClean="0">
                                        <a:latin typeface="Cambria Math" panose="02040503050406030204" pitchFamily="18" charset="0"/>
                                      </a:rPr>
                                      <m:t>2</m:t>
                                    </m:r>
                                  </m:sup>
                                </m:sSup>
                              </m:num>
                              <m:den>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𝑛</m:t>
                                    </m:r>
                                  </m:e>
                                  <m:sub>
                                    <m:r>
                                      <a:rPr lang="de-DE" sz="2400" b="0" i="1" smtClean="0">
                                        <a:latin typeface="Cambria Math" panose="02040503050406030204" pitchFamily="18" charset="0"/>
                                      </a:rPr>
                                      <m:t>𝑅</m:t>
                                    </m:r>
                                  </m:sub>
                                </m:sSub>
                              </m:den>
                            </m:f>
                            <m:r>
                              <a:rPr lang="de-DE" sz="2400" b="0" i="1" smtClean="0">
                                <a:latin typeface="Cambria Math" panose="02040503050406030204" pitchFamily="18" charset="0"/>
                              </a:rPr>
                              <m:t> </m:t>
                            </m:r>
                            <m:sSubSup>
                              <m:sSubSupPr>
                                <m:ctrlPr>
                                  <a:rPr lang="de-DE" sz="2400" b="0" i="1" smtClean="0">
                                    <a:latin typeface="Cambria Math" panose="02040503050406030204" pitchFamily="18" charset="0"/>
                                  </a:rPr>
                                </m:ctrlPr>
                              </m:sSubSupPr>
                              <m:e>
                                <m:r>
                                  <a:rPr lang="de-DE" sz="2400" b="0" i="1" smtClean="0">
                                    <a:latin typeface="Cambria Math" panose="02040503050406030204" pitchFamily="18" charset="0"/>
                                    <a:ea typeface="Cambria Math" panose="02040503050406030204" pitchFamily="18" charset="0"/>
                                  </a:rPr>
                                  <m:t>𝜎</m:t>
                                </m:r>
                              </m:e>
                              <m:sub>
                                <m:r>
                                  <a:rPr lang="de-DE" sz="2400" b="0" i="1" smtClean="0">
                                    <a:latin typeface="Cambria Math" panose="02040503050406030204" pitchFamily="18" charset="0"/>
                                  </a:rPr>
                                  <m:t>𝑅</m:t>
                                </m:r>
                              </m:sub>
                              <m:sup>
                                <m:r>
                                  <a:rPr lang="de-DE" sz="2400" b="0" i="1" smtClean="0">
                                    <a:latin typeface="Cambria Math" panose="02040503050406030204" pitchFamily="18" charset="0"/>
                                  </a:rPr>
                                  <m:t>2</m:t>
                                </m:r>
                              </m:sup>
                            </m:sSubSup>
                            <m:r>
                              <a:rPr lang="de-DE" sz="2400" b="0" i="1" smtClean="0">
                                <a:latin typeface="Cambria Math" panose="02040503050406030204" pitchFamily="18" charset="0"/>
                              </a:rPr>
                              <m:t>+ </m:t>
                            </m:r>
                            <m:f>
                              <m:fPr>
                                <m:ctrlPr>
                                  <a:rPr lang="de-DE" sz="2400" b="0" i="1" smtClean="0">
                                    <a:latin typeface="Cambria Math" panose="02040503050406030204" pitchFamily="18" charset="0"/>
                                  </a:rPr>
                                </m:ctrlPr>
                              </m:fPr>
                              <m:num>
                                <m:r>
                                  <a:rPr lang="de-DE" sz="2400" b="0" i="1" smtClean="0">
                                    <a:latin typeface="Cambria Math" panose="02040503050406030204" pitchFamily="18" charset="0"/>
                                  </a:rPr>
                                  <m:t>(1−</m:t>
                                </m:r>
                                <m:r>
                                  <a:rPr lang="de-DE" sz="2400" b="0" i="1" smtClean="0">
                                    <a:latin typeface="Cambria Math" panose="02040503050406030204" pitchFamily="18" charset="0"/>
                                    <a:ea typeface="Cambria Math" panose="02040503050406030204" pitchFamily="18" charset="0"/>
                                  </a:rPr>
                                  <m:t>∆)²</m:t>
                                </m:r>
                              </m:num>
                              <m:den>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𝑛</m:t>
                                    </m:r>
                                  </m:e>
                                  <m:sub>
                                    <m:r>
                                      <a:rPr lang="de-DE" sz="2400" b="0" i="1" smtClean="0">
                                        <a:latin typeface="Cambria Math" panose="02040503050406030204" pitchFamily="18" charset="0"/>
                                      </a:rPr>
                                      <m:t>𝑃</m:t>
                                    </m:r>
                                  </m:sub>
                                </m:sSub>
                              </m:den>
                            </m:f>
                            <m:sSubSup>
                              <m:sSubSupPr>
                                <m:ctrlPr>
                                  <a:rPr lang="de-DE" sz="2400" b="0" i="1" smtClean="0">
                                    <a:latin typeface="Cambria Math" panose="02040503050406030204" pitchFamily="18" charset="0"/>
                                  </a:rPr>
                                </m:ctrlPr>
                              </m:sSubSupPr>
                              <m:e>
                                <m:r>
                                  <a:rPr lang="de-DE" sz="2400" b="0" i="1" smtClean="0">
                                    <a:latin typeface="Cambria Math" panose="02040503050406030204" pitchFamily="18" charset="0"/>
                                    <a:ea typeface="Cambria Math" panose="02040503050406030204" pitchFamily="18" charset="0"/>
                                  </a:rPr>
                                  <m:t>𝜎</m:t>
                                </m:r>
                              </m:e>
                              <m:sub>
                                <m:r>
                                  <a:rPr lang="de-DE" sz="2400" b="0" i="1" smtClean="0">
                                    <a:latin typeface="Cambria Math" panose="02040503050406030204" pitchFamily="18" charset="0"/>
                                  </a:rPr>
                                  <m:t>𝑃</m:t>
                                </m:r>
                              </m:sub>
                              <m:sup>
                                <m:r>
                                  <a:rPr lang="de-DE" sz="2400" b="0" i="1" smtClean="0">
                                    <a:latin typeface="Cambria Math" panose="02040503050406030204" pitchFamily="18" charset="0"/>
                                  </a:rPr>
                                  <m:t>2</m:t>
                                </m:r>
                              </m:sup>
                            </m:sSubSup>
                          </m:e>
                        </m:d>
                        <m:r>
                          <a:rPr lang="de-DE" sz="2400" b="0" i="1" smtClean="0">
                            <a:latin typeface="Cambria Math" panose="02040503050406030204" pitchFamily="18" charset="0"/>
                          </a:rPr>
                          <m:t>²</m:t>
                        </m:r>
                      </m:num>
                      <m:den>
                        <m:f>
                          <m:fPr>
                            <m:ctrlPr>
                              <a:rPr lang="de-DE" sz="2400" b="0" i="1" smtClean="0">
                                <a:latin typeface="Cambria Math" panose="02040503050406030204" pitchFamily="18" charset="0"/>
                              </a:rPr>
                            </m:ctrlPr>
                          </m:fPr>
                          <m:num>
                            <m:r>
                              <a:rPr lang="de-DE" sz="2400" b="0" i="1" smtClean="0">
                                <a:latin typeface="Cambria Math" panose="02040503050406030204" pitchFamily="18" charset="0"/>
                              </a:rPr>
                              <m:t>1</m:t>
                            </m:r>
                          </m:num>
                          <m:den>
                            <m:sSubSup>
                              <m:sSubSupPr>
                                <m:ctrlPr>
                                  <a:rPr lang="de-DE" sz="2400" b="0" i="1" smtClean="0">
                                    <a:latin typeface="Cambria Math" panose="02040503050406030204" pitchFamily="18" charset="0"/>
                                  </a:rPr>
                                </m:ctrlPr>
                              </m:sSubSupPr>
                              <m:e>
                                <m:r>
                                  <a:rPr lang="de-DE" sz="2400" b="0" i="1" smtClean="0">
                                    <a:latin typeface="Cambria Math" panose="02040503050406030204" pitchFamily="18" charset="0"/>
                                  </a:rPr>
                                  <m:t>𝑛</m:t>
                                </m:r>
                              </m:e>
                              <m:sub>
                                <m:r>
                                  <a:rPr lang="de-DE" sz="2400" b="0" i="1" smtClean="0">
                                    <a:latin typeface="Cambria Math" panose="02040503050406030204" pitchFamily="18" charset="0"/>
                                  </a:rPr>
                                  <m:t>𝐸</m:t>
                                </m:r>
                              </m:sub>
                              <m:sup>
                                <m:r>
                                  <a:rPr lang="de-DE" sz="2400" b="0" i="1" smtClean="0">
                                    <a:latin typeface="Cambria Math" panose="02040503050406030204" pitchFamily="18" charset="0"/>
                                  </a:rPr>
                                  <m:t>2</m:t>
                                </m:r>
                              </m:sup>
                            </m:sSubSup>
                            <m:r>
                              <a:rPr lang="de-DE" sz="2400" b="0" i="1" smtClean="0">
                                <a:latin typeface="Cambria Math" panose="02040503050406030204" pitchFamily="18" charset="0"/>
                              </a:rPr>
                              <m:t>(</m:t>
                            </m:r>
                            <m:sSubSup>
                              <m:sSubSupPr>
                                <m:ctrlPr>
                                  <a:rPr lang="de-DE" sz="2400" b="0" i="1" smtClean="0">
                                    <a:latin typeface="Cambria Math" panose="02040503050406030204" pitchFamily="18" charset="0"/>
                                  </a:rPr>
                                </m:ctrlPr>
                              </m:sSubSupPr>
                              <m:e>
                                <m:r>
                                  <a:rPr lang="de-DE" sz="2400" b="0" i="1" smtClean="0">
                                    <a:latin typeface="Cambria Math" panose="02040503050406030204" pitchFamily="18" charset="0"/>
                                  </a:rPr>
                                  <m:t>𝑛</m:t>
                                </m:r>
                              </m:e>
                              <m:sub>
                                <m:r>
                                  <a:rPr lang="de-DE" sz="2400" b="0" i="1" smtClean="0">
                                    <a:latin typeface="Cambria Math" panose="02040503050406030204" pitchFamily="18" charset="0"/>
                                  </a:rPr>
                                  <m:t>𝐸</m:t>
                                </m:r>
                              </m:sub>
                              <m:sup>
                                <m:r>
                                  <a:rPr lang="de-DE" sz="2400" b="0" i="1" smtClean="0">
                                    <a:latin typeface="Cambria Math" panose="02040503050406030204" pitchFamily="18" charset="0"/>
                                  </a:rPr>
                                  <m:t>2</m:t>
                                </m:r>
                              </m:sup>
                            </m:sSubSup>
                            <m:r>
                              <a:rPr lang="de-DE" sz="2400" b="0" i="1" smtClean="0">
                                <a:latin typeface="Cambria Math" panose="02040503050406030204" pitchFamily="18" charset="0"/>
                              </a:rPr>
                              <m:t>−1)</m:t>
                            </m:r>
                          </m:den>
                        </m:f>
                        <m:sSubSup>
                          <m:sSubSupPr>
                            <m:ctrlPr>
                              <a:rPr lang="de-DE" sz="2400" b="0" i="1" smtClean="0">
                                <a:latin typeface="Cambria Math" panose="02040503050406030204" pitchFamily="18" charset="0"/>
                              </a:rPr>
                            </m:ctrlPr>
                          </m:sSubSupPr>
                          <m:e>
                            <m:r>
                              <a:rPr lang="de-DE" sz="2400" b="0" i="1" smtClean="0">
                                <a:latin typeface="Cambria Math" panose="02040503050406030204" pitchFamily="18" charset="0"/>
                                <a:ea typeface="Cambria Math" panose="02040503050406030204" pitchFamily="18" charset="0"/>
                              </a:rPr>
                              <m:t>𝜎</m:t>
                            </m:r>
                          </m:e>
                          <m:sub>
                            <m:r>
                              <a:rPr lang="de-DE" sz="2400" b="0" i="1" smtClean="0">
                                <a:latin typeface="Cambria Math" panose="02040503050406030204" pitchFamily="18" charset="0"/>
                              </a:rPr>
                              <m:t>𝐸</m:t>
                            </m:r>
                          </m:sub>
                          <m:sup>
                            <m:r>
                              <a:rPr lang="de-DE" sz="2400" b="0" i="1" smtClean="0">
                                <a:latin typeface="Cambria Math" panose="02040503050406030204" pitchFamily="18" charset="0"/>
                              </a:rPr>
                              <m:t>4</m:t>
                            </m:r>
                          </m:sup>
                        </m:sSubSup>
                        <m:r>
                          <a:rPr lang="de-DE" sz="2400" b="0" i="1" smtClean="0">
                            <a:latin typeface="Cambria Math" panose="02040503050406030204" pitchFamily="18" charset="0"/>
                          </a:rPr>
                          <m:t>+ </m:t>
                        </m:r>
                        <m:f>
                          <m:fPr>
                            <m:ctrlPr>
                              <a:rPr lang="de-DE" sz="2400" b="0" i="1" smtClean="0">
                                <a:latin typeface="Cambria Math" panose="02040503050406030204" pitchFamily="18" charset="0"/>
                              </a:rPr>
                            </m:ctrlPr>
                          </m:fPr>
                          <m:num>
                            <m:sSup>
                              <m:sSupPr>
                                <m:ctrlPr>
                                  <a:rPr lang="de-DE" sz="2400" b="0" i="1" smtClean="0">
                                    <a:latin typeface="Cambria Math" panose="02040503050406030204" pitchFamily="18" charset="0"/>
                                  </a:rPr>
                                </m:ctrlPr>
                              </m:sSupPr>
                              <m:e>
                                <m:r>
                                  <a:rPr lang="de-DE" sz="2400" b="0" i="1" smtClean="0">
                                    <a:latin typeface="Cambria Math" panose="02040503050406030204" pitchFamily="18" charset="0"/>
                                    <a:ea typeface="Cambria Math" panose="02040503050406030204" pitchFamily="18" charset="0"/>
                                  </a:rPr>
                                  <m:t>∆</m:t>
                                </m:r>
                              </m:e>
                              <m:sup>
                                <m:r>
                                  <a:rPr lang="de-DE" sz="2400" b="0" i="1" smtClean="0">
                                    <a:latin typeface="Cambria Math" panose="02040503050406030204" pitchFamily="18" charset="0"/>
                                  </a:rPr>
                                  <m:t>4</m:t>
                                </m:r>
                              </m:sup>
                            </m:sSup>
                          </m:num>
                          <m:den>
                            <m:sSubSup>
                              <m:sSubSupPr>
                                <m:ctrlPr>
                                  <a:rPr lang="de-DE" sz="2400" b="0" i="1" smtClean="0">
                                    <a:latin typeface="Cambria Math" panose="02040503050406030204" pitchFamily="18" charset="0"/>
                                  </a:rPr>
                                </m:ctrlPr>
                              </m:sSubSupPr>
                              <m:e>
                                <m:r>
                                  <a:rPr lang="de-DE" sz="2400" b="0" i="1" smtClean="0">
                                    <a:latin typeface="Cambria Math" panose="02040503050406030204" pitchFamily="18" charset="0"/>
                                  </a:rPr>
                                  <m:t>𝑛</m:t>
                                </m:r>
                              </m:e>
                              <m:sub>
                                <m:r>
                                  <a:rPr lang="de-DE" sz="2400" b="0" i="1" smtClean="0">
                                    <a:latin typeface="Cambria Math" panose="02040503050406030204" pitchFamily="18" charset="0"/>
                                  </a:rPr>
                                  <m:t>𝑅</m:t>
                                </m:r>
                              </m:sub>
                              <m:sup>
                                <m:r>
                                  <a:rPr lang="de-DE" sz="2400" b="0" i="1" smtClean="0">
                                    <a:latin typeface="Cambria Math" panose="02040503050406030204" pitchFamily="18" charset="0"/>
                                  </a:rPr>
                                  <m:t>2</m:t>
                                </m:r>
                              </m:sup>
                            </m:sSubSup>
                            <m:r>
                              <a:rPr lang="de-DE" sz="2400" b="0" i="1" smtClean="0">
                                <a:latin typeface="Cambria Math" panose="02040503050406030204" pitchFamily="18" charset="0"/>
                              </a:rPr>
                              <m:t>(</m:t>
                            </m:r>
                            <m:sSubSup>
                              <m:sSubSupPr>
                                <m:ctrlPr>
                                  <a:rPr lang="de-DE" sz="2400" b="0" i="1" smtClean="0">
                                    <a:latin typeface="Cambria Math" panose="02040503050406030204" pitchFamily="18" charset="0"/>
                                  </a:rPr>
                                </m:ctrlPr>
                              </m:sSubSupPr>
                              <m:e>
                                <m:r>
                                  <a:rPr lang="de-DE" sz="2400" b="0" i="1" smtClean="0">
                                    <a:latin typeface="Cambria Math" panose="02040503050406030204" pitchFamily="18" charset="0"/>
                                  </a:rPr>
                                  <m:t>𝑛</m:t>
                                </m:r>
                              </m:e>
                              <m:sub>
                                <m:r>
                                  <a:rPr lang="de-DE" sz="2400" b="0" i="1" smtClean="0">
                                    <a:latin typeface="Cambria Math" panose="02040503050406030204" pitchFamily="18" charset="0"/>
                                  </a:rPr>
                                  <m:t>𝑅</m:t>
                                </m:r>
                              </m:sub>
                              <m:sup>
                                <m:r>
                                  <a:rPr lang="de-DE" sz="2400" b="0" i="1" smtClean="0">
                                    <a:latin typeface="Cambria Math" panose="02040503050406030204" pitchFamily="18" charset="0"/>
                                  </a:rPr>
                                  <m:t>2</m:t>
                                </m:r>
                              </m:sup>
                            </m:sSubSup>
                            <m:r>
                              <a:rPr lang="de-DE" sz="2400" b="0" i="1" smtClean="0">
                                <a:latin typeface="Cambria Math" panose="02040503050406030204" pitchFamily="18" charset="0"/>
                              </a:rPr>
                              <m:t>−1)</m:t>
                            </m:r>
                          </m:den>
                        </m:f>
                        <m:sSubSup>
                          <m:sSubSupPr>
                            <m:ctrlPr>
                              <a:rPr lang="de-DE" sz="2400" b="0" i="1" smtClean="0">
                                <a:latin typeface="Cambria Math" panose="02040503050406030204" pitchFamily="18" charset="0"/>
                              </a:rPr>
                            </m:ctrlPr>
                          </m:sSubSupPr>
                          <m:e>
                            <m:r>
                              <a:rPr lang="de-DE" sz="2400" b="0" i="1" smtClean="0">
                                <a:latin typeface="Cambria Math" panose="02040503050406030204" pitchFamily="18" charset="0"/>
                                <a:ea typeface="Cambria Math" panose="02040503050406030204" pitchFamily="18" charset="0"/>
                              </a:rPr>
                              <m:t>𝜎</m:t>
                            </m:r>
                          </m:e>
                          <m:sub>
                            <m:r>
                              <a:rPr lang="de-DE" sz="2400" b="0" i="1" smtClean="0">
                                <a:latin typeface="Cambria Math" panose="02040503050406030204" pitchFamily="18" charset="0"/>
                              </a:rPr>
                              <m:t>𝑅</m:t>
                            </m:r>
                          </m:sub>
                          <m:sup>
                            <m:r>
                              <a:rPr lang="de-DE" sz="2400" b="0" i="1" smtClean="0">
                                <a:latin typeface="Cambria Math" panose="02040503050406030204" pitchFamily="18" charset="0"/>
                              </a:rPr>
                              <m:t>4</m:t>
                            </m:r>
                          </m:sup>
                        </m:sSubSup>
                        <m:r>
                          <a:rPr lang="de-DE" sz="2400" b="0" i="1" smtClean="0">
                            <a:latin typeface="Cambria Math" panose="02040503050406030204" pitchFamily="18" charset="0"/>
                          </a:rPr>
                          <m:t>+</m:t>
                        </m:r>
                        <m:f>
                          <m:fPr>
                            <m:ctrlPr>
                              <a:rPr lang="de-DE" sz="2400" b="0" i="1" smtClean="0">
                                <a:latin typeface="Cambria Math" panose="02040503050406030204" pitchFamily="18" charset="0"/>
                              </a:rPr>
                            </m:ctrlPr>
                          </m:fPr>
                          <m:num>
                            <m:r>
                              <a:rPr lang="de-DE" sz="2400" b="0" i="1" smtClean="0">
                                <a:latin typeface="Cambria Math" panose="02040503050406030204" pitchFamily="18" charset="0"/>
                              </a:rPr>
                              <m:t>(1−</m:t>
                            </m:r>
                            <m:sSup>
                              <m:sSupPr>
                                <m:ctrlPr>
                                  <a:rPr lang="de-DE" sz="2400" b="0" i="1" smtClean="0">
                                    <a:latin typeface="Cambria Math" panose="02040503050406030204" pitchFamily="18" charset="0"/>
                                  </a:rPr>
                                </m:ctrlPr>
                              </m:sSupPr>
                              <m:e>
                                <m:r>
                                  <a:rPr lang="de-DE" sz="2400" b="0" i="1" smtClean="0">
                                    <a:latin typeface="Cambria Math" panose="02040503050406030204" pitchFamily="18" charset="0"/>
                                    <a:ea typeface="Cambria Math" panose="02040503050406030204" pitchFamily="18" charset="0"/>
                                  </a:rPr>
                                  <m:t>∆</m:t>
                                </m:r>
                              </m:e>
                              <m:sup>
                                <m:r>
                                  <a:rPr lang="de-DE" sz="2400" b="0" i="1" smtClean="0">
                                    <a:latin typeface="Cambria Math" panose="02040503050406030204" pitchFamily="18" charset="0"/>
                                  </a:rPr>
                                  <m:t>4</m:t>
                                </m:r>
                              </m:sup>
                            </m:sSup>
                            <m:r>
                              <a:rPr lang="de-DE" sz="2400" b="0" i="1" smtClean="0">
                                <a:latin typeface="Cambria Math" panose="02040503050406030204" pitchFamily="18" charset="0"/>
                              </a:rPr>
                              <m:t>)</m:t>
                            </m:r>
                          </m:num>
                          <m:den>
                            <m:sSubSup>
                              <m:sSubSupPr>
                                <m:ctrlPr>
                                  <a:rPr lang="de-DE" sz="2400" b="0" i="1" smtClean="0">
                                    <a:latin typeface="Cambria Math" panose="02040503050406030204" pitchFamily="18" charset="0"/>
                                  </a:rPr>
                                </m:ctrlPr>
                              </m:sSubSupPr>
                              <m:e>
                                <m:r>
                                  <a:rPr lang="de-DE" sz="2400" b="0" i="1" smtClean="0">
                                    <a:latin typeface="Cambria Math" panose="02040503050406030204" pitchFamily="18" charset="0"/>
                                  </a:rPr>
                                  <m:t>𝑛</m:t>
                                </m:r>
                              </m:e>
                              <m:sub>
                                <m:r>
                                  <a:rPr lang="de-DE" sz="2400" b="0" i="1" smtClean="0">
                                    <a:latin typeface="Cambria Math" panose="02040503050406030204" pitchFamily="18" charset="0"/>
                                  </a:rPr>
                                  <m:t>𝑃</m:t>
                                </m:r>
                              </m:sub>
                              <m:sup>
                                <m:r>
                                  <a:rPr lang="de-DE" sz="2400" b="0" i="1" smtClean="0">
                                    <a:latin typeface="Cambria Math" panose="02040503050406030204" pitchFamily="18" charset="0"/>
                                  </a:rPr>
                                  <m:t>2</m:t>
                                </m:r>
                              </m:sup>
                            </m:sSubSup>
                            <m:r>
                              <a:rPr lang="de-DE" sz="2400" b="0" i="1" smtClean="0">
                                <a:latin typeface="Cambria Math" panose="02040503050406030204" pitchFamily="18" charset="0"/>
                              </a:rPr>
                              <m:t>(</m:t>
                            </m:r>
                            <m:sSubSup>
                              <m:sSubSupPr>
                                <m:ctrlPr>
                                  <a:rPr lang="de-DE" sz="2400" b="0" i="1" smtClean="0">
                                    <a:latin typeface="Cambria Math" panose="02040503050406030204" pitchFamily="18" charset="0"/>
                                  </a:rPr>
                                </m:ctrlPr>
                              </m:sSubSupPr>
                              <m:e>
                                <m:r>
                                  <a:rPr lang="de-DE" sz="2400" b="0" i="1" smtClean="0">
                                    <a:latin typeface="Cambria Math" panose="02040503050406030204" pitchFamily="18" charset="0"/>
                                  </a:rPr>
                                  <m:t>𝑛</m:t>
                                </m:r>
                              </m:e>
                              <m:sub>
                                <m:r>
                                  <a:rPr lang="de-DE" sz="2400" b="0" i="1" smtClean="0">
                                    <a:latin typeface="Cambria Math" panose="02040503050406030204" pitchFamily="18" charset="0"/>
                                  </a:rPr>
                                  <m:t>𝑃</m:t>
                                </m:r>
                              </m:sub>
                              <m:sup>
                                <m:r>
                                  <a:rPr lang="de-DE" sz="2400" b="0" i="1" smtClean="0">
                                    <a:latin typeface="Cambria Math" panose="02040503050406030204" pitchFamily="18" charset="0"/>
                                  </a:rPr>
                                  <m:t>2</m:t>
                                </m:r>
                              </m:sup>
                            </m:sSubSup>
                            <m:r>
                              <a:rPr lang="de-DE" sz="2400" b="0" i="1" smtClean="0">
                                <a:latin typeface="Cambria Math" panose="02040503050406030204" pitchFamily="18" charset="0"/>
                              </a:rPr>
                              <m:t>−1)</m:t>
                            </m:r>
                          </m:den>
                        </m:f>
                        <m:sSubSup>
                          <m:sSubSupPr>
                            <m:ctrlPr>
                              <a:rPr lang="de-DE" sz="2400" b="0" i="1" smtClean="0">
                                <a:latin typeface="Cambria Math" panose="02040503050406030204" pitchFamily="18" charset="0"/>
                              </a:rPr>
                            </m:ctrlPr>
                          </m:sSubSupPr>
                          <m:e>
                            <m:r>
                              <a:rPr lang="de-DE" sz="2400" b="0" i="1" smtClean="0">
                                <a:latin typeface="Cambria Math" panose="02040503050406030204" pitchFamily="18" charset="0"/>
                                <a:ea typeface="Cambria Math" panose="02040503050406030204" pitchFamily="18" charset="0"/>
                              </a:rPr>
                              <m:t>𝜎</m:t>
                            </m:r>
                          </m:e>
                          <m:sub>
                            <m:r>
                              <a:rPr lang="de-DE" sz="2400" b="0" i="1" smtClean="0">
                                <a:latin typeface="Cambria Math" panose="02040503050406030204" pitchFamily="18" charset="0"/>
                              </a:rPr>
                              <m:t>𝑃</m:t>
                            </m:r>
                          </m:sub>
                          <m:sup>
                            <m:r>
                              <a:rPr lang="de-DE" sz="2400" b="0" i="1" smtClean="0">
                                <a:latin typeface="Cambria Math" panose="02040503050406030204" pitchFamily="18" charset="0"/>
                              </a:rPr>
                              <m:t>4</m:t>
                            </m:r>
                          </m:sup>
                        </m:sSubSup>
                        <m:r>
                          <a:rPr lang="de-DE" sz="2400" b="0" i="1" smtClean="0">
                            <a:latin typeface="Cambria Math" panose="02040503050406030204" pitchFamily="18" charset="0"/>
                          </a:rPr>
                          <m:t> </m:t>
                        </m:r>
                      </m:den>
                    </m:f>
                  </m:oMath>
                </a14:m>
                <a:endParaRPr lang="en-US" sz="2400" dirty="0" smtClean="0"/>
              </a:p>
              <a:p>
                <a:pPr>
                  <a:lnSpc>
                    <a:spcPts val="1400"/>
                  </a:lnSpc>
                  <a:spcAft>
                    <a:spcPts val="0"/>
                  </a:spcAft>
                  <a:buClr>
                    <a:srgbClr val="003867"/>
                  </a:buClr>
                  <a:buFontTx/>
                  <a:buBlip>
                    <a:blip r:embed="rId3"/>
                  </a:buBlip>
                </a:pPr>
                <a:endParaRPr lang="en-US" sz="1800" dirty="0"/>
              </a:p>
              <a:p>
                <a:pPr>
                  <a:lnSpc>
                    <a:spcPts val="1400"/>
                  </a:lnSpc>
                  <a:spcAft>
                    <a:spcPts val="0"/>
                  </a:spcAft>
                  <a:buClr>
                    <a:srgbClr val="003867"/>
                  </a:buClr>
                  <a:buFontTx/>
                  <a:buBlip>
                    <a:blip r:embed="rId3"/>
                  </a:buBlip>
                </a:pPr>
                <a:endParaRPr lang="en-US" sz="1800" dirty="0" smtClean="0"/>
              </a:p>
              <a:p>
                <a:pPr>
                  <a:lnSpc>
                    <a:spcPts val="1400"/>
                  </a:lnSpc>
                  <a:spcAft>
                    <a:spcPts val="0"/>
                  </a:spcAft>
                  <a:buClr>
                    <a:srgbClr val="003867"/>
                  </a:buClr>
                  <a:buFontTx/>
                  <a:buBlip>
                    <a:blip r:embed="rId3"/>
                  </a:buBlip>
                </a:pPr>
                <a:endParaRPr lang="en-US" sz="1800" dirty="0"/>
              </a:p>
              <a:p>
                <a:pPr>
                  <a:lnSpc>
                    <a:spcPts val="1400"/>
                  </a:lnSpc>
                  <a:spcAft>
                    <a:spcPts val="0"/>
                  </a:spcAft>
                  <a:buClr>
                    <a:srgbClr val="003867"/>
                  </a:buClr>
                  <a:buFontTx/>
                  <a:buBlip>
                    <a:blip r:embed="rId3"/>
                  </a:buBlip>
                </a:pPr>
                <a:r>
                  <a:rPr lang="en-US" sz="1800" dirty="0" smtClean="0"/>
                  <a:t>Estimating the unknown parameters yields </a:t>
                </a:r>
                <a14:m>
                  <m:oMath xmlns:m="http://schemas.openxmlformats.org/officeDocument/2006/math">
                    <m:sSup>
                      <m:sSupPr>
                        <m:ctrlPr>
                          <a:rPr lang="en-US" sz="1800" i="1" smtClean="0">
                            <a:latin typeface="Cambria Math" panose="02040503050406030204" pitchFamily="18" charset="0"/>
                          </a:rPr>
                        </m:ctrlPr>
                      </m:sSupPr>
                      <m:e>
                        <m:acc>
                          <m:accPr>
                            <m:chr m:val="̂"/>
                            <m:ctrlPr>
                              <a:rPr lang="en-US" sz="1800" i="1" smtClean="0">
                                <a:latin typeface="Cambria Math" panose="02040503050406030204" pitchFamily="18" charset="0"/>
                              </a:rPr>
                            </m:ctrlPr>
                          </m:accPr>
                          <m:e>
                            <m:r>
                              <a:rPr lang="en-US" sz="1800" i="1" smtClean="0">
                                <a:latin typeface="Cambria Math" panose="02040503050406030204" pitchFamily="18" charset="0"/>
                                <a:ea typeface="Cambria Math" panose="02040503050406030204" pitchFamily="18" charset="0"/>
                              </a:rPr>
                              <m:t>𝜈</m:t>
                            </m:r>
                          </m:e>
                        </m:acc>
                      </m:e>
                      <m:sup>
                        <m:r>
                          <a:rPr lang="de-DE" sz="1800" b="0" i="1" smtClean="0">
                            <a:latin typeface="Cambria Math" panose="02040503050406030204" pitchFamily="18" charset="0"/>
                          </a:rPr>
                          <m:t>h𝑒𝑡</m:t>
                        </m:r>
                      </m:sup>
                    </m:sSup>
                  </m:oMath>
                </a14:m>
                <a:endParaRPr lang="en-US" sz="1800" dirty="0"/>
              </a:p>
            </p:txBody>
          </p:sp>
        </mc:Choice>
        <mc:Fallback xmlns="">
          <p:sp>
            <p:nvSpPr>
              <p:cNvPr id="7" name="Rectangle 6"/>
              <p:cNvSpPr>
                <a:spLocks noRot="1" noChangeAspect="1" noMove="1" noResize="1" noEditPoints="1" noAdjustHandles="1" noChangeArrowheads="1" noChangeShapeType="1" noTextEdit="1"/>
              </p:cNvSpPr>
              <p:nvPr/>
            </p:nvSpPr>
            <p:spPr bwMode="auto">
              <a:xfrm>
                <a:off x="358775" y="1659735"/>
                <a:ext cx="8421688" cy="2789635"/>
              </a:xfrm>
              <a:prstGeom prst="rect">
                <a:avLst/>
              </a:prstGeom>
              <a:blipFill>
                <a:blip r:embed="rId4"/>
                <a:stretch>
                  <a:fillRect l="-7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noFill/>
                  </a:rPr>
                  <a:t> </a:t>
                </a:r>
              </a:p>
            </p:txBody>
          </p:sp>
        </mc:Fallback>
      </mc:AlternateContent>
    </p:spTree>
    <p:extLst>
      <p:ext uri="{BB962C8B-B14F-4D97-AF65-F5344CB8AC3E}">
        <p14:creationId xmlns:p14="http://schemas.microsoft.com/office/powerpoint/2010/main" val="2795984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r>
              <a:rPr lang="en-US" altLang="de-DE" dirty="0"/>
              <a:t>Sample size calculation and recalculation, Maxi Schulz et.al.,</a:t>
            </a:r>
            <a:r>
              <a:rPr lang="de-DE" dirty="0"/>
              <a:t> March 21st 2024</a:t>
            </a:r>
          </a:p>
        </p:txBody>
      </p:sp>
      <p:sp>
        <p:nvSpPr>
          <p:cNvPr id="372738" name="Rectangle 2"/>
          <p:cNvSpPr>
            <a:spLocks noChangeArrowheads="1"/>
          </p:cNvSpPr>
          <p:nvPr/>
        </p:nvSpPr>
        <p:spPr bwMode="auto">
          <a:xfrm>
            <a:off x="323857" y="971550"/>
            <a:ext cx="84185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0" rIns="0" bIns="0"/>
          <a:lstStyle>
            <a:lvl1pPr algn="l">
              <a:defRPr sz="2800">
                <a:solidFill>
                  <a:srgbClr val="F29400"/>
                </a:solidFill>
                <a:latin typeface="Arial" panose="020B0604020202020204" pitchFamily="34" charset="0"/>
              </a:defRPr>
            </a:lvl1pPr>
            <a:lvl2pPr algn="l">
              <a:defRPr sz="2800">
                <a:solidFill>
                  <a:srgbClr val="F29400"/>
                </a:solidFill>
                <a:latin typeface="Arial" panose="020B0604020202020204" pitchFamily="34" charset="0"/>
              </a:defRPr>
            </a:lvl2pPr>
            <a:lvl3pPr algn="l">
              <a:defRPr sz="2800">
                <a:solidFill>
                  <a:srgbClr val="F29400"/>
                </a:solidFill>
                <a:latin typeface="Arial" panose="020B0604020202020204" pitchFamily="34" charset="0"/>
              </a:defRPr>
            </a:lvl3pPr>
            <a:lvl4pPr algn="l">
              <a:defRPr sz="2800">
                <a:solidFill>
                  <a:srgbClr val="F29400"/>
                </a:solidFill>
                <a:latin typeface="Arial" panose="020B0604020202020204" pitchFamily="34" charset="0"/>
              </a:defRPr>
            </a:lvl4pPr>
            <a:lvl5pPr algn="l">
              <a:defRPr sz="2800">
                <a:solidFill>
                  <a:srgbClr val="F29400"/>
                </a:solidFill>
                <a:latin typeface="Arial" panose="020B0604020202020204" pitchFamily="34" charset="0"/>
              </a:defRPr>
            </a:lvl5pPr>
            <a:lvl6pPr marL="457200" fontAlgn="base">
              <a:spcBef>
                <a:spcPct val="0"/>
              </a:spcBef>
              <a:spcAft>
                <a:spcPct val="0"/>
              </a:spcAft>
              <a:defRPr sz="2800">
                <a:solidFill>
                  <a:srgbClr val="F29400"/>
                </a:solidFill>
                <a:latin typeface="Arial" panose="020B0604020202020204" pitchFamily="34" charset="0"/>
              </a:defRPr>
            </a:lvl6pPr>
            <a:lvl7pPr marL="914400" fontAlgn="base">
              <a:spcBef>
                <a:spcPct val="0"/>
              </a:spcBef>
              <a:spcAft>
                <a:spcPct val="0"/>
              </a:spcAft>
              <a:defRPr sz="2800">
                <a:solidFill>
                  <a:srgbClr val="F29400"/>
                </a:solidFill>
                <a:latin typeface="Arial" panose="020B0604020202020204" pitchFamily="34" charset="0"/>
              </a:defRPr>
            </a:lvl7pPr>
            <a:lvl8pPr marL="1371600" fontAlgn="base">
              <a:spcBef>
                <a:spcPct val="0"/>
              </a:spcBef>
              <a:spcAft>
                <a:spcPct val="0"/>
              </a:spcAft>
              <a:defRPr sz="2800">
                <a:solidFill>
                  <a:srgbClr val="F29400"/>
                </a:solidFill>
                <a:latin typeface="Arial" panose="020B0604020202020204" pitchFamily="34" charset="0"/>
              </a:defRPr>
            </a:lvl8pPr>
            <a:lvl9pPr marL="1828800" fontAlgn="base">
              <a:spcBef>
                <a:spcPct val="0"/>
              </a:spcBef>
              <a:spcAft>
                <a:spcPct val="0"/>
              </a:spcAft>
              <a:defRPr sz="2800">
                <a:solidFill>
                  <a:srgbClr val="F29400"/>
                </a:solidFill>
                <a:latin typeface="Arial" panose="020B0604020202020204" pitchFamily="34" charset="0"/>
              </a:defRPr>
            </a:lvl9pPr>
          </a:lstStyle>
          <a:p>
            <a:pPr>
              <a:lnSpc>
                <a:spcPts val="3300"/>
              </a:lnSpc>
            </a:pPr>
            <a:r>
              <a:rPr lang="de-DE" altLang="de-DE" dirty="0" smtClean="0"/>
              <a:t>APPENDIX: MOTIVATING EXAMPLE</a:t>
            </a:r>
            <a:endParaRPr lang="de-DE" altLang="de-DE" sz="2600" dirty="0"/>
          </a:p>
        </p:txBody>
      </p:sp>
      <mc:AlternateContent xmlns:mc="http://schemas.openxmlformats.org/markup-compatibility/2006" xmlns:a14="http://schemas.microsoft.com/office/drawing/2010/main">
        <mc:Choice Requires="a14">
          <p:graphicFrame>
            <p:nvGraphicFramePr>
              <p:cNvPr id="2" name="Tabelle 1"/>
              <p:cNvGraphicFramePr>
                <a:graphicFrameLocks noGrp="1"/>
              </p:cNvGraphicFramePr>
              <p:nvPr>
                <p:extLst>
                  <p:ext uri="{D42A27DB-BD31-4B8C-83A1-F6EECF244321}">
                    <p14:modId xmlns:p14="http://schemas.microsoft.com/office/powerpoint/2010/main" val="398788443"/>
                  </p:ext>
                </p:extLst>
              </p:nvPr>
            </p:nvGraphicFramePr>
            <p:xfrm>
              <a:off x="365944" y="1535122"/>
              <a:ext cx="8238504" cy="1628880"/>
            </p:xfrm>
            <a:graphic>
              <a:graphicData uri="http://schemas.openxmlformats.org/drawingml/2006/table">
                <a:tbl>
                  <a:tblPr firstRow="1" bandRow="1">
                    <a:tableStyleId>{C083E6E3-FA7D-4D7B-A595-EF9225AFEA82}</a:tableStyleId>
                  </a:tblPr>
                  <a:tblGrid>
                    <a:gridCol w="2059626">
                      <a:extLst>
                        <a:ext uri="{9D8B030D-6E8A-4147-A177-3AD203B41FA5}">
                          <a16:colId xmlns:a16="http://schemas.microsoft.com/office/drawing/2014/main" val="1451871840"/>
                        </a:ext>
                      </a:extLst>
                    </a:gridCol>
                    <a:gridCol w="2059626">
                      <a:extLst>
                        <a:ext uri="{9D8B030D-6E8A-4147-A177-3AD203B41FA5}">
                          <a16:colId xmlns:a16="http://schemas.microsoft.com/office/drawing/2014/main" val="3593887526"/>
                        </a:ext>
                      </a:extLst>
                    </a:gridCol>
                    <a:gridCol w="2059626">
                      <a:extLst>
                        <a:ext uri="{9D8B030D-6E8A-4147-A177-3AD203B41FA5}">
                          <a16:colId xmlns:a16="http://schemas.microsoft.com/office/drawing/2014/main" val="2647140639"/>
                        </a:ext>
                      </a:extLst>
                    </a:gridCol>
                    <a:gridCol w="2059626">
                      <a:extLst>
                        <a:ext uri="{9D8B030D-6E8A-4147-A177-3AD203B41FA5}">
                          <a16:colId xmlns:a16="http://schemas.microsoft.com/office/drawing/2014/main" val="3379565548"/>
                        </a:ext>
                      </a:extLst>
                    </a:gridCol>
                  </a:tblGrid>
                  <a:tr h="300540">
                    <a:tc>
                      <a:txBody>
                        <a:bodyPr/>
                        <a:lstStyle/>
                        <a:p>
                          <a:pPr algn="ctr"/>
                          <a:endParaRPr lang="de-DE"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de-DE" sz="1100" b="0" i="1" kern="1200" dirty="0" smtClean="0">
                              <a:solidFill>
                                <a:schemeClr val="tx1"/>
                              </a:solidFill>
                              <a:latin typeface="+mn-lt"/>
                              <a:ea typeface="+mn-ea"/>
                              <a:cs typeface="+mn-cs"/>
                            </a:rPr>
                            <a:t>Experimental (E) </a:t>
                          </a:r>
                          <a:endParaRPr lang="de-DE" sz="1100" b="0" i="1"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de-DE" sz="1100" b="0" i="1" kern="1200" dirty="0" smtClean="0">
                              <a:solidFill>
                                <a:schemeClr val="tx1"/>
                              </a:solidFill>
                              <a:latin typeface="+mn-lt"/>
                              <a:ea typeface="+mn-ea"/>
                              <a:cs typeface="+mn-cs"/>
                            </a:rPr>
                            <a:t>Reference (R)</a:t>
                          </a:r>
                          <a:endParaRPr lang="de-DE" sz="1100" b="0" i="1"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0" i="1" kern="1200" dirty="0" smtClean="0">
                              <a:solidFill>
                                <a:schemeClr val="tx1"/>
                              </a:solidFill>
                              <a:latin typeface="+mn-lt"/>
                              <a:ea typeface="+mn-ea"/>
                              <a:cs typeface="+mn-cs"/>
                            </a:rPr>
                            <a:t>Placebo (P)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3625068"/>
                      </a:ext>
                    </a:extLst>
                  </a:tr>
                  <a:tr h="300540">
                    <a:tc gridSpan="4">
                      <a:txBody>
                        <a:bodyPr/>
                        <a:lstStyle/>
                        <a:p>
                          <a:pPr algn="ctr"/>
                          <a:r>
                            <a:rPr lang="en-US" sz="1100" b="1" dirty="0" smtClean="0"/>
                            <a:t>A trial in patients with type 2 diabetes </a:t>
                          </a:r>
                          <a:r>
                            <a:rPr lang="en-US" sz="1100" b="0" dirty="0" smtClean="0"/>
                            <a:t>(</a:t>
                          </a:r>
                          <a:r>
                            <a:rPr lang="de-DE" sz="1100" b="0" kern="1200" dirty="0" err="1" smtClean="0">
                              <a:solidFill>
                                <a:schemeClr val="tx1"/>
                              </a:solidFill>
                              <a:latin typeface="+mn-lt"/>
                              <a:ea typeface="+mn-ea"/>
                              <a:cs typeface="+mn-cs"/>
                            </a:rPr>
                            <a:t>Pratley</a:t>
                          </a:r>
                          <a:r>
                            <a:rPr lang="de-DE" sz="1100" b="0" kern="1200" dirty="0" smtClean="0">
                              <a:solidFill>
                                <a:schemeClr val="tx1"/>
                              </a:solidFill>
                              <a:latin typeface="+mn-lt"/>
                              <a:ea typeface="+mn-ea"/>
                              <a:cs typeface="+mn-cs"/>
                            </a:rPr>
                            <a:t> et al. 2019)</a:t>
                          </a:r>
                          <a:endParaRPr lang="de-DE" sz="1100" b="0" kern="1200" dirty="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de-DE" sz="1100" dirty="0"/>
                        </a:p>
                      </a:txBody>
                      <a:tcPr/>
                    </a:tc>
                    <a:tc hMerge="1">
                      <a:txBody>
                        <a:bodyPr/>
                        <a:lstStyle/>
                        <a:p>
                          <a:pPr algn="ctr"/>
                          <a:endParaRPr lang="de-DE" sz="1100" dirty="0"/>
                        </a:p>
                      </a:txBody>
                      <a:tcPr/>
                    </a:tc>
                    <a:tc hMerge="1">
                      <a:txBody>
                        <a:bodyPr/>
                        <a:lstStyle/>
                        <a:p>
                          <a:pPr algn="ctr"/>
                          <a:endParaRPr lang="de-DE" sz="1100" dirty="0"/>
                        </a:p>
                      </a:txBody>
                      <a:tcPr/>
                    </a:tc>
                    <a:extLst>
                      <a:ext uri="{0D108BD9-81ED-4DB2-BD59-A6C34878D82A}">
                        <a16:rowId xmlns:a16="http://schemas.microsoft.com/office/drawing/2014/main" val="3411458503"/>
                      </a:ext>
                    </a:extLst>
                  </a:tr>
                  <a:tr h="300540">
                    <a:tc>
                      <a:txBody>
                        <a:bodyPr/>
                        <a:lstStyle/>
                        <a:p>
                          <a:pPr algn="ctr"/>
                          <a:endParaRPr lang="de-DE" sz="1100" dirty="0"/>
                        </a:p>
                      </a:txBody>
                      <a:tcP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dirty="0" smtClean="0"/>
                            <a:t>Oral </a:t>
                          </a:r>
                          <a:r>
                            <a:rPr lang="de-DE" sz="1100" dirty="0" err="1" smtClean="0"/>
                            <a:t>semaglutide</a:t>
                          </a:r>
                          <a:endParaRPr lang="de-DE" sz="1100" dirty="0" smtClean="0"/>
                        </a:p>
                      </a:txBody>
                      <a:tcPr>
                        <a:lnT w="12700" cap="flat" cmpd="sng" algn="ctr">
                          <a:solidFill>
                            <a:schemeClr val="tx1"/>
                          </a:solidFill>
                          <a:prstDash val="solid"/>
                          <a:round/>
                          <a:headEnd type="none" w="med" len="med"/>
                          <a:tailEnd type="none" w="med" len="med"/>
                        </a:lnT>
                      </a:tcPr>
                    </a:tc>
                    <a:tc>
                      <a:txBody>
                        <a:bodyPr/>
                        <a:lstStyle/>
                        <a:p>
                          <a:pPr algn="ctr"/>
                          <a:r>
                            <a:rPr lang="de-DE" sz="1100" dirty="0" err="1" smtClean="0"/>
                            <a:t>Subcutaneous</a:t>
                          </a:r>
                          <a:r>
                            <a:rPr lang="de-DE" sz="1100" dirty="0" smtClean="0"/>
                            <a:t> </a:t>
                          </a:r>
                          <a:r>
                            <a:rPr lang="de-DE" sz="1100" dirty="0" err="1" smtClean="0"/>
                            <a:t>liraglutide</a:t>
                          </a:r>
                          <a:r>
                            <a:rPr lang="de-DE" sz="1100" dirty="0" smtClean="0"/>
                            <a:t> </a:t>
                          </a:r>
                          <a:endParaRPr lang="de-DE" sz="1100" dirty="0"/>
                        </a:p>
                      </a:txBody>
                      <a:tcP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dirty="0" smtClean="0"/>
                            <a:t>Placebo </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24744153"/>
                      </a:ext>
                    </a:extLst>
                  </a:tr>
                  <a:tr h="300540">
                    <a:tc>
                      <a:txBody>
                        <a:bodyPr/>
                        <a:lstStyle/>
                        <a:p>
                          <a:pPr algn="ctr"/>
                          <a:r>
                            <a:rPr lang="en-US" sz="1100" dirty="0" smtClean="0"/>
                            <a:t>N</a:t>
                          </a:r>
                          <a:endParaRPr lang="de-DE" sz="1100" dirty="0"/>
                        </a:p>
                      </a:txBody>
                      <a:tcPr/>
                    </a:tc>
                    <a:tc>
                      <a:txBody>
                        <a:bodyPr/>
                        <a:lstStyle/>
                        <a:p>
                          <a:pPr algn="ctr"/>
                          <a:r>
                            <a:rPr kumimoji="0" lang="de-DE" sz="1100" b="0" i="0" u="none" strike="noStrike" kern="1200" cap="none" spc="0" normalizeH="0" baseline="0" noProof="0" dirty="0" smtClean="0">
                              <a:ln>
                                <a:noFill/>
                              </a:ln>
                              <a:solidFill>
                                <a:srgbClr val="000000"/>
                              </a:solidFill>
                              <a:effectLst/>
                              <a:uLnTx/>
                              <a:uFillTx/>
                              <a:latin typeface="+mn-lt"/>
                              <a:ea typeface="+mn-ea"/>
                              <a:cs typeface="+mn-cs"/>
                            </a:rPr>
                            <a:t>278</a:t>
                          </a:r>
                          <a:endParaRPr lang="de-DE" sz="1100" b="0" dirty="0"/>
                        </a:p>
                      </a:txBody>
                      <a:tcPr/>
                    </a:tc>
                    <a:tc>
                      <a:txBody>
                        <a:bodyPr/>
                        <a:lstStyle/>
                        <a:p>
                          <a:pPr algn="ctr"/>
                          <a:r>
                            <a:rPr kumimoji="0" lang="de-DE" sz="1100" b="0" i="0" u="none" strike="noStrike" kern="1200" cap="none" spc="0" normalizeH="0" baseline="0" noProof="0" dirty="0" smtClean="0">
                              <a:ln>
                                <a:noFill/>
                              </a:ln>
                              <a:solidFill>
                                <a:srgbClr val="000000"/>
                              </a:solidFill>
                              <a:effectLst/>
                              <a:uLnTx/>
                              <a:uFillTx/>
                              <a:latin typeface="Arial"/>
                              <a:ea typeface="+mn-ea"/>
                              <a:cs typeface="+mn-cs"/>
                            </a:rPr>
                            <a:t>272</a:t>
                          </a:r>
                          <a:endParaRPr lang="de-DE" sz="1100" b="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smtClean="0">
                              <a:ln>
                                <a:noFill/>
                              </a:ln>
                              <a:solidFill>
                                <a:srgbClr val="000000"/>
                              </a:solidFill>
                              <a:effectLst/>
                              <a:uLnTx/>
                              <a:uFillTx/>
                              <a:latin typeface="+mn-lt"/>
                              <a:ea typeface="+mn-ea"/>
                              <a:cs typeface="+mn-cs"/>
                            </a:rPr>
                            <a:t>134 </a:t>
                          </a:r>
                          <a:endParaRPr lang="de-DE" sz="1100" b="0" dirty="0"/>
                        </a:p>
                      </a:txBody>
                      <a:tcPr/>
                    </a:tc>
                    <a:extLst>
                      <a:ext uri="{0D108BD9-81ED-4DB2-BD59-A6C34878D82A}">
                        <a16:rowId xmlns:a16="http://schemas.microsoft.com/office/drawing/2014/main" val="3365377588"/>
                      </a:ext>
                    </a:extLst>
                  </a:tr>
                  <a:tr h="384710">
                    <a:tc>
                      <a:txBody>
                        <a:bodyPr/>
                        <a:lstStyle/>
                        <a:p>
                          <a:pPr algn="ctr"/>
                          <a:r>
                            <a:rPr lang="de-DE" sz="1100" dirty="0" smtClean="0"/>
                            <a:t>Mean </a:t>
                          </a:r>
                          <a:r>
                            <a:rPr lang="de-DE" sz="1100" dirty="0" err="1" smtClean="0"/>
                            <a:t>change</a:t>
                          </a:r>
                          <a:r>
                            <a:rPr lang="de-DE" sz="1100" dirty="0" smtClean="0"/>
                            <a:t> in </a:t>
                          </a:r>
                          <a14:m>
                            <m:oMath xmlns:m="http://schemas.openxmlformats.org/officeDocument/2006/math">
                              <m:sSub>
                                <m:sSubPr>
                                  <m:ctrlPr>
                                    <a:rPr lang="de-DE" sz="1100" b="0" i="1" smtClean="0">
                                      <a:latin typeface="Cambria Math" panose="02040503050406030204" pitchFamily="18" charset="0"/>
                                    </a:rPr>
                                  </m:ctrlPr>
                                </m:sSubPr>
                                <m:e>
                                  <m:r>
                                    <a:rPr lang="de-DE" sz="1100" b="0" i="1" smtClean="0">
                                      <a:latin typeface="Cambria Math" panose="02040503050406030204" pitchFamily="18" charset="0"/>
                                    </a:rPr>
                                    <m:t>𝐻𝑏𝐴</m:t>
                                  </m:r>
                                </m:e>
                                <m:sub>
                                  <m:r>
                                    <a:rPr lang="de-DE" sz="1100" b="0" i="1" smtClean="0">
                                      <a:latin typeface="Cambria Math" panose="02040503050406030204" pitchFamily="18" charset="0"/>
                                    </a:rPr>
                                    <m:t>1</m:t>
                                  </m:r>
                                  <m:r>
                                    <a:rPr lang="de-DE" sz="1100" b="0" i="1" smtClean="0">
                                      <a:latin typeface="Cambria Math" panose="02040503050406030204" pitchFamily="18" charset="0"/>
                                    </a:rPr>
                                    <m:t>𝐶</m:t>
                                  </m:r>
                                </m:sub>
                              </m:sSub>
                            </m:oMath>
                          </a14:m>
                          <a:r>
                            <a:rPr lang="de-DE" sz="1100" dirty="0" smtClean="0"/>
                            <a:t> </a:t>
                          </a:r>
                          <a:r>
                            <a:rPr lang="de-DE" sz="1100" dirty="0" err="1" smtClean="0"/>
                            <a:t>from</a:t>
                          </a:r>
                          <a:r>
                            <a:rPr lang="de-DE" sz="1100" dirty="0" smtClean="0"/>
                            <a:t> </a:t>
                          </a:r>
                          <a:r>
                            <a:rPr lang="de-DE" sz="1100" dirty="0" err="1" smtClean="0"/>
                            <a:t>baseline</a:t>
                          </a:r>
                          <a:r>
                            <a:rPr lang="de-DE" sz="1100" dirty="0" smtClean="0"/>
                            <a:t> </a:t>
                          </a:r>
                          <a:r>
                            <a:rPr lang="de-DE" sz="1100" dirty="0" err="1" smtClean="0"/>
                            <a:t>to</a:t>
                          </a:r>
                          <a:r>
                            <a:rPr lang="de-DE" sz="1100" dirty="0" smtClean="0"/>
                            <a:t> </a:t>
                          </a:r>
                          <a:r>
                            <a:rPr lang="de-DE" sz="1100" dirty="0" err="1" smtClean="0"/>
                            <a:t>week</a:t>
                          </a:r>
                          <a:r>
                            <a:rPr lang="de-DE" sz="1100" dirty="0" smtClean="0"/>
                            <a:t> 26 (SD)</a:t>
                          </a:r>
                          <a:endParaRPr lang="de-DE" sz="1100" dirty="0"/>
                        </a:p>
                      </a:txBody>
                      <a:tcPr>
                        <a:lnB w="12700" cap="flat" cmpd="sng" algn="ctr">
                          <a:noFill/>
                          <a:prstDash val="solid"/>
                          <a:round/>
                          <a:headEnd type="none" w="med" len="med"/>
                          <a:tailEnd type="none" w="med" len="med"/>
                        </a:lnB>
                      </a:tcPr>
                    </a:tc>
                    <a:tc>
                      <a:txBody>
                        <a:bodyPr/>
                        <a:lstStyle/>
                        <a:p>
                          <a:pPr algn="ctr"/>
                          <a:r>
                            <a:rPr lang="en-US" sz="1100" dirty="0" smtClean="0"/>
                            <a:t>-1.2 % (</a:t>
                          </a:r>
                          <a:r>
                            <a:rPr lang="en-US" sz="1100" kern="1200" dirty="0" smtClean="0">
                              <a:solidFill>
                                <a:schemeClr val="tx1"/>
                              </a:solidFill>
                              <a:latin typeface="+mn-lt"/>
                              <a:ea typeface="+mn-ea"/>
                              <a:cs typeface="+mn-cs"/>
                            </a:rPr>
                            <a:t>1.67) </a:t>
                          </a:r>
                          <a:endParaRPr lang="de-DE" sz="1100" kern="1200" dirty="0">
                            <a:solidFill>
                              <a:schemeClr val="tx1"/>
                            </a:solidFill>
                            <a:latin typeface="+mn-lt"/>
                            <a:ea typeface="+mn-ea"/>
                            <a:cs typeface="+mn-cs"/>
                          </a:endParaRPr>
                        </a:p>
                      </a:txBody>
                      <a:tcPr>
                        <a:lnB w="12700" cap="flat" cmpd="sng" algn="ctr">
                          <a:noFill/>
                          <a:prstDash val="solid"/>
                          <a:round/>
                          <a:headEnd type="none" w="med" len="med"/>
                          <a:tailEnd type="none" w="med" len="med"/>
                        </a:lnB>
                      </a:tcPr>
                    </a:tc>
                    <a:tc>
                      <a:txBody>
                        <a:bodyPr/>
                        <a:lstStyle/>
                        <a:p>
                          <a:pPr marL="0" algn="ctr" defTabSz="914400" rtl="0" eaLnBrk="1" latinLnBrk="0" hangingPunct="1"/>
                          <a:r>
                            <a:rPr lang="en-US" sz="1100" dirty="0" smtClean="0"/>
                            <a:t>-1.1</a:t>
                          </a:r>
                          <a:r>
                            <a:rPr lang="en-US" sz="1100" baseline="0" dirty="0" smtClean="0"/>
                            <a:t> </a:t>
                          </a:r>
                          <a:r>
                            <a:rPr lang="en-US" sz="1100" dirty="0" smtClean="0"/>
                            <a:t>% (</a:t>
                          </a:r>
                          <a:r>
                            <a:rPr lang="en-US" sz="1100" kern="1200" dirty="0" smtClean="0">
                              <a:solidFill>
                                <a:schemeClr val="tx1"/>
                              </a:solidFill>
                              <a:latin typeface="+mn-lt"/>
                              <a:ea typeface="+mn-ea"/>
                              <a:cs typeface="+mn-cs"/>
                            </a:rPr>
                            <a:t>1.65) </a:t>
                          </a:r>
                          <a:endParaRPr lang="de-DE" sz="1100" kern="1200" dirty="0">
                            <a:solidFill>
                              <a:schemeClr val="tx1"/>
                            </a:solidFill>
                            <a:latin typeface="+mn-lt"/>
                            <a:ea typeface="+mn-ea"/>
                            <a:cs typeface="+mn-cs"/>
                          </a:endParaRPr>
                        </a:p>
                      </a:txBody>
                      <a:tcPr>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smtClean="0"/>
                            <a:t>-0.2</a:t>
                          </a:r>
                          <a:r>
                            <a:rPr lang="en-US" sz="1100" baseline="0" dirty="0" smtClean="0"/>
                            <a:t> </a:t>
                          </a:r>
                          <a:r>
                            <a:rPr lang="en-US" sz="1100" dirty="0" smtClean="0"/>
                            <a:t>% (</a:t>
                          </a:r>
                          <a:r>
                            <a:rPr lang="en-US" sz="1100" kern="1200" dirty="0" smtClean="0">
                              <a:solidFill>
                                <a:schemeClr val="tx1"/>
                              </a:solidFill>
                              <a:latin typeface="+mn-lt"/>
                              <a:ea typeface="+mn-ea"/>
                              <a:cs typeface="+mn-cs"/>
                            </a:rPr>
                            <a:t>1.16) </a:t>
                          </a:r>
                          <a:endParaRPr lang="de-DE" sz="1100" kern="1200" dirty="0">
                            <a:solidFill>
                              <a:schemeClr val="tx1"/>
                            </a:solidFill>
                            <a:latin typeface="+mn-lt"/>
                            <a:ea typeface="+mn-ea"/>
                            <a:cs typeface="+mn-cs"/>
                          </a:endParaRPr>
                        </a:p>
                      </a:txBody>
                      <a:tcPr>
                        <a:lnB w="12700" cap="flat" cmpd="sng" algn="ctr">
                          <a:noFill/>
                          <a:prstDash val="solid"/>
                          <a:round/>
                          <a:headEnd type="none" w="med" len="med"/>
                          <a:tailEnd type="none" w="med" len="med"/>
                        </a:lnB>
                      </a:tcPr>
                    </a:tc>
                    <a:extLst>
                      <a:ext uri="{0D108BD9-81ED-4DB2-BD59-A6C34878D82A}">
                        <a16:rowId xmlns:a16="http://schemas.microsoft.com/office/drawing/2014/main" val="3677605126"/>
                      </a:ext>
                    </a:extLst>
                  </a:tr>
                </a:tbl>
              </a:graphicData>
            </a:graphic>
          </p:graphicFrame>
        </mc:Choice>
        <mc:Fallback xmlns="">
          <p:graphicFrame>
            <p:nvGraphicFramePr>
              <p:cNvPr id="2" name="Tabelle 1"/>
              <p:cNvGraphicFramePr>
                <a:graphicFrameLocks noGrp="1"/>
              </p:cNvGraphicFramePr>
              <p:nvPr>
                <p:extLst>
                  <p:ext uri="{D42A27DB-BD31-4B8C-83A1-F6EECF244321}">
                    <p14:modId xmlns:p14="http://schemas.microsoft.com/office/powerpoint/2010/main" val="398788443"/>
                  </p:ext>
                </p:extLst>
              </p:nvPr>
            </p:nvGraphicFramePr>
            <p:xfrm>
              <a:off x="365944" y="1535122"/>
              <a:ext cx="8238504" cy="1628880"/>
            </p:xfrm>
            <a:graphic>
              <a:graphicData uri="http://schemas.openxmlformats.org/drawingml/2006/table">
                <a:tbl>
                  <a:tblPr firstRow="1" bandRow="1">
                    <a:tableStyleId>{C083E6E3-FA7D-4D7B-A595-EF9225AFEA82}</a:tableStyleId>
                  </a:tblPr>
                  <a:tblGrid>
                    <a:gridCol w="2059626">
                      <a:extLst>
                        <a:ext uri="{9D8B030D-6E8A-4147-A177-3AD203B41FA5}">
                          <a16:colId xmlns:a16="http://schemas.microsoft.com/office/drawing/2014/main" val="1451871840"/>
                        </a:ext>
                      </a:extLst>
                    </a:gridCol>
                    <a:gridCol w="2059626">
                      <a:extLst>
                        <a:ext uri="{9D8B030D-6E8A-4147-A177-3AD203B41FA5}">
                          <a16:colId xmlns:a16="http://schemas.microsoft.com/office/drawing/2014/main" val="3593887526"/>
                        </a:ext>
                      </a:extLst>
                    </a:gridCol>
                    <a:gridCol w="2059626">
                      <a:extLst>
                        <a:ext uri="{9D8B030D-6E8A-4147-A177-3AD203B41FA5}">
                          <a16:colId xmlns:a16="http://schemas.microsoft.com/office/drawing/2014/main" val="2647140639"/>
                        </a:ext>
                      </a:extLst>
                    </a:gridCol>
                    <a:gridCol w="2059626">
                      <a:extLst>
                        <a:ext uri="{9D8B030D-6E8A-4147-A177-3AD203B41FA5}">
                          <a16:colId xmlns:a16="http://schemas.microsoft.com/office/drawing/2014/main" val="3379565548"/>
                        </a:ext>
                      </a:extLst>
                    </a:gridCol>
                  </a:tblGrid>
                  <a:tr h="300540">
                    <a:tc>
                      <a:txBody>
                        <a:bodyPr/>
                        <a:lstStyle/>
                        <a:p>
                          <a:pPr algn="ctr"/>
                          <a:endParaRPr lang="de-DE"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de-DE" sz="1100" b="0" i="1" kern="1200" dirty="0" smtClean="0">
                              <a:solidFill>
                                <a:schemeClr val="tx1"/>
                              </a:solidFill>
                              <a:latin typeface="+mn-lt"/>
                              <a:ea typeface="+mn-ea"/>
                              <a:cs typeface="+mn-cs"/>
                            </a:rPr>
                            <a:t>Experimental (E) </a:t>
                          </a:r>
                          <a:endParaRPr lang="de-DE" sz="1100" b="0" i="1"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de-DE" sz="1100" b="0" i="1" kern="1200" dirty="0" smtClean="0">
                              <a:solidFill>
                                <a:schemeClr val="tx1"/>
                              </a:solidFill>
                              <a:latin typeface="+mn-lt"/>
                              <a:ea typeface="+mn-ea"/>
                              <a:cs typeface="+mn-cs"/>
                            </a:rPr>
                            <a:t>Reference (R)</a:t>
                          </a:r>
                          <a:endParaRPr lang="de-DE" sz="1100" b="0" i="1"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0" i="1" kern="1200" dirty="0" smtClean="0">
                              <a:solidFill>
                                <a:schemeClr val="tx1"/>
                              </a:solidFill>
                              <a:latin typeface="+mn-lt"/>
                              <a:ea typeface="+mn-ea"/>
                              <a:cs typeface="+mn-cs"/>
                            </a:rPr>
                            <a:t>Placebo (P)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3625068"/>
                      </a:ext>
                    </a:extLst>
                  </a:tr>
                  <a:tr h="300540">
                    <a:tc gridSpan="4">
                      <a:txBody>
                        <a:bodyPr/>
                        <a:lstStyle/>
                        <a:p>
                          <a:pPr algn="ctr"/>
                          <a:r>
                            <a:rPr lang="en-US" sz="1100" b="1" dirty="0" smtClean="0"/>
                            <a:t>A trial in patients with type 2 </a:t>
                          </a:r>
                          <a:r>
                            <a:rPr lang="en-US" sz="1100" b="1" dirty="0" smtClean="0"/>
                            <a:t>diabetes </a:t>
                          </a:r>
                          <a:r>
                            <a:rPr lang="en-US" sz="1100" b="0" dirty="0" smtClean="0"/>
                            <a:t>(</a:t>
                          </a:r>
                          <a:r>
                            <a:rPr lang="de-DE" sz="1100" b="0" kern="1200" dirty="0" err="1" smtClean="0">
                              <a:solidFill>
                                <a:schemeClr val="tx1"/>
                              </a:solidFill>
                              <a:latin typeface="+mn-lt"/>
                              <a:ea typeface="+mn-ea"/>
                              <a:cs typeface="+mn-cs"/>
                            </a:rPr>
                            <a:t>Pratley</a:t>
                          </a:r>
                          <a:r>
                            <a:rPr lang="de-DE" sz="1100" b="0" kern="1200" dirty="0" smtClean="0">
                              <a:solidFill>
                                <a:schemeClr val="tx1"/>
                              </a:solidFill>
                              <a:latin typeface="+mn-lt"/>
                              <a:ea typeface="+mn-ea"/>
                              <a:cs typeface="+mn-cs"/>
                            </a:rPr>
                            <a:t> et al. 2019)</a:t>
                          </a:r>
                          <a:endParaRPr lang="de-DE" sz="1100" b="0" kern="1200" dirty="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de-DE" sz="1100" dirty="0"/>
                        </a:p>
                      </a:txBody>
                      <a:tcPr/>
                    </a:tc>
                    <a:tc hMerge="1">
                      <a:txBody>
                        <a:bodyPr/>
                        <a:lstStyle/>
                        <a:p>
                          <a:pPr algn="ctr"/>
                          <a:endParaRPr lang="de-DE" sz="1100" dirty="0"/>
                        </a:p>
                      </a:txBody>
                      <a:tcPr/>
                    </a:tc>
                    <a:tc hMerge="1">
                      <a:txBody>
                        <a:bodyPr/>
                        <a:lstStyle/>
                        <a:p>
                          <a:pPr algn="ctr"/>
                          <a:endParaRPr lang="de-DE" sz="1100" dirty="0"/>
                        </a:p>
                      </a:txBody>
                      <a:tcPr/>
                    </a:tc>
                    <a:extLst>
                      <a:ext uri="{0D108BD9-81ED-4DB2-BD59-A6C34878D82A}">
                        <a16:rowId xmlns:a16="http://schemas.microsoft.com/office/drawing/2014/main" val="3411458503"/>
                      </a:ext>
                    </a:extLst>
                  </a:tr>
                  <a:tr h="300540">
                    <a:tc>
                      <a:txBody>
                        <a:bodyPr/>
                        <a:lstStyle/>
                        <a:p>
                          <a:pPr algn="ctr"/>
                          <a:endParaRPr lang="de-DE" sz="1100" dirty="0"/>
                        </a:p>
                      </a:txBody>
                      <a:tcP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dirty="0" smtClean="0"/>
                            <a:t>Oral </a:t>
                          </a:r>
                          <a:r>
                            <a:rPr lang="de-DE" sz="1100" dirty="0" err="1" smtClean="0"/>
                            <a:t>semaglutide</a:t>
                          </a:r>
                          <a:endParaRPr lang="de-DE" sz="1100" dirty="0" smtClean="0"/>
                        </a:p>
                      </a:txBody>
                      <a:tcPr>
                        <a:lnT w="12700" cap="flat" cmpd="sng" algn="ctr">
                          <a:solidFill>
                            <a:schemeClr val="tx1"/>
                          </a:solidFill>
                          <a:prstDash val="solid"/>
                          <a:round/>
                          <a:headEnd type="none" w="med" len="med"/>
                          <a:tailEnd type="none" w="med" len="med"/>
                        </a:lnT>
                      </a:tcPr>
                    </a:tc>
                    <a:tc>
                      <a:txBody>
                        <a:bodyPr/>
                        <a:lstStyle/>
                        <a:p>
                          <a:pPr algn="ctr"/>
                          <a:r>
                            <a:rPr lang="de-DE" sz="1100" dirty="0" err="1" smtClean="0"/>
                            <a:t>Subcutaneous</a:t>
                          </a:r>
                          <a:r>
                            <a:rPr lang="de-DE" sz="1100" dirty="0" smtClean="0"/>
                            <a:t> </a:t>
                          </a:r>
                          <a:r>
                            <a:rPr lang="de-DE" sz="1100" dirty="0" err="1" smtClean="0"/>
                            <a:t>liraglutide</a:t>
                          </a:r>
                          <a:r>
                            <a:rPr lang="de-DE" sz="1100" dirty="0" smtClean="0"/>
                            <a:t> </a:t>
                          </a:r>
                          <a:endParaRPr lang="de-DE" sz="1100" dirty="0"/>
                        </a:p>
                      </a:txBody>
                      <a:tcP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dirty="0" smtClean="0"/>
                            <a:t>Placebo </a:t>
                          </a:r>
                          <a:endParaRPr lang="de-DE" sz="1100" dirty="0" smtClean="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24744153"/>
                      </a:ext>
                    </a:extLst>
                  </a:tr>
                  <a:tr h="300540">
                    <a:tc>
                      <a:txBody>
                        <a:bodyPr/>
                        <a:lstStyle/>
                        <a:p>
                          <a:pPr algn="ctr"/>
                          <a:r>
                            <a:rPr lang="en-US" sz="1100" dirty="0" smtClean="0"/>
                            <a:t>N</a:t>
                          </a:r>
                          <a:endParaRPr lang="de-DE" sz="1100" dirty="0"/>
                        </a:p>
                      </a:txBody>
                      <a:tcPr/>
                    </a:tc>
                    <a:tc>
                      <a:txBody>
                        <a:bodyPr/>
                        <a:lstStyle/>
                        <a:p>
                          <a:pPr algn="ctr"/>
                          <a:r>
                            <a:rPr kumimoji="0" lang="de-DE" sz="1100" b="0" i="0" u="none" strike="noStrike" kern="1200" cap="none" spc="0" normalizeH="0" baseline="0" noProof="0" dirty="0" smtClean="0">
                              <a:ln>
                                <a:noFill/>
                              </a:ln>
                              <a:solidFill>
                                <a:srgbClr val="000000"/>
                              </a:solidFill>
                              <a:effectLst/>
                              <a:uLnTx/>
                              <a:uFillTx/>
                              <a:latin typeface="+mn-lt"/>
                              <a:ea typeface="+mn-ea"/>
                              <a:cs typeface="+mn-cs"/>
                            </a:rPr>
                            <a:t>278</a:t>
                          </a:r>
                          <a:endParaRPr lang="de-DE" sz="1100" b="0" dirty="0"/>
                        </a:p>
                      </a:txBody>
                      <a:tcPr/>
                    </a:tc>
                    <a:tc>
                      <a:txBody>
                        <a:bodyPr/>
                        <a:lstStyle/>
                        <a:p>
                          <a:pPr algn="ctr"/>
                          <a:r>
                            <a:rPr kumimoji="0" lang="de-DE" sz="1100" b="0" i="0" u="none" strike="noStrike" kern="1200" cap="none" spc="0" normalizeH="0" baseline="0" noProof="0" dirty="0" smtClean="0">
                              <a:ln>
                                <a:noFill/>
                              </a:ln>
                              <a:solidFill>
                                <a:srgbClr val="000000"/>
                              </a:solidFill>
                              <a:effectLst/>
                              <a:uLnTx/>
                              <a:uFillTx/>
                              <a:latin typeface="Arial"/>
                              <a:ea typeface="+mn-ea"/>
                              <a:cs typeface="+mn-cs"/>
                            </a:rPr>
                            <a:t>272</a:t>
                          </a:r>
                          <a:endParaRPr lang="de-DE" sz="1100" b="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smtClean="0">
                              <a:ln>
                                <a:noFill/>
                              </a:ln>
                              <a:solidFill>
                                <a:srgbClr val="000000"/>
                              </a:solidFill>
                              <a:effectLst/>
                              <a:uLnTx/>
                              <a:uFillTx/>
                              <a:latin typeface="+mn-lt"/>
                              <a:ea typeface="+mn-ea"/>
                              <a:cs typeface="+mn-cs"/>
                            </a:rPr>
                            <a:t>134 </a:t>
                          </a:r>
                          <a:endParaRPr lang="de-DE" sz="1100" b="0" dirty="0"/>
                        </a:p>
                      </a:txBody>
                      <a:tcPr/>
                    </a:tc>
                    <a:extLst>
                      <a:ext uri="{0D108BD9-81ED-4DB2-BD59-A6C34878D82A}">
                        <a16:rowId xmlns:a16="http://schemas.microsoft.com/office/drawing/2014/main" val="3365377588"/>
                      </a:ext>
                    </a:extLst>
                  </a:tr>
                  <a:tr h="426720">
                    <a:tc>
                      <a:txBody>
                        <a:bodyPr/>
                        <a:lstStyle/>
                        <a:p>
                          <a:endParaRPr lang="de-DE"/>
                        </a:p>
                      </a:txBody>
                      <a:tcPr>
                        <a:lnB w="12700" cap="flat" cmpd="sng" algn="ctr">
                          <a:noFill/>
                          <a:prstDash val="solid"/>
                          <a:round/>
                          <a:headEnd type="none" w="med" len="med"/>
                          <a:tailEnd type="none" w="med" len="med"/>
                        </a:lnB>
                        <a:blipFill>
                          <a:blip r:embed="rId3"/>
                          <a:stretch>
                            <a:fillRect t="-284286" r="-300296" b="-8571"/>
                          </a:stretch>
                        </a:blipFill>
                      </a:tcPr>
                    </a:tc>
                    <a:tc>
                      <a:txBody>
                        <a:bodyPr/>
                        <a:lstStyle/>
                        <a:p>
                          <a:pPr algn="ctr"/>
                          <a:r>
                            <a:rPr lang="en-US" sz="1100" dirty="0" smtClean="0"/>
                            <a:t>-1.2 % (</a:t>
                          </a:r>
                          <a:r>
                            <a:rPr lang="en-US" sz="1100" kern="1200" dirty="0" smtClean="0">
                              <a:solidFill>
                                <a:schemeClr val="tx1"/>
                              </a:solidFill>
                              <a:latin typeface="+mn-lt"/>
                              <a:ea typeface="+mn-ea"/>
                              <a:cs typeface="+mn-cs"/>
                            </a:rPr>
                            <a:t>1.67) </a:t>
                          </a:r>
                          <a:endParaRPr lang="de-DE" sz="1100" kern="1200" dirty="0">
                            <a:solidFill>
                              <a:schemeClr val="tx1"/>
                            </a:solidFill>
                            <a:latin typeface="+mn-lt"/>
                            <a:ea typeface="+mn-ea"/>
                            <a:cs typeface="+mn-cs"/>
                          </a:endParaRPr>
                        </a:p>
                      </a:txBody>
                      <a:tcPr>
                        <a:lnB w="12700" cap="flat" cmpd="sng" algn="ctr">
                          <a:noFill/>
                          <a:prstDash val="solid"/>
                          <a:round/>
                          <a:headEnd type="none" w="med" len="med"/>
                          <a:tailEnd type="none" w="med" len="med"/>
                        </a:lnB>
                      </a:tcPr>
                    </a:tc>
                    <a:tc>
                      <a:txBody>
                        <a:bodyPr/>
                        <a:lstStyle/>
                        <a:p>
                          <a:pPr marL="0" algn="ctr" defTabSz="914400" rtl="0" eaLnBrk="1" latinLnBrk="0" hangingPunct="1"/>
                          <a:r>
                            <a:rPr lang="en-US" sz="1100" dirty="0" smtClean="0"/>
                            <a:t>-1.1</a:t>
                          </a:r>
                          <a:r>
                            <a:rPr lang="en-US" sz="1100" baseline="0" dirty="0" smtClean="0"/>
                            <a:t> </a:t>
                          </a:r>
                          <a:r>
                            <a:rPr lang="en-US" sz="1100" dirty="0" smtClean="0"/>
                            <a:t>% (</a:t>
                          </a:r>
                          <a:r>
                            <a:rPr lang="en-US" sz="1100" kern="1200" dirty="0" smtClean="0">
                              <a:solidFill>
                                <a:schemeClr val="tx1"/>
                              </a:solidFill>
                              <a:latin typeface="+mn-lt"/>
                              <a:ea typeface="+mn-ea"/>
                              <a:cs typeface="+mn-cs"/>
                            </a:rPr>
                            <a:t>1.65) </a:t>
                          </a:r>
                          <a:endParaRPr lang="de-DE" sz="1100" kern="1200" dirty="0">
                            <a:solidFill>
                              <a:schemeClr val="tx1"/>
                            </a:solidFill>
                            <a:latin typeface="+mn-lt"/>
                            <a:ea typeface="+mn-ea"/>
                            <a:cs typeface="+mn-cs"/>
                          </a:endParaRPr>
                        </a:p>
                      </a:txBody>
                      <a:tcPr>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smtClean="0"/>
                            <a:t>-0.2</a:t>
                          </a:r>
                          <a:r>
                            <a:rPr lang="en-US" sz="1100" baseline="0" dirty="0" smtClean="0"/>
                            <a:t> </a:t>
                          </a:r>
                          <a:r>
                            <a:rPr lang="en-US" sz="1100" dirty="0" smtClean="0"/>
                            <a:t>% (</a:t>
                          </a:r>
                          <a:r>
                            <a:rPr lang="en-US" sz="1100" kern="1200" dirty="0" smtClean="0">
                              <a:solidFill>
                                <a:schemeClr val="tx1"/>
                              </a:solidFill>
                              <a:latin typeface="+mn-lt"/>
                              <a:ea typeface="+mn-ea"/>
                              <a:cs typeface="+mn-cs"/>
                            </a:rPr>
                            <a:t>1.16) </a:t>
                          </a:r>
                          <a:endParaRPr lang="de-DE" sz="1100" kern="1200" dirty="0">
                            <a:solidFill>
                              <a:schemeClr val="tx1"/>
                            </a:solidFill>
                            <a:latin typeface="+mn-lt"/>
                            <a:ea typeface="+mn-ea"/>
                            <a:cs typeface="+mn-cs"/>
                          </a:endParaRPr>
                        </a:p>
                      </a:txBody>
                      <a:tcPr>
                        <a:lnB w="12700" cap="flat" cmpd="sng" algn="ctr">
                          <a:noFill/>
                          <a:prstDash val="solid"/>
                          <a:round/>
                          <a:headEnd type="none" w="med" len="med"/>
                          <a:tailEnd type="none" w="med" len="med"/>
                        </a:lnB>
                      </a:tcPr>
                    </a:tc>
                    <a:extLst>
                      <a:ext uri="{0D108BD9-81ED-4DB2-BD59-A6C34878D82A}">
                        <a16:rowId xmlns:a16="http://schemas.microsoft.com/office/drawing/2014/main" val="3677605126"/>
                      </a:ext>
                    </a:extLst>
                  </a:tr>
                </a:tbl>
              </a:graphicData>
            </a:graphic>
          </p:graphicFrame>
        </mc:Fallback>
      </mc:AlternateContent>
      <p:sp>
        <p:nvSpPr>
          <p:cNvPr id="8" name="Rectangle 4"/>
          <p:cNvSpPr>
            <a:spLocks noChangeArrowheads="1"/>
          </p:cNvSpPr>
          <p:nvPr/>
        </p:nvSpPr>
        <p:spPr bwMode="auto">
          <a:xfrm>
            <a:off x="467544" y="3363838"/>
            <a:ext cx="8383595"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85750" indent="-285750" algn="l">
              <a:lnSpc>
                <a:spcPts val="2400"/>
              </a:lnSpc>
              <a:buFont typeface="Wingdings" panose="05000000000000000000" pitchFamily="2" charset="2"/>
              <a:defRPr sz="1600">
                <a:solidFill>
                  <a:schemeClr val="tx1"/>
                </a:solidFill>
                <a:latin typeface="Arial" panose="020B0604020202020204" pitchFamily="34" charset="0"/>
              </a:defRPr>
            </a:lvl1pPr>
            <a:lvl2pPr marL="673100"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2pPr>
            <a:lvl3pPr marL="1054100"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3pPr>
            <a:lvl4pPr marL="1435100"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4pPr>
            <a:lvl5pPr marL="1816100" indent="-190500" algn="l">
              <a:lnSpc>
                <a:spcPts val="2400"/>
              </a:lnSpc>
              <a:buClr>
                <a:srgbClr val="000073"/>
              </a:buClr>
              <a:buSzPct val="80000"/>
              <a:buFont typeface="Times New Roman" panose="02020603050405020304" pitchFamily="18" charset="0"/>
              <a:defRPr sz="1400">
                <a:solidFill>
                  <a:srgbClr val="003867"/>
                </a:solidFill>
                <a:latin typeface="Arial" panose="020B0604020202020204" pitchFamily="34" charset="0"/>
              </a:defRPr>
            </a:lvl5pPr>
            <a:lvl6pPr marL="2273300"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6pPr>
            <a:lvl7pPr marL="2730500"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7pPr>
            <a:lvl8pPr marL="3187700"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8pPr>
            <a:lvl9pPr marL="3644900"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9pPr>
          </a:lstStyle>
          <a:p>
            <a:pPr>
              <a:lnSpc>
                <a:spcPts val="2600"/>
              </a:lnSpc>
              <a:spcAft>
                <a:spcPts val="600"/>
              </a:spcAft>
              <a:buClr>
                <a:srgbClr val="003867"/>
              </a:buClr>
              <a:buBlip>
                <a:blip r:embed="rId4"/>
              </a:buBlip>
            </a:pPr>
            <a:r>
              <a:rPr lang="de-DE" altLang="de-DE" sz="1800" dirty="0" err="1" smtClean="0"/>
              <a:t>Effect</a:t>
            </a:r>
            <a:r>
              <a:rPr lang="de-DE" altLang="de-DE" sz="1800" dirty="0" smtClean="0"/>
              <a:t> on </a:t>
            </a:r>
            <a:r>
              <a:rPr lang="de-DE" altLang="de-DE" sz="1800" dirty="0" err="1" smtClean="0"/>
              <a:t>blood</a:t>
            </a:r>
            <a:r>
              <a:rPr lang="de-DE" altLang="de-DE" sz="1800" dirty="0" smtClean="0"/>
              <a:t> </a:t>
            </a:r>
            <a:r>
              <a:rPr lang="de-DE" altLang="de-DE" sz="1800" dirty="0" err="1" smtClean="0"/>
              <a:t>sugar</a:t>
            </a:r>
            <a:r>
              <a:rPr lang="de-DE" altLang="de-DE" sz="1800" dirty="0" smtClean="0"/>
              <a:t> </a:t>
            </a:r>
            <a:r>
              <a:rPr lang="de-DE" altLang="de-DE" sz="1800" dirty="0" err="1" smtClean="0"/>
              <a:t>levels</a:t>
            </a:r>
            <a:endParaRPr lang="de-DE" altLang="de-DE" sz="1800" dirty="0" smtClean="0"/>
          </a:p>
          <a:p>
            <a:pPr>
              <a:lnSpc>
                <a:spcPts val="2600"/>
              </a:lnSpc>
              <a:spcAft>
                <a:spcPts val="600"/>
              </a:spcAft>
              <a:buClr>
                <a:srgbClr val="003867"/>
              </a:buClr>
              <a:buBlip>
                <a:blip r:embed="rId4"/>
              </a:buBlip>
            </a:pPr>
            <a:r>
              <a:rPr lang="de-DE" altLang="de-DE" sz="1800" dirty="0" smtClean="0"/>
              <a:t>A </a:t>
            </a:r>
            <a:r>
              <a:rPr lang="de-DE" altLang="de-DE" sz="1800" dirty="0" err="1" smtClean="0"/>
              <a:t>lower</a:t>
            </a:r>
            <a:r>
              <a:rPr lang="de-DE" altLang="de-DE" sz="1800" dirty="0" smtClean="0"/>
              <a:t> </a:t>
            </a:r>
            <a:r>
              <a:rPr lang="de-DE" altLang="de-DE" sz="1800" dirty="0" err="1" smtClean="0"/>
              <a:t>mean</a:t>
            </a:r>
            <a:r>
              <a:rPr lang="de-DE" altLang="de-DE" sz="1800" dirty="0" smtClean="0"/>
              <a:t> </a:t>
            </a:r>
            <a:r>
              <a:rPr lang="de-DE" altLang="de-DE" sz="1800" dirty="0" err="1" smtClean="0"/>
              <a:t>change</a:t>
            </a:r>
            <a:r>
              <a:rPr lang="de-DE" altLang="de-DE" sz="1800" dirty="0" smtClean="0"/>
              <a:t> </a:t>
            </a:r>
            <a:r>
              <a:rPr lang="de-DE" altLang="de-DE" sz="1800" dirty="0" err="1" smtClean="0"/>
              <a:t>is</a:t>
            </a:r>
            <a:r>
              <a:rPr lang="de-DE" altLang="de-DE" sz="1800" dirty="0" smtClean="0"/>
              <a:t> </a:t>
            </a:r>
            <a:r>
              <a:rPr lang="de-DE" altLang="de-DE" sz="1800" dirty="0" err="1" smtClean="0"/>
              <a:t>associated</a:t>
            </a:r>
            <a:r>
              <a:rPr lang="de-DE" altLang="de-DE" sz="1800" dirty="0" smtClean="0"/>
              <a:t> </a:t>
            </a:r>
            <a:r>
              <a:rPr lang="de-DE" altLang="de-DE" sz="1800" dirty="0" err="1" smtClean="0"/>
              <a:t>with</a:t>
            </a:r>
            <a:r>
              <a:rPr lang="de-DE" altLang="de-DE" sz="1800" dirty="0" smtClean="0"/>
              <a:t> a </a:t>
            </a:r>
            <a:r>
              <a:rPr lang="de-DE" altLang="de-DE" sz="1800" dirty="0" err="1" smtClean="0"/>
              <a:t>higher</a:t>
            </a:r>
            <a:r>
              <a:rPr lang="de-DE" altLang="de-DE" sz="1800" dirty="0" smtClean="0"/>
              <a:t> </a:t>
            </a:r>
            <a:r>
              <a:rPr lang="de-DE" altLang="de-DE" sz="1800" dirty="0" err="1" smtClean="0"/>
              <a:t>treatment</a:t>
            </a:r>
            <a:r>
              <a:rPr lang="de-DE" altLang="de-DE" sz="1800" dirty="0" smtClean="0"/>
              <a:t> </a:t>
            </a:r>
            <a:r>
              <a:rPr lang="de-DE" altLang="de-DE" sz="1800" dirty="0" err="1" smtClean="0"/>
              <a:t>effect</a:t>
            </a:r>
            <a:endParaRPr lang="de-DE" altLang="de-DE" sz="1800" dirty="0"/>
          </a:p>
          <a:p>
            <a:pPr>
              <a:lnSpc>
                <a:spcPts val="2600"/>
              </a:lnSpc>
              <a:spcAft>
                <a:spcPts val="600"/>
              </a:spcAft>
              <a:buClr>
                <a:srgbClr val="003867"/>
              </a:buClr>
              <a:buBlip>
                <a:blip r:embed="rId4"/>
              </a:buBlip>
            </a:pPr>
            <a:r>
              <a:rPr lang="de-DE" altLang="de-DE" sz="1800" dirty="0" smtClean="0"/>
              <a:t>2:2:1 </a:t>
            </a:r>
            <a:r>
              <a:rPr lang="de-DE" altLang="de-DE" sz="1800" dirty="0" err="1" smtClean="0"/>
              <a:t>group</a:t>
            </a:r>
            <a:r>
              <a:rPr lang="de-DE" altLang="de-DE" sz="1800" dirty="0" smtClean="0"/>
              <a:t> design</a:t>
            </a:r>
          </a:p>
        </p:txBody>
      </p:sp>
    </p:spTree>
    <p:extLst>
      <p:ext uri="{BB962C8B-B14F-4D97-AF65-F5344CB8AC3E}">
        <p14:creationId xmlns:p14="http://schemas.microsoft.com/office/powerpoint/2010/main" val="3790155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r>
              <a:rPr lang="en-US" altLang="de-DE" dirty="0"/>
              <a:t>Sample size calculation and recalculation, Maxi Schulz et.al.,</a:t>
            </a:r>
            <a:r>
              <a:rPr lang="de-DE" dirty="0"/>
              <a:t> March 21st 2024</a:t>
            </a:r>
          </a:p>
        </p:txBody>
      </p:sp>
      <p:sp>
        <p:nvSpPr>
          <p:cNvPr id="12" name="Rectangle 2"/>
          <p:cNvSpPr>
            <a:spLocks noChangeArrowheads="1"/>
          </p:cNvSpPr>
          <p:nvPr/>
        </p:nvSpPr>
        <p:spPr bwMode="auto">
          <a:xfrm>
            <a:off x="323857" y="971550"/>
            <a:ext cx="84185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0" rIns="0" bIns="0"/>
          <a:lstStyle>
            <a:lvl1pPr algn="l">
              <a:defRPr sz="2800">
                <a:solidFill>
                  <a:srgbClr val="F29400"/>
                </a:solidFill>
                <a:latin typeface="Arial" panose="020B0604020202020204" pitchFamily="34" charset="0"/>
              </a:defRPr>
            </a:lvl1pPr>
            <a:lvl2pPr algn="l">
              <a:defRPr sz="2800">
                <a:solidFill>
                  <a:srgbClr val="F29400"/>
                </a:solidFill>
                <a:latin typeface="Arial" panose="020B0604020202020204" pitchFamily="34" charset="0"/>
              </a:defRPr>
            </a:lvl2pPr>
            <a:lvl3pPr algn="l">
              <a:defRPr sz="2800">
                <a:solidFill>
                  <a:srgbClr val="F29400"/>
                </a:solidFill>
                <a:latin typeface="Arial" panose="020B0604020202020204" pitchFamily="34" charset="0"/>
              </a:defRPr>
            </a:lvl3pPr>
            <a:lvl4pPr algn="l">
              <a:defRPr sz="2800">
                <a:solidFill>
                  <a:srgbClr val="F29400"/>
                </a:solidFill>
                <a:latin typeface="Arial" panose="020B0604020202020204" pitchFamily="34" charset="0"/>
              </a:defRPr>
            </a:lvl4pPr>
            <a:lvl5pPr algn="l">
              <a:defRPr sz="2800">
                <a:solidFill>
                  <a:srgbClr val="F29400"/>
                </a:solidFill>
                <a:latin typeface="Arial" panose="020B0604020202020204" pitchFamily="34" charset="0"/>
              </a:defRPr>
            </a:lvl5pPr>
            <a:lvl6pPr marL="457200" fontAlgn="base">
              <a:spcBef>
                <a:spcPct val="0"/>
              </a:spcBef>
              <a:spcAft>
                <a:spcPct val="0"/>
              </a:spcAft>
              <a:defRPr sz="2800">
                <a:solidFill>
                  <a:srgbClr val="F29400"/>
                </a:solidFill>
                <a:latin typeface="Arial" panose="020B0604020202020204" pitchFamily="34" charset="0"/>
              </a:defRPr>
            </a:lvl6pPr>
            <a:lvl7pPr marL="914400" fontAlgn="base">
              <a:spcBef>
                <a:spcPct val="0"/>
              </a:spcBef>
              <a:spcAft>
                <a:spcPct val="0"/>
              </a:spcAft>
              <a:defRPr sz="2800">
                <a:solidFill>
                  <a:srgbClr val="F29400"/>
                </a:solidFill>
                <a:latin typeface="Arial" panose="020B0604020202020204" pitchFamily="34" charset="0"/>
              </a:defRPr>
            </a:lvl7pPr>
            <a:lvl8pPr marL="1371600" fontAlgn="base">
              <a:spcBef>
                <a:spcPct val="0"/>
              </a:spcBef>
              <a:spcAft>
                <a:spcPct val="0"/>
              </a:spcAft>
              <a:defRPr sz="2800">
                <a:solidFill>
                  <a:srgbClr val="F29400"/>
                </a:solidFill>
                <a:latin typeface="Arial" panose="020B0604020202020204" pitchFamily="34" charset="0"/>
              </a:defRPr>
            </a:lvl8pPr>
            <a:lvl9pPr marL="1828800" fontAlgn="base">
              <a:spcBef>
                <a:spcPct val="0"/>
              </a:spcBef>
              <a:spcAft>
                <a:spcPct val="0"/>
              </a:spcAft>
              <a:defRPr sz="2800">
                <a:solidFill>
                  <a:srgbClr val="F29400"/>
                </a:solidFill>
                <a:latin typeface="Arial" panose="020B0604020202020204" pitchFamily="34" charset="0"/>
              </a:defRPr>
            </a:lvl9pPr>
          </a:lstStyle>
          <a:p>
            <a:pPr>
              <a:lnSpc>
                <a:spcPts val="3300"/>
              </a:lnSpc>
            </a:pPr>
            <a:r>
              <a:rPr lang="de-DE" altLang="de-DE" dirty="0" smtClean="0"/>
              <a:t>MOTIVATION</a:t>
            </a:r>
            <a:endParaRPr lang="de-DE" altLang="de-DE" sz="2600" dirty="0"/>
          </a:p>
        </p:txBody>
      </p:sp>
      <p:sp>
        <p:nvSpPr>
          <p:cNvPr id="10" name="Rechteck 9"/>
          <p:cNvSpPr/>
          <p:nvPr/>
        </p:nvSpPr>
        <p:spPr bwMode="auto">
          <a:xfrm>
            <a:off x="358775" y="1702104"/>
            <a:ext cx="2772000" cy="581614"/>
          </a:xfrm>
          <a:prstGeom prst="rect">
            <a:avLst/>
          </a:prstGeom>
          <a:solidFill>
            <a:schemeClr val="bg1"/>
          </a:solidFill>
          <a:ln w="19050">
            <a:solidFill>
              <a:srgbClr val="F29400"/>
            </a:solidFill>
          </a:ln>
          <a:effectLst/>
          <a:extLst/>
        </p:spPr>
        <p:txBody>
          <a:bodyPr vert="horz" wrap="none" lIns="2160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1800" dirty="0" smtClean="0"/>
              <a:t>Non-</a:t>
            </a:r>
            <a:r>
              <a:rPr lang="de-DE" sz="1800" dirty="0" err="1" smtClean="0"/>
              <a:t>inferiority</a:t>
            </a:r>
            <a:r>
              <a:rPr lang="de-DE" sz="1800" dirty="0" smtClean="0"/>
              <a:t> </a:t>
            </a:r>
            <a:r>
              <a:rPr lang="de-DE" sz="1800" dirty="0" err="1" smtClean="0"/>
              <a:t>trials</a:t>
            </a:r>
            <a:endParaRPr kumimoji="0" lang="de-DE" sz="1800" b="0" i="0" u="none" strike="noStrike" cap="none" normalizeH="0" dirty="0" smtClean="0">
              <a:ln>
                <a:noFill/>
              </a:ln>
              <a:solidFill>
                <a:srgbClr val="000000"/>
              </a:solidFill>
              <a:effectLst/>
            </a:endParaRPr>
          </a:p>
        </p:txBody>
      </p:sp>
      <p:sp>
        <p:nvSpPr>
          <p:cNvPr id="15" name="Rechteck 14"/>
          <p:cNvSpPr/>
          <p:nvPr/>
        </p:nvSpPr>
        <p:spPr bwMode="auto">
          <a:xfrm>
            <a:off x="3268461" y="1702104"/>
            <a:ext cx="2772000" cy="581614"/>
          </a:xfrm>
          <a:prstGeom prst="rect">
            <a:avLst/>
          </a:prstGeom>
          <a:solidFill>
            <a:schemeClr val="bg1"/>
          </a:solidFill>
          <a:ln w="19050">
            <a:solidFill>
              <a:srgbClr val="F29400"/>
            </a:solidFill>
          </a:ln>
          <a:effectLst/>
          <a:extLst/>
        </p:spPr>
        <p:txBody>
          <a:bodyPr vert="horz" wrap="none" lIns="21600" tIns="0" rIns="0" bIns="0" numCol="1" rtlCol="0" anchor="ctr" anchorCtr="0" compatLnSpc="1">
            <a:prstTxWarp prst="textNoShape">
              <a:avLst/>
            </a:prstTxWarp>
          </a:bodyPr>
          <a:lstStyle/>
          <a:p>
            <a:r>
              <a:rPr lang="en-US" altLang="de-DE" sz="1800" dirty="0"/>
              <a:t>“gold standard” </a:t>
            </a:r>
            <a:r>
              <a:rPr lang="de-DE" sz="1800" dirty="0" smtClean="0"/>
              <a:t>design</a:t>
            </a:r>
            <a:endParaRPr kumimoji="0" lang="de-DE" sz="1800" b="0" i="0" u="none" strike="noStrike" cap="none" normalizeH="0" dirty="0" smtClean="0">
              <a:ln>
                <a:noFill/>
              </a:ln>
              <a:solidFill>
                <a:srgbClr val="000000"/>
              </a:solidFill>
              <a:effectLst/>
            </a:endParaRPr>
          </a:p>
        </p:txBody>
      </p:sp>
      <p:sp>
        <p:nvSpPr>
          <p:cNvPr id="16" name="Rechteck 15"/>
          <p:cNvSpPr/>
          <p:nvPr/>
        </p:nvSpPr>
        <p:spPr bwMode="auto">
          <a:xfrm>
            <a:off x="6178148" y="1702104"/>
            <a:ext cx="2772000" cy="581614"/>
          </a:xfrm>
          <a:prstGeom prst="rect">
            <a:avLst/>
          </a:prstGeom>
          <a:solidFill>
            <a:schemeClr val="bg1"/>
          </a:solidFill>
          <a:ln w="19050">
            <a:solidFill>
              <a:srgbClr val="F29400"/>
            </a:solidFill>
          </a:ln>
          <a:effectLst/>
          <a:extLst/>
        </p:spPr>
        <p:txBody>
          <a:bodyPr vert="horz" wrap="none" lIns="2160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dirty="0" err="1" smtClean="0">
                <a:ln>
                  <a:noFill/>
                </a:ln>
                <a:solidFill>
                  <a:srgbClr val="000000"/>
                </a:solidFill>
                <a:effectLst/>
              </a:rPr>
              <a:t>Heterogeneous</a:t>
            </a:r>
            <a:r>
              <a:rPr kumimoji="0" lang="de-DE" sz="1800" b="0" i="0" u="none" strike="noStrike" cap="none" normalizeH="0" dirty="0" smtClean="0">
                <a:ln>
                  <a:noFill/>
                </a:ln>
                <a:solidFill>
                  <a:srgbClr val="000000"/>
                </a:solidFill>
                <a:effectLst/>
              </a:rPr>
              <a:t> </a:t>
            </a:r>
            <a:r>
              <a:rPr kumimoji="0" lang="de-DE" sz="1800" b="0" i="0" u="none" strike="noStrike" cap="none" normalizeH="0" dirty="0" err="1" smtClean="0">
                <a:ln>
                  <a:noFill/>
                </a:ln>
                <a:solidFill>
                  <a:srgbClr val="000000"/>
                </a:solidFill>
                <a:effectLst/>
              </a:rPr>
              <a:t>variances</a:t>
            </a:r>
            <a:endParaRPr kumimoji="0" lang="de-DE" sz="1800" b="0" i="0" u="none" strike="noStrike" cap="none" normalizeH="0" dirty="0" smtClean="0">
              <a:ln>
                <a:noFill/>
              </a:ln>
              <a:solidFill>
                <a:srgbClr val="000000"/>
              </a:solidFill>
              <a:effectLst/>
            </a:endParaRPr>
          </a:p>
        </p:txBody>
      </p:sp>
      <p:sp>
        <p:nvSpPr>
          <p:cNvPr id="2" name="Pfeil nach unten 1"/>
          <p:cNvSpPr/>
          <p:nvPr/>
        </p:nvSpPr>
        <p:spPr bwMode="auto">
          <a:xfrm>
            <a:off x="2386209" y="2364830"/>
            <a:ext cx="4536504" cy="206920"/>
          </a:xfrm>
          <a:prstGeom prst="downArrow">
            <a:avLst>
              <a:gd name="adj1" fmla="val 12427"/>
              <a:gd name="adj2" fmla="val 100000"/>
            </a:avLst>
          </a:prstGeom>
          <a:solidFill>
            <a:srgbClr val="033460"/>
          </a:solidFill>
          <a:ln>
            <a:noFill/>
          </a:ln>
          <a:effectLst/>
          <a:extLst/>
        </p:spPr>
        <p:txBody>
          <a:bodyPr vert="horz" wrap="none" lIns="2160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3100" b="0" i="0" u="none" strike="noStrike" cap="none" normalizeH="0" baseline="0" smtClean="0">
              <a:ln>
                <a:noFill/>
              </a:ln>
              <a:solidFill>
                <a:srgbClr val="000000"/>
              </a:solidFill>
              <a:effectLst/>
              <a:latin typeface="Arial" panose="020B0604020202020204" pitchFamily="34" charset="0"/>
            </a:endParaRPr>
          </a:p>
        </p:txBody>
      </p:sp>
      <p:sp>
        <p:nvSpPr>
          <p:cNvPr id="3" name="Rechteck 2"/>
          <p:cNvSpPr/>
          <p:nvPr/>
        </p:nvSpPr>
        <p:spPr>
          <a:xfrm>
            <a:off x="2368461" y="2571750"/>
            <a:ext cx="4572000" cy="369332"/>
          </a:xfrm>
          <a:prstGeom prst="rect">
            <a:avLst/>
          </a:prstGeom>
        </p:spPr>
        <p:txBody>
          <a:bodyPr>
            <a:spAutoFit/>
          </a:bodyPr>
          <a:lstStyle/>
          <a:p>
            <a:r>
              <a:rPr lang="de-DE" sz="1800" dirty="0" err="1" smtClean="0">
                <a:solidFill>
                  <a:schemeClr val="tx1"/>
                </a:solidFill>
              </a:rPr>
              <a:t>Methods</a:t>
            </a:r>
            <a:r>
              <a:rPr lang="de-DE" sz="1800" dirty="0" smtClean="0">
                <a:solidFill>
                  <a:schemeClr val="tx1"/>
                </a:solidFill>
              </a:rPr>
              <a:t> </a:t>
            </a:r>
            <a:r>
              <a:rPr lang="de-DE" sz="1800" dirty="0" err="1" smtClean="0">
                <a:solidFill>
                  <a:schemeClr val="tx1"/>
                </a:solidFill>
              </a:rPr>
              <a:t>for</a:t>
            </a:r>
            <a:r>
              <a:rPr lang="de-DE" sz="1800" dirty="0" smtClean="0">
                <a:solidFill>
                  <a:schemeClr val="tx1"/>
                </a:solidFill>
              </a:rPr>
              <a:t> </a:t>
            </a:r>
            <a:r>
              <a:rPr lang="de-DE" sz="1800" dirty="0" err="1" smtClean="0">
                <a:solidFill>
                  <a:schemeClr val="tx1"/>
                </a:solidFill>
              </a:rPr>
              <a:t>analysis</a:t>
            </a:r>
            <a:endParaRPr lang="de-DE" sz="1800" dirty="0"/>
          </a:p>
        </p:txBody>
      </p:sp>
      <p:sp>
        <p:nvSpPr>
          <p:cNvPr id="19" name="Rechteck 18"/>
          <p:cNvSpPr/>
          <p:nvPr/>
        </p:nvSpPr>
        <p:spPr bwMode="auto">
          <a:xfrm>
            <a:off x="370362" y="2971110"/>
            <a:ext cx="4201637" cy="671078"/>
          </a:xfrm>
          <a:prstGeom prst="rect">
            <a:avLst/>
          </a:prstGeom>
          <a:solidFill>
            <a:schemeClr val="bg1"/>
          </a:solidFill>
          <a:ln w="19050">
            <a:solidFill>
              <a:srgbClr val="F29400"/>
            </a:solidFill>
          </a:ln>
          <a:effectLst/>
          <a:extLst/>
        </p:spPr>
        <p:txBody>
          <a:bodyPr vert="horz" wrap="none" lIns="21600" tIns="0" rIns="0" bIns="0" numCol="1" rtlCol="0" anchor="ctr" anchorCtr="0" compatLnSpc="1">
            <a:prstTxWarp prst="textNoShape">
              <a:avLst/>
            </a:prstTxWarp>
          </a:bodyPr>
          <a:lstStyle/>
          <a:p>
            <a:r>
              <a:rPr lang="de-DE" sz="1800" dirty="0" err="1">
                <a:solidFill>
                  <a:schemeClr val="tx1"/>
                </a:solidFill>
              </a:rPr>
              <a:t>Parametric</a:t>
            </a:r>
            <a:r>
              <a:rPr lang="de-DE" sz="1800" dirty="0">
                <a:solidFill>
                  <a:schemeClr val="tx1"/>
                </a:solidFill>
              </a:rPr>
              <a:t> </a:t>
            </a:r>
            <a:r>
              <a:rPr lang="de-DE" sz="1800" dirty="0" err="1">
                <a:solidFill>
                  <a:schemeClr val="tx1"/>
                </a:solidFill>
              </a:rPr>
              <a:t>test</a:t>
            </a:r>
            <a:r>
              <a:rPr lang="de-DE" sz="1800" dirty="0">
                <a:solidFill>
                  <a:schemeClr val="tx1"/>
                </a:solidFill>
              </a:rPr>
              <a:t> (Hasler et. al. 2008)</a:t>
            </a:r>
            <a:endParaRPr kumimoji="0" lang="de-DE" sz="1800" b="0" i="0" u="none" strike="noStrike" cap="none" normalizeH="0" dirty="0" smtClean="0">
              <a:ln>
                <a:noFill/>
              </a:ln>
              <a:solidFill>
                <a:srgbClr val="000000"/>
              </a:solidFill>
              <a:effectLst/>
            </a:endParaRPr>
          </a:p>
        </p:txBody>
      </p:sp>
      <p:sp>
        <p:nvSpPr>
          <p:cNvPr id="20" name="Rechteck 19"/>
          <p:cNvSpPr/>
          <p:nvPr/>
        </p:nvSpPr>
        <p:spPr bwMode="auto">
          <a:xfrm>
            <a:off x="4748511" y="2970103"/>
            <a:ext cx="4201637" cy="671078"/>
          </a:xfrm>
          <a:prstGeom prst="rect">
            <a:avLst/>
          </a:prstGeom>
          <a:solidFill>
            <a:schemeClr val="bg1"/>
          </a:solidFill>
          <a:ln w="19050">
            <a:solidFill>
              <a:srgbClr val="F29400"/>
            </a:solidFill>
          </a:ln>
          <a:effectLst/>
          <a:extLst/>
        </p:spPr>
        <p:txBody>
          <a:bodyPr vert="horz" wrap="none" lIns="21600" tIns="0" rIns="0" bIns="0" numCol="1" rtlCol="0" anchor="ctr" anchorCtr="0" compatLnSpc="1">
            <a:prstTxWarp prst="textNoShape">
              <a:avLst/>
            </a:prstTxWarp>
          </a:bodyPr>
          <a:lstStyle/>
          <a:p>
            <a:r>
              <a:rPr lang="de-DE" sz="1800" dirty="0" err="1" smtClean="0">
                <a:solidFill>
                  <a:schemeClr val="tx1"/>
                </a:solidFill>
              </a:rPr>
              <a:t>Studentized</a:t>
            </a:r>
            <a:r>
              <a:rPr lang="de-DE" sz="1800" dirty="0" smtClean="0">
                <a:solidFill>
                  <a:schemeClr val="tx1"/>
                </a:solidFill>
              </a:rPr>
              <a:t> </a:t>
            </a:r>
            <a:r>
              <a:rPr lang="de-DE" sz="1800" dirty="0">
                <a:solidFill>
                  <a:schemeClr val="tx1"/>
                </a:solidFill>
              </a:rPr>
              <a:t/>
            </a:r>
            <a:br>
              <a:rPr lang="de-DE" sz="1800" dirty="0">
                <a:solidFill>
                  <a:schemeClr val="tx1"/>
                </a:solidFill>
              </a:rPr>
            </a:br>
            <a:r>
              <a:rPr lang="de-DE" sz="1800" dirty="0" err="1">
                <a:solidFill>
                  <a:schemeClr val="tx1"/>
                </a:solidFill>
              </a:rPr>
              <a:t>permutation</a:t>
            </a:r>
            <a:r>
              <a:rPr lang="de-DE" sz="1800" dirty="0">
                <a:solidFill>
                  <a:schemeClr val="tx1"/>
                </a:solidFill>
              </a:rPr>
              <a:t> </a:t>
            </a:r>
            <a:r>
              <a:rPr lang="de-DE" sz="1800" dirty="0" err="1">
                <a:solidFill>
                  <a:schemeClr val="tx1"/>
                </a:solidFill>
              </a:rPr>
              <a:t>test</a:t>
            </a:r>
            <a:r>
              <a:rPr lang="de-DE" sz="1800" dirty="0">
                <a:solidFill>
                  <a:schemeClr val="tx1"/>
                </a:solidFill>
              </a:rPr>
              <a:t> (Mütze et. al. 2017)</a:t>
            </a:r>
            <a:endParaRPr kumimoji="0" lang="de-DE" sz="1800" b="0" i="0" u="none" strike="noStrike" cap="none" normalizeH="0" dirty="0" smtClean="0">
              <a:ln>
                <a:noFill/>
              </a:ln>
              <a:solidFill>
                <a:srgbClr val="000000"/>
              </a:solidFill>
              <a:effectLst/>
            </a:endParaRPr>
          </a:p>
        </p:txBody>
      </p:sp>
      <p:sp>
        <p:nvSpPr>
          <p:cNvPr id="21" name="Rechteck 20"/>
          <p:cNvSpPr/>
          <p:nvPr/>
        </p:nvSpPr>
        <p:spPr>
          <a:xfrm>
            <a:off x="2368461" y="3930798"/>
            <a:ext cx="4572000" cy="369332"/>
          </a:xfrm>
          <a:prstGeom prst="rect">
            <a:avLst/>
          </a:prstGeom>
        </p:spPr>
        <p:txBody>
          <a:bodyPr>
            <a:spAutoFit/>
          </a:bodyPr>
          <a:lstStyle/>
          <a:p>
            <a:r>
              <a:rPr lang="de-DE" sz="1800" dirty="0" smtClean="0">
                <a:solidFill>
                  <a:schemeClr val="tx1"/>
                </a:solidFill>
              </a:rPr>
              <a:t>Sample </a:t>
            </a:r>
            <a:r>
              <a:rPr lang="de-DE" sz="1800" dirty="0" err="1" smtClean="0">
                <a:solidFill>
                  <a:schemeClr val="tx1"/>
                </a:solidFill>
              </a:rPr>
              <a:t>size</a:t>
            </a:r>
            <a:r>
              <a:rPr lang="de-DE" sz="1800" dirty="0" smtClean="0">
                <a:solidFill>
                  <a:schemeClr val="tx1"/>
                </a:solidFill>
              </a:rPr>
              <a:t> </a:t>
            </a:r>
            <a:r>
              <a:rPr lang="de-DE" sz="1800" dirty="0" err="1" smtClean="0">
                <a:solidFill>
                  <a:schemeClr val="tx1"/>
                </a:solidFill>
              </a:rPr>
              <a:t>planning</a:t>
            </a:r>
            <a:endParaRPr lang="de-DE" sz="1800" dirty="0"/>
          </a:p>
        </p:txBody>
      </p:sp>
      <p:sp>
        <p:nvSpPr>
          <p:cNvPr id="22" name="Pfeil nach unten 21"/>
          <p:cNvSpPr/>
          <p:nvPr/>
        </p:nvSpPr>
        <p:spPr bwMode="auto">
          <a:xfrm flipV="1">
            <a:off x="2386209" y="3723878"/>
            <a:ext cx="4536504" cy="206920"/>
          </a:xfrm>
          <a:prstGeom prst="downArrow">
            <a:avLst>
              <a:gd name="adj1" fmla="val 12427"/>
              <a:gd name="adj2" fmla="val 100000"/>
            </a:avLst>
          </a:prstGeom>
          <a:solidFill>
            <a:srgbClr val="033460"/>
          </a:solidFill>
          <a:ln>
            <a:noFill/>
          </a:ln>
          <a:effectLst/>
          <a:extLst/>
        </p:spPr>
        <p:txBody>
          <a:bodyPr vert="horz" wrap="none" lIns="2160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3100" b="0" i="0" u="none" strike="noStrike" cap="none" normalizeH="0" baseline="0" smtClean="0">
              <a:ln>
                <a:noFill/>
              </a:ln>
              <a:solidFill>
                <a:srgbClr val="000000"/>
              </a:solidFill>
              <a:effectLst/>
              <a:latin typeface="Arial" panose="020B0604020202020204" pitchFamily="34" charset="0"/>
            </a:endParaRPr>
          </a:p>
        </p:txBody>
      </p:sp>
      <p:sp>
        <p:nvSpPr>
          <p:cNvPr id="27" name="Rechteck 26"/>
          <p:cNvSpPr/>
          <p:nvPr/>
        </p:nvSpPr>
        <p:spPr bwMode="auto">
          <a:xfrm>
            <a:off x="2480259" y="4297925"/>
            <a:ext cx="4536503" cy="437405"/>
          </a:xfrm>
          <a:prstGeom prst="rect">
            <a:avLst/>
          </a:prstGeom>
          <a:solidFill>
            <a:srgbClr val="F29400"/>
          </a:solidFill>
          <a:ln w="19050">
            <a:solidFill>
              <a:srgbClr val="F29400"/>
            </a:solidFill>
          </a:ln>
          <a:effectLst/>
          <a:extLst/>
        </p:spPr>
        <p:txBody>
          <a:bodyPr vert="horz" wrap="none" lIns="21600" tIns="0" rIns="0" bIns="0" numCol="1" rtlCol="0" anchor="ctr" anchorCtr="0" compatLnSpc="1">
            <a:prstTxWarp prst="textNoShape">
              <a:avLst/>
            </a:prstTxWarp>
          </a:bodyPr>
          <a:lstStyle/>
          <a:p>
            <a:pPr algn="l">
              <a:lnSpc>
                <a:spcPts val="2600"/>
              </a:lnSpc>
              <a:spcAft>
                <a:spcPts val="1400"/>
              </a:spcAft>
              <a:buClr>
                <a:srgbClr val="003867"/>
              </a:buClr>
            </a:pPr>
            <a:r>
              <a:rPr lang="de-DE" altLang="de-DE" sz="1800" dirty="0">
                <a:solidFill>
                  <a:schemeClr val="bg1"/>
                </a:solidFill>
              </a:rPr>
              <a:t> </a:t>
            </a:r>
            <a:r>
              <a:rPr lang="de-DE" altLang="de-DE" sz="1800" dirty="0" smtClean="0">
                <a:solidFill>
                  <a:schemeClr val="bg1"/>
                </a:solidFill>
              </a:rPr>
              <a:t>    </a:t>
            </a:r>
            <a:r>
              <a:rPr lang="de-DE" altLang="de-DE" sz="1800" dirty="0" err="1" smtClean="0">
                <a:solidFill>
                  <a:schemeClr val="bg1"/>
                </a:solidFill>
              </a:rPr>
              <a:t>Propose</a:t>
            </a:r>
            <a:r>
              <a:rPr lang="de-DE" altLang="de-DE" sz="1800" dirty="0" smtClean="0">
                <a:solidFill>
                  <a:schemeClr val="bg1"/>
                </a:solidFill>
              </a:rPr>
              <a:t> </a:t>
            </a:r>
            <a:r>
              <a:rPr lang="de-DE" altLang="de-DE" sz="1800" dirty="0">
                <a:solidFill>
                  <a:schemeClr val="bg1"/>
                </a:solidFill>
              </a:rPr>
              <a:t>a sample </a:t>
            </a:r>
            <a:r>
              <a:rPr lang="de-DE" altLang="de-DE" sz="1800" dirty="0" err="1">
                <a:solidFill>
                  <a:schemeClr val="bg1"/>
                </a:solidFill>
              </a:rPr>
              <a:t>size</a:t>
            </a:r>
            <a:r>
              <a:rPr lang="de-DE" altLang="de-DE" sz="1800" dirty="0">
                <a:solidFill>
                  <a:schemeClr val="bg1"/>
                </a:solidFill>
              </a:rPr>
              <a:t> </a:t>
            </a:r>
            <a:r>
              <a:rPr lang="de-DE" altLang="de-DE" sz="1800" dirty="0" err="1">
                <a:solidFill>
                  <a:schemeClr val="bg1"/>
                </a:solidFill>
              </a:rPr>
              <a:t>planning</a:t>
            </a:r>
            <a:r>
              <a:rPr lang="de-DE" altLang="de-DE" sz="1800" dirty="0">
                <a:solidFill>
                  <a:schemeClr val="bg1"/>
                </a:solidFill>
              </a:rPr>
              <a:t> </a:t>
            </a:r>
            <a:r>
              <a:rPr lang="de-DE" altLang="de-DE" sz="1800" dirty="0" err="1" smtClean="0">
                <a:solidFill>
                  <a:schemeClr val="bg1"/>
                </a:solidFill>
              </a:rPr>
              <a:t>method</a:t>
            </a:r>
            <a:endParaRPr lang="de-DE" altLang="de-DE" sz="1800" dirty="0">
              <a:solidFill>
                <a:schemeClr val="bg1"/>
              </a:solidFill>
            </a:endParaRPr>
          </a:p>
        </p:txBody>
      </p:sp>
      <p:sp>
        <p:nvSpPr>
          <p:cNvPr id="6" name="Rechteck 5"/>
          <p:cNvSpPr/>
          <p:nvPr/>
        </p:nvSpPr>
        <p:spPr bwMode="auto">
          <a:xfrm>
            <a:off x="2311068" y="4152904"/>
            <a:ext cx="432048" cy="432000"/>
          </a:xfrm>
          <a:prstGeom prst="rect">
            <a:avLst/>
          </a:prstGeom>
          <a:solidFill>
            <a:srgbClr val="033460"/>
          </a:solidFill>
          <a:ln>
            <a:noFill/>
          </a:ln>
          <a:effectLst/>
          <a:extLst/>
        </p:spPr>
        <p:txBody>
          <a:bodyPr vert="horz" wrap="none" lIns="2160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dirty="0" smtClean="0">
                <a:ln>
                  <a:noFill/>
                </a:ln>
                <a:solidFill>
                  <a:schemeClr val="bg1"/>
                </a:solidFill>
                <a:effectLst/>
                <a:latin typeface="Arial" panose="020B0604020202020204" pitchFamily="34" charset="0"/>
              </a:rPr>
              <a:t>1</a:t>
            </a:r>
          </a:p>
        </p:txBody>
      </p:sp>
      <p:sp>
        <p:nvSpPr>
          <p:cNvPr id="17" name="Rechteck 16"/>
          <p:cNvSpPr/>
          <p:nvPr/>
        </p:nvSpPr>
        <p:spPr bwMode="auto">
          <a:xfrm>
            <a:off x="353186" y="1418378"/>
            <a:ext cx="1332000" cy="206530"/>
          </a:xfrm>
          <a:prstGeom prst="rect">
            <a:avLst/>
          </a:prstGeom>
          <a:solidFill>
            <a:schemeClr val="bg1"/>
          </a:solidFill>
          <a:ln w="19050">
            <a:solidFill>
              <a:srgbClr val="F29400"/>
            </a:solidFill>
          </a:ln>
          <a:effectLst/>
          <a:extLst/>
        </p:spPr>
        <p:txBody>
          <a:bodyPr vert="horz" wrap="none" lIns="2160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1100" dirty="0" smtClean="0"/>
              <a:t>Experimental</a:t>
            </a:r>
            <a:endParaRPr kumimoji="0" lang="de-DE" sz="1100" b="0" i="0" u="none" strike="noStrike" cap="none" normalizeH="0" dirty="0" smtClean="0">
              <a:ln>
                <a:noFill/>
              </a:ln>
              <a:solidFill>
                <a:srgbClr val="000000"/>
              </a:solidFill>
              <a:effectLst/>
            </a:endParaRPr>
          </a:p>
        </p:txBody>
      </p:sp>
      <p:sp>
        <p:nvSpPr>
          <p:cNvPr id="18" name="Rechteck 17"/>
          <p:cNvSpPr/>
          <p:nvPr/>
        </p:nvSpPr>
        <p:spPr bwMode="auto">
          <a:xfrm>
            <a:off x="1799840" y="1418378"/>
            <a:ext cx="1332000" cy="206530"/>
          </a:xfrm>
          <a:prstGeom prst="rect">
            <a:avLst/>
          </a:prstGeom>
          <a:solidFill>
            <a:schemeClr val="bg1"/>
          </a:solidFill>
          <a:ln w="19050">
            <a:solidFill>
              <a:srgbClr val="F29400"/>
            </a:solidFill>
          </a:ln>
          <a:effectLst/>
          <a:extLst/>
        </p:spPr>
        <p:txBody>
          <a:bodyPr vert="horz" wrap="none" lIns="2160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1100" dirty="0" smtClean="0"/>
              <a:t>Reference</a:t>
            </a:r>
            <a:endParaRPr kumimoji="0" lang="de-DE" sz="1100" b="0" i="0" u="none" strike="noStrike" cap="none" normalizeH="0" dirty="0" smtClean="0">
              <a:ln>
                <a:noFill/>
              </a:ln>
              <a:solidFill>
                <a:srgbClr val="000000"/>
              </a:solidFill>
              <a:effectLst/>
            </a:endParaRPr>
          </a:p>
        </p:txBody>
      </p:sp>
      <p:sp>
        <p:nvSpPr>
          <p:cNvPr id="24" name="Rechteck 23"/>
          <p:cNvSpPr/>
          <p:nvPr/>
        </p:nvSpPr>
        <p:spPr bwMode="auto">
          <a:xfrm>
            <a:off x="3275856" y="1423064"/>
            <a:ext cx="1332000" cy="206530"/>
          </a:xfrm>
          <a:prstGeom prst="rect">
            <a:avLst/>
          </a:prstGeom>
          <a:solidFill>
            <a:schemeClr val="bg1"/>
          </a:solidFill>
          <a:ln w="19050">
            <a:solidFill>
              <a:srgbClr val="F29400"/>
            </a:solidFill>
          </a:ln>
          <a:effectLst/>
          <a:extLst/>
        </p:spPr>
        <p:txBody>
          <a:bodyPr vert="horz" wrap="none" lIns="2160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1100" dirty="0" smtClean="0"/>
              <a:t>Placebo</a:t>
            </a:r>
            <a:endParaRPr kumimoji="0" lang="de-DE" sz="1100" b="0" i="0" u="none" strike="noStrike" cap="none" normalizeH="0" dirty="0" smtClean="0">
              <a:ln>
                <a:noFill/>
              </a:ln>
              <a:solidFill>
                <a:srgbClr val="000000"/>
              </a:solidFill>
              <a:effectLst/>
            </a:endParaRPr>
          </a:p>
        </p:txBody>
      </p:sp>
    </p:spTree>
    <p:extLst>
      <p:ext uri="{BB962C8B-B14F-4D97-AF65-F5344CB8AC3E}">
        <p14:creationId xmlns:p14="http://schemas.microsoft.com/office/powerpoint/2010/main" val="300266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2" grpId="0" animBg="1"/>
      <p:bldP spid="3" grpId="0"/>
      <p:bldP spid="19" grpId="0" animBg="1"/>
      <p:bldP spid="20" grpId="0" animBg="1"/>
      <p:bldP spid="21" grpId="0"/>
      <p:bldP spid="22" grpId="0" animBg="1"/>
      <p:bldP spid="27" grpId="0" animBg="1"/>
      <p:bldP spid="6" grpId="0" animBg="1"/>
      <p:bldP spid="17" grpId="0" animBg="1"/>
      <p:bldP spid="18"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r>
              <a:rPr lang="en-US" altLang="de-DE" dirty="0"/>
              <a:t>Sample size calculation and recalculation, Maxi Schulz et.al.,</a:t>
            </a:r>
            <a:r>
              <a:rPr lang="de-DE" dirty="0"/>
              <a:t> March 21st 2024</a:t>
            </a:r>
          </a:p>
        </p:txBody>
      </p:sp>
      <p:sp>
        <p:nvSpPr>
          <p:cNvPr id="372738" name="Rectangle 2"/>
          <p:cNvSpPr>
            <a:spLocks noChangeArrowheads="1"/>
          </p:cNvSpPr>
          <p:nvPr/>
        </p:nvSpPr>
        <p:spPr bwMode="auto">
          <a:xfrm>
            <a:off x="323857" y="971550"/>
            <a:ext cx="84185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0" rIns="0" bIns="0"/>
          <a:lstStyle>
            <a:lvl1pPr algn="l">
              <a:defRPr sz="2800">
                <a:solidFill>
                  <a:srgbClr val="F29400"/>
                </a:solidFill>
                <a:latin typeface="Arial" panose="020B0604020202020204" pitchFamily="34" charset="0"/>
              </a:defRPr>
            </a:lvl1pPr>
            <a:lvl2pPr algn="l">
              <a:defRPr sz="2800">
                <a:solidFill>
                  <a:srgbClr val="F29400"/>
                </a:solidFill>
                <a:latin typeface="Arial" panose="020B0604020202020204" pitchFamily="34" charset="0"/>
              </a:defRPr>
            </a:lvl2pPr>
            <a:lvl3pPr algn="l">
              <a:defRPr sz="2800">
                <a:solidFill>
                  <a:srgbClr val="F29400"/>
                </a:solidFill>
                <a:latin typeface="Arial" panose="020B0604020202020204" pitchFamily="34" charset="0"/>
              </a:defRPr>
            </a:lvl3pPr>
            <a:lvl4pPr algn="l">
              <a:defRPr sz="2800">
                <a:solidFill>
                  <a:srgbClr val="F29400"/>
                </a:solidFill>
                <a:latin typeface="Arial" panose="020B0604020202020204" pitchFamily="34" charset="0"/>
              </a:defRPr>
            </a:lvl4pPr>
            <a:lvl5pPr algn="l">
              <a:defRPr sz="2800">
                <a:solidFill>
                  <a:srgbClr val="F29400"/>
                </a:solidFill>
                <a:latin typeface="Arial" panose="020B0604020202020204" pitchFamily="34" charset="0"/>
              </a:defRPr>
            </a:lvl5pPr>
            <a:lvl6pPr marL="457200" fontAlgn="base">
              <a:spcBef>
                <a:spcPct val="0"/>
              </a:spcBef>
              <a:spcAft>
                <a:spcPct val="0"/>
              </a:spcAft>
              <a:defRPr sz="2800">
                <a:solidFill>
                  <a:srgbClr val="F29400"/>
                </a:solidFill>
                <a:latin typeface="Arial" panose="020B0604020202020204" pitchFamily="34" charset="0"/>
              </a:defRPr>
            </a:lvl6pPr>
            <a:lvl7pPr marL="914400" fontAlgn="base">
              <a:spcBef>
                <a:spcPct val="0"/>
              </a:spcBef>
              <a:spcAft>
                <a:spcPct val="0"/>
              </a:spcAft>
              <a:defRPr sz="2800">
                <a:solidFill>
                  <a:srgbClr val="F29400"/>
                </a:solidFill>
                <a:latin typeface="Arial" panose="020B0604020202020204" pitchFamily="34" charset="0"/>
              </a:defRPr>
            </a:lvl7pPr>
            <a:lvl8pPr marL="1371600" fontAlgn="base">
              <a:spcBef>
                <a:spcPct val="0"/>
              </a:spcBef>
              <a:spcAft>
                <a:spcPct val="0"/>
              </a:spcAft>
              <a:defRPr sz="2800">
                <a:solidFill>
                  <a:srgbClr val="F29400"/>
                </a:solidFill>
                <a:latin typeface="Arial" panose="020B0604020202020204" pitchFamily="34" charset="0"/>
              </a:defRPr>
            </a:lvl8pPr>
            <a:lvl9pPr marL="1828800" fontAlgn="base">
              <a:spcBef>
                <a:spcPct val="0"/>
              </a:spcBef>
              <a:spcAft>
                <a:spcPct val="0"/>
              </a:spcAft>
              <a:defRPr sz="2800">
                <a:solidFill>
                  <a:srgbClr val="F29400"/>
                </a:solidFill>
                <a:latin typeface="Arial" panose="020B0604020202020204" pitchFamily="34" charset="0"/>
              </a:defRPr>
            </a:lvl9pPr>
          </a:lstStyle>
          <a:p>
            <a:pPr>
              <a:lnSpc>
                <a:spcPts val="3300"/>
              </a:lnSpc>
            </a:pPr>
            <a:r>
              <a:rPr lang="de-DE" altLang="de-DE" sz="2600" dirty="0" smtClean="0"/>
              <a:t>APPENDIX: THE STUDENTIZED PERMUATION TEST</a:t>
            </a:r>
            <a:endParaRPr lang="de-DE" altLang="de-DE" sz="2600" dirty="0"/>
          </a:p>
        </p:txBody>
      </p:sp>
      <mc:AlternateContent xmlns:mc="http://schemas.openxmlformats.org/markup-compatibility/2006" xmlns:a14="http://schemas.microsoft.com/office/drawing/2010/main">
        <mc:Choice Requires="a14">
          <p:sp>
            <p:nvSpPr>
              <p:cNvPr id="7" name="Rectangle 6"/>
              <p:cNvSpPr>
                <a:spLocks noChangeArrowheads="1"/>
              </p:cNvSpPr>
              <p:nvPr/>
            </p:nvSpPr>
            <p:spPr bwMode="auto">
              <a:xfrm>
                <a:off x="358775" y="1659735"/>
                <a:ext cx="8421688" cy="2789635"/>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accent2"/>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0" tIns="0" rIns="0" bIns="0"/>
              <a:lstStyle>
                <a:lvl1pPr marL="377825" indent="-377825" algn="l">
                  <a:lnSpc>
                    <a:spcPts val="2400"/>
                  </a:lnSpc>
                  <a:buFont typeface="Wingdings" panose="05000000000000000000" pitchFamily="2" charset="2"/>
                  <a:defRPr sz="1600">
                    <a:solidFill>
                      <a:schemeClr val="tx1"/>
                    </a:solidFill>
                    <a:latin typeface="Arial" panose="020B0604020202020204" pitchFamily="34" charset="0"/>
                  </a:defRPr>
                </a:lvl1pPr>
                <a:lvl2pPr marL="777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2pPr>
                <a:lvl3pPr marL="1158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3pPr>
                <a:lvl4pPr marL="1539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4pPr>
                <a:lvl5pPr marL="1920875" indent="-190500" algn="l">
                  <a:lnSpc>
                    <a:spcPts val="2400"/>
                  </a:lnSpc>
                  <a:buClr>
                    <a:srgbClr val="000073"/>
                  </a:buClr>
                  <a:buSzPct val="80000"/>
                  <a:buFont typeface="Times New Roman" panose="02020603050405020304" pitchFamily="18" charset="0"/>
                  <a:defRPr sz="1400">
                    <a:solidFill>
                      <a:srgbClr val="003867"/>
                    </a:solidFill>
                    <a:latin typeface="Arial" panose="020B0604020202020204" pitchFamily="34" charset="0"/>
                  </a:defRPr>
                </a:lvl5pPr>
                <a:lvl6pPr marL="23780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6pPr>
                <a:lvl7pPr marL="28352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7pPr>
                <a:lvl8pPr marL="32924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8pPr>
                <a:lvl9pPr marL="37496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9pPr>
              </a:lstStyle>
              <a:p>
                <a:pPr>
                  <a:lnSpc>
                    <a:spcPts val="2600"/>
                  </a:lnSpc>
                  <a:spcAft>
                    <a:spcPts val="1400"/>
                  </a:spcAft>
                  <a:buClr>
                    <a:srgbClr val="003867"/>
                  </a:buClr>
                  <a:buFontTx/>
                  <a:buBlip>
                    <a:blip r:embed="rId3"/>
                  </a:buBlip>
                </a:pPr>
                <a:r>
                  <a:rPr lang="de-DE" altLang="de-DE" sz="1800" dirty="0" smtClean="0"/>
                  <a:t>Let </a:t>
                </a:r>
                <a14:m>
                  <m:oMath xmlns:m="http://schemas.openxmlformats.org/officeDocument/2006/math">
                    <m:sSub>
                      <m:sSubPr>
                        <m:ctrlPr>
                          <a:rPr lang="de-DE" altLang="de-DE" sz="1800" i="1" smtClean="0">
                            <a:latin typeface="Cambria Math" panose="02040503050406030204" pitchFamily="18" charset="0"/>
                          </a:rPr>
                        </m:ctrlPr>
                      </m:sSubPr>
                      <m:e>
                        <m:r>
                          <a:rPr lang="de-DE" altLang="de-DE" sz="1800" b="0" i="1" smtClean="0">
                            <a:latin typeface="Cambria Math" panose="02040503050406030204" pitchFamily="18" charset="0"/>
                          </a:rPr>
                          <m:t>𝑋</m:t>
                        </m:r>
                      </m:e>
                      <m:sub>
                        <m:r>
                          <a:rPr lang="de-DE" altLang="de-DE" sz="1800" b="0" i="1" smtClean="0">
                            <a:latin typeface="Cambria Math" panose="02040503050406030204" pitchFamily="18" charset="0"/>
                          </a:rPr>
                          <m:t>𝑖𝑘</m:t>
                        </m:r>
                      </m:sub>
                    </m:sSub>
                    <m:r>
                      <a:rPr lang="de-DE" altLang="de-DE" sz="1800" i="1" smtClean="0">
                        <a:latin typeface="Cambria Math" panose="02040503050406030204" pitchFamily="18" charset="0"/>
                        <a:ea typeface="Cambria Math" panose="02040503050406030204" pitchFamily="18" charset="0"/>
                      </a:rPr>
                      <m:t>~</m:t>
                    </m:r>
                    <m:sSub>
                      <m:sSubPr>
                        <m:ctrlPr>
                          <a:rPr lang="de-DE" altLang="de-DE" sz="1800" i="1" smtClean="0">
                            <a:latin typeface="Cambria Math" panose="02040503050406030204" pitchFamily="18" charset="0"/>
                            <a:ea typeface="Cambria Math" panose="02040503050406030204" pitchFamily="18" charset="0"/>
                          </a:rPr>
                        </m:ctrlPr>
                      </m:sSubPr>
                      <m:e>
                        <m:r>
                          <a:rPr lang="de-DE" altLang="de-DE" sz="1800" b="0" i="1" smtClean="0">
                            <a:latin typeface="Cambria Math" panose="02040503050406030204" pitchFamily="18" charset="0"/>
                            <a:ea typeface="Cambria Math" panose="02040503050406030204" pitchFamily="18" charset="0"/>
                          </a:rPr>
                          <m:t>𝐹</m:t>
                        </m:r>
                      </m:e>
                      <m:sub>
                        <m:r>
                          <a:rPr lang="de-DE" altLang="de-DE" sz="1800" b="0" i="1" smtClean="0">
                            <a:latin typeface="Cambria Math" panose="02040503050406030204" pitchFamily="18" charset="0"/>
                            <a:ea typeface="Cambria Math" panose="02040503050406030204" pitchFamily="18" charset="0"/>
                          </a:rPr>
                          <m:t>𝑖</m:t>
                        </m:r>
                      </m:sub>
                    </m:sSub>
                  </m:oMath>
                </a14:m>
                <a:r>
                  <a:rPr lang="de-DE" altLang="de-DE" sz="1800" dirty="0" smtClean="0"/>
                  <a:t> </a:t>
                </a:r>
                <a:r>
                  <a:rPr lang="de-DE" altLang="de-DE" sz="1800" dirty="0" err="1" smtClean="0"/>
                  <a:t>with</a:t>
                </a:r>
                <a:r>
                  <a:rPr lang="de-DE" altLang="de-DE" sz="1800" dirty="0" smtClean="0"/>
                  <a:t> finite </a:t>
                </a:r>
                <a:r>
                  <a:rPr lang="de-DE" altLang="de-DE" sz="1800" dirty="0" err="1" smtClean="0"/>
                  <a:t>mean</a:t>
                </a:r>
                <a:r>
                  <a:rPr lang="de-DE" altLang="de-DE" sz="1800" dirty="0" smtClean="0"/>
                  <a:t> </a:t>
                </a:r>
                <a14:m>
                  <m:oMath xmlns:m="http://schemas.openxmlformats.org/officeDocument/2006/math">
                    <m:r>
                      <a:rPr lang="de-DE" altLang="de-DE" sz="1800" i="1" smtClean="0">
                        <a:latin typeface="Cambria Math" panose="02040503050406030204" pitchFamily="18" charset="0"/>
                        <a:ea typeface="Cambria Math" panose="02040503050406030204" pitchFamily="18" charset="0"/>
                      </a:rPr>
                      <m:t>𝔼</m:t>
                    </m:r>
                    <m:d>
                      <m:dPr>
                        <m:begChr m:val="["/>
                        <m:endChr m:val="]"/>
                        <m:ctrlPr>
                          <a:rPr lang="de-DE" altLang="de-DE" sz="1800" i="1" smtClean="0">
                            <a:latin typeface="Cambria Math" panose="02040503050406030204" pitchFamily="18" charset="0"/>
                            <a:ea typeface="Cambria Math" panose="02040503050406030204" pitchFamily="18" charset="0"/>
                          </a:rPr>
                        </m:ctrlPr>
                      </m:dPr>
                      <m:e>
                        <m:sSub>
                          <m:sSubPr>
                            <m:ctrlPr>
                              <a:rPr lang="de-DE" altLang="de-DE" sz="1800" i="1" smtClean="0">
                                <a:latin typeface="Cambria Math" panose="02040503050406030204" pitchFamily="18" charset="0"/>
                                <a:ea typeface="Cambria Math" panose="02040503050406030204" pitchFamily="18" charset="0"/>
                              </a:rPr>
                            </m:ctrlPr>
                          </m:sSubPr>
                          <m:e>
                            <m:r>
                              <a:rPr lang="de-DE" altLang="de-DE" sz="1800" b="0" i="1" smtClean="0">
                                <a:latin typeface="Cambria Math" panose="02040503050406030204" pitchFamily="18" charset="0"/>
                                <a:ea typeface="Cambria Math" panose="02040503050406030204" pitchFamily="18" charset="0"/>
                              </a:rPr>
                              <m:t>𝑋</m:t>
                            </m:r>
                          </m:e>
                          <m:sub>
                            <m:r>
                              <a:rPr lang="de-DE" altLang="de-DE" sz="1800" b="0" i="1" smtClean="0">
                                <a:latin typeface="Cambria Math" panose="02040503050406030204" pitchFamily="18" charset="0"/>
                                <a:ea typeface="Cambria Math" panose="02040503050406030204" pitchFamily="18" charset="0"/>
                              </a:rPr>
                              <m:t>𝑖𝑘</m:t>
                            </m:r>
                          </m:sub>
                        </m:sSub>
                      </m:e>
                    </m:d>
                    <m:r>
                      <a:rPr lang="de-DE" altLang="de-DE" sz="1800" b="0" i="1" smtClean="0">
                        <a:latin typeface="Cambria Math" panose="02040503050406030204" pitchFamily="18" charset="0"/>
                        <a:ea typeface="Cambria Math" panose="02040503050406030204" pitchFamily="18" charset="0"/>
                      </a:rPr>
                      <m:t>= </m:t>
                    </m:r>
                    <m:sSub>
                      <m:sSubPr>
                        <m:ctrlPr>
                          <a:rPr lang="de-DE" altLang="de-DE" sz="1800" b="0" i="1" smtClean="0">
                            <a:latin typeface="Cambria Math" panose="02040503050406030204" pitchFamily="18" charset="0"/>
                            <a:ea typeface="Cambria Math" panose="02040503050406030204" pitchFamily="18" charset="0"/>
                          </a:rPr>
                        </m:ctrlPr>
                      </m:sSubPr>
                      <m:e>
                        <m:r>
                          <a:rPr lang="de-DE" altLang="de-DE" sz="1800" b="0" i="1" smtClean="0">
                            <a:latin typeface="Cambria Math" panose="02040503050406030204" pitchFamily="18" charset="0"/>
                            <a:ea typeface="Cambria Math" panose="02040503050406030204" pitchFamily="18" charset="0"/>
                          </a:rPr>
                          <m:t>𝜇</m:t>
                        </m:r>
                      </m:e>
                      <m:sub>
                        <m:r>
                          <a:rPr lang="de-DE" altLang="de-DE" sz="1800" b="0" i="1" smtClean="0">
                            <a:latin typeface="Cambria Math" panose="02040503050406030204" pitchFamily="18" charset="0"/>
                            <a:ea typeface="Cambria Math" panose="02040503050406030204" pitchFamily="18" charset="0"/>
                          </a:rPr>
                          <m:t>𝑖</m:t>
                        </m:r>
                      </m:sub>
                    </m:sSub>
                  </m:oMath>
                </a14:m>
                <a:r>
                  <a:rPr lang="de-DE" altLang="de-DE" sz="1800" dirty="0" smtClean="0"/>
                  <a:t>, finite positive </a:t>
                </a:r>
                <a:r>
                  <a:rPr lang="de-DE" altLang="de-DE" sz="1800" dirty="0" err="1" smtClean="0"/>
                  <a:t>variance</a:t>
                </a:r>
                <a:r>
                  <a:rPr lang="de-DE" altLang="de-DE" sz="1800" dirty="0" smtClean="0"/>
                  <a:t> </a:t>
                </a:r>
                <a14:m>
                  <m:oMath xmlns:m="http://schemas.openxmlformats.org/officeDocument/2006/math">
                    <m:r>
                      <a:rPr lang="de-DE" altLang="de-DE" sz="1800" b="0" i="1" smtClean="0">
                        <a:latin typeface="Cambria Math" panose="02040503050406030204" pitchFamily="18" charset="0"/>
                      </a:rPr>
                      <m:t>𝑉𝑎𝑟</m:t>
                    </m:r>
                    <m:d>
                      <m:dPr>
                        <m:begChr m:val="["/>
                        <m:endChr m:val="]"/>
                        <m:ctrlPr>
                          <a:rPr lang="de-DE" altLang="de-DE" sz="1800" b="0" i="1" smtClean="0">
                            <a:latin typeface="Cambria Math" panose="02040503050406030204" pitchFamily="18" charset="0"/>
                          </a:rPr>
                        </m:ctrlPr>
                      </m:dPr>
                      <m:e>
                        <m:sSub>
                          <m:sSubPr>
                            <m:ctrlPr>
                              <a:rPr lang="de-DE" altLang="de-DE" sz="1800" b="0" i="1" smtClean="0">
                                <a:latin typeface="Cambria Math" panose="02040503050406030204" pitchFamily="18" charset="0"/>
                              </a:rPr>
                            </m:ctrlPr>
                          </m:sSubPr>
                          <m:e>
                            <m:r>
                              <a:rPr lang="de-DE" altLang="de-DE" sz="1800" b="0" i="1" smtClean="0">
                                <a:latin typeface="Cambria Math" panose="02040503050406030204" pitchFamily="18" charset="0"/>
                              </a:rPr>
                              <m:t>𝑋</m:t>
                            </m:r>
                          </m:e>
                          <m:sub>
                            <m:r>
                              <a:rPr lang="de-DE" altLang="de-DE" sz="1800" b="0" i="1" smtClean="0">
                                <a:latin typeface="Cambria Math" panose="02040503050406030204" pitchFamily="18" charset="0"/>
                              </a:rPr>
                              <m:t>𝑖𝑘</m:t>
                            </m:r>
                          </m:sub>
                        </m:sSub>
                      </m:e>
                    </m:d>
                    <m:r>
                      <a:rPr lang="de-DE" altLang="de-DE" sz="1800" b="0" i="1" smtClean="0">
                        <a:latin typeface="Cambria Math" panose="02040503050406030204" pitchFamily="18" charset="0"/>
                      </a:rPr>
                      <m:t>=</m:t>
                    </m:r>
                    <m:sSubSup>
                      <m:sSubSupPr>
                        <m:ctrlPr>
                          <a:rPr lang="de-DE" altLang="de-DE" sz="1800" b="0" i="1" smtClean="0">
                            <a:latin typeface="Cambria Math" panose="02040503050406030204" pitchFamily="18" charset="0"/>
                          </a:rPr>
                        </m:ctrlPr>
                      </m:sSubSupPr>
                      <m:e>
                        <m:r>
                          <a:rPr lang="de-DE" altLang="de-DE" sz="1800" b="0" i="1" smtClean="0">
                            <a:latin typeface="Cambria Math" panose="02040503050406030204" pitchFamily="18" charset="0"/>
                            <a:ea typeface="Cambria Math" panose="02040503050406030204" pitchFamily="18" charset="0"/>
                          </a:rPr>
                          <m:t>𝜎</m:t>
                        </m:r>
                      </m:e>
                      <m:sub>
                        <m:r>
                          <a:rPr lang="de-DE" altLang="de-DE" sz="1800" b="0" i="1" smtClean="0">
                            <a:latin typeface="Cambria Math" panose="02040503050406030204" pitchFamily="18" charset="0"/>
                          </a:rPr>
                          <m:t>𝑖</m:t>
                        </m:r>
                      </m:sub>
                      <m:sup>
                        <m:r>
                          <a:rPr lang="de-DE" altLang="de-DE" sz="1800" b="0" i="1" smtClean="0">
                            <a:latin typeface="Cambria Math" panose="02040503050406030204" pitchFamily="18" charset="0"/>
                          </a:rPr>
                          <m:t>2</m:t>
                        </m:r>
                      </m:sup>
                    </m:sSubSup>
                  </m:oMath>
                </a14:m>
                <a:r>
                  <a:rPr lang="de-DE" altLang="de-DE" sz="1800" dirty="0" smtClean="0"/>
                  <a:t> </a:t>
                </a:r>
                <a:r>
                  <a:rPr lang="de-DE" altLang="de-DE" sz="1800" dirty="0" err="1" smtClean="0"/>
                  <a:t>and</a:t>
                </a:r>
                <a:r>
                  <a:rPr lang="de-DE" altLang="de-DE" sz="1800" dirty="0" smtClean="0"/>
                  <a:t> finite </a:t>
                </a:r>
                <a:r>
                  <a:rPr lang="de-DE" altLang="de-DE" sz="1800" dirty="0" err="1" smtClean="0"/>
                  <a:t>fourth</a:t>
                </a:r>
                <a:r>
                  <a:rPr lang="de-DE" altLang="de-DE" sz="1800" dirty="0" smtClean="0"/>
                  <a:t> </a:t>
                </a:r>
                <a:r>
                  <a:rPr lang="de-DE" altLang="de-DE" sz="1800" dirty="0" err="1" smtClean="0"/>
                  <a:t>moment</a:t>
                </a:r>
                <a:r>
                  <a:rPr lang="de-DE" altLang="de-DE" sz="1800" dirty="0" smtClean="0"/>
                  <a:t> </a:t>
                </a:r>
                <a14:m>
                  <m:oMath xmlns:m="http://schemas.openxmlformats.org/officeDocument/2006/math">
                    <m:r>
                      <a:rPr lang="de-DE" altLang="de-DE" sz="1800" i="1" smtClean="0">
                        <a:latin typeface="Cambria Math" panose="02040503050406030204" pitchFamily="18" charset="0"/>
                        <a:ea typeface="Cambria Math" panose="02040503050406030204" pitchFamily="18" charset="0"/>
                      </a:rPr>
                      <m:t>𝔼</m:t>
                    </m:r>
                    <m:d>
                      <m:dPr>
                        <m:begChr m:val="["/>
                        <m:endChr m:val="]"/>
                        <m:ctrlPr>
                          <a:rPr lang="de-DE" altLang="de-DE" sz="1800" i="1" smtClean="0">
                            <a:latin typeface="Cambria Math" panose="02040503050406030204" pitchFamily="18" charset="0"/>
                            <a:ea typeface="Cambria Math" panose="02040503050406030204" pitchFamily="18" charset="0"/>
                          </a:rPr>
                        </m:ctrlPr>
                      </m:dPr>
                      <m:e>
                        <m:sSubSup>
                          <m:sSubSupPr>
                            <m:ctrlPr>
                              <a:rPr lang="de-DE" altLang="de-DE" sz="1800" i="1" smtClean="0">
                                <a:latin typeface="Cambria Math" panose="02040503050406030204" pitchFamily="18" charset="0"/>
                                <a:ea typeface="Cambria Math" panose="02040503050406030204" pitchFamily="18" charset="0"/>
                              </a:rPr>
                            </m:ctrlPr>
                          </m:sSubSupPr>
                          <m:e>
                            <m:r>
                              <a:rPr lang="de-DE" altLang="de-DE" sz="1800" b="0" i="1" smtClean="0">
                                <a:latin typeface="Cambria Math" panose="02040503050406030204" pitchFamily="18" charset="0"/>
                                <a:ea typeface="Cambria Math" panose="02040503050406030204" pitchFamily="18" charset="0"/>
                              </a:rPr>
                              <m:t>𝑋</m:t>
                            </m:r>
                          </m:e>
                          <m:sub>
                            <m:r>
                              <a:rPr lang="de-DE" altLang="de-DE" sz="1800" b="0" i="1" smtClean="0">
                                <a:latin typeface="Cambria Math" panose="02040503050406030204" pitchFamily="18" charset="0"/>
                                <a:ea typeface="Cambria Math" panose="02040503050406030204" pitchFamily="18" charset="0"/>
                              </a:rPr>
                              <m:t>𝑖𝑘</m:t>
                            </m:r>
                          </m:sub>
                          <m:sup>
                            <m:r>
                              <a:rPr lang="de-DE" altLang="de-DE" sz="1800" b="0" i="1" smtClean="0">
                                <a:latin typeface="Cambria Math" panose="02040503050406030204" pitchFamily="18" charset="0"/>
                                <a:ea typeface="Cambria Math" panose="02040503050406030204" pitchFamily="18" charset="0"/>
                              </a:rPr>
                              <m:t>4</m:t>
                            </m:r>
                          </m:sup>
                        </m:sSubSup>
                      </m:e>
                    </m:d>
                  </m:oMath>
                </a14:m>
                <a:endParaRPr lang="de-DE" altLang="de-DE" sz="1800" dirty="0" smtClean="0">
                  <a:ea typeface="Cambria Math" panose="02040503050406030204" pitchFamily="18" charset="0"/>
                </a:endParaRPr>
              </a:p>
              <a:p>
                <a:pPr>
                  <a:lnSpc>
                    <a:spcPts val="2600"/>
                  </a:lnSpc>
                  <a:spcAft>
                    <a:spcPts val="3600"/>
                  </a:spcAft>
                  <a:buClr>
                    <a:srgbClr val="003867"/>
                  </a:buClr>
                  <a:buFontTx/>
                  <a:buBlip>
                    <a:blip r:embed="rId3"/>
                  </a:buBlip>
                </a:pPr>
                <a:r>
                  <a:rPr lang="en-US" altLang="de-DE" sz="1800" dirty="0" smtClean="0"/>
                  <a:t>For </a:t>
                </a:r>
                <a:r>
                  <a:rPr lang="en-US" altLang="de-DE" sz="1800" dirty="0"/>
                  <a:t>a given significance </a:t>
                </a:r>
                <a:r>
                  <a:rPr lang="en-US" altLang="de-DE" sz="1800" dirty="0" smtClean="0"/>
                  <a:t>level </a:t>
                </a:r>
                <a14:m>
                  <m:oMath xmlns:m="http://schemas.openxmlformats.org/officeDocument/2006/math">
                    <m:r>
                      <a:rPr lang="en-US" altLang="de-DE" sz="1800" i="1" smtClean="0">
                        <a:latin typeface="Cambria Math" panose="02040503050406030204" pitchFamily="18" charset="0"/>
                        <a:ea typeface="Cambria Math" panose="02040503050406030204" pitchFamily="18" charset="0"/>
                      </a:rPr>
                      <m:t>𝛼</m:t>
                    </m:r>
                    <m:r>
                      <a:rPr lang="en-US" altLang="de-DE" sz="1800" i="1" smtClean="0">
                        <a:latin typeface="Cambria Math" panose="02040503050406030204" pitchFamily="18" charset="0"/>
                        <a:ea typeface="Cambria Math" panose="02040503050406030204" pitchFamily="18" charset="0"/>
                      </a:rPr>
                      <m:t>∈</m:t>
                    </m:r>
                    <m:d>
                      <m:dPr>
                        <m:ctrlPr>
                          <a:rPr lang="de-DE" altLang="de-DE" sz="1800" b="0" i="1" smtClean="0">
                            <a:latin typeface="Cambria Math" panose="02040503050406030204" pitchFamily="18" charset="0"/>
                            <a:ea typeface="Cambria Math" panose="02040503050406030204" pitchFamily="18" charset="0"/>
                          </a:rPr>
                        </m:ctrlPr>
                      </m:dPr>
                      <m:e>
                        <m:r>
                          <a:rPr lang="de-DE" altLang="de-DE" sz="1800" b="0" i="1" smtClean="0">
                            <a:latin typeface="Cambria Math" panose="02040503050406030204" pitchFamily="18" charset="0"/>
                            <a:ea typeface="Cambria Math" panose="02040503050406030204" pitchFamily="18" charset="0"/>
                          </a:rPr>
                          <m:t>0,1</m:t>
                        </m:r>
                      </m:e>
                    </m:d>
                    <m:r>
                      <a:rPr lang="de-DE" altLang="de-DE" sz="1800" b="0" i="0" smtClean="0">
                        <a:latin typeface="Cambria Math" panose="02040503050406030204" pitchFamily="18" charset="0"/>
                        <a:ea typeface="Cambria Math" panose="02040503050406030204" pitchFamily="18" charset="0"/>
                      </a:rPr>
                      <m:t>, </m:t>
                    </m:r>
                  </m:oMath>
                </a14:m>
                <a:r>
                  <a:rPr lang="en-US" altLang="de-DE" sz="1800" dirty="0" smtClean="0"/>
                  <a:t>the function </a:t>
                </a:r>
                <a14:m>
                  <m:oMath xmlns:m="http://schemas.openxmlformats.org/officeDocument/2006/math">
                    <m:sSubSup>
                      <m:sSubSupPr>
                        <m:ctrlPr>
                          <a:rPr lang="de-DE" altLang="de-DE" sz="1800" i="1">
                            <a:latin typeface="Cambria Math" panose="02040503050406030204" pitchFamily="18" charset="0"/>
                          </a:rPr>
                        </m:ctrlPr>
                      </m:sSubSupPr>
                      <m:e>
                        <m:r>
                          <a:rPr lang="de-DE" altLang="de-DE" sz="1800" i="1">
                            <a:latin typeface="Cambria Math" panose="02040503050406030204" pitchFamily="18" charset="0"/>
                          </a:rPr>
                          <m:t>𝜙</m:t>
                        </m:r>
                      </m:e>
                      <m:sub>
                        <m:r>
                          <a:rPr lang="de-DE" altLang="de-DE" sz="1800" i="1">
                            <a:latin typeface="Cambria Math" panose="02040503050406030204" pitchFamily="18" charset="0"/>
                          </a:rPr>
                          <m:t>𝑛</m:t>
                        </m:r>
                      </m:sub>
                      <m:sup>
                        <m:r>
                          <a:rPr lang="de-DE" altLang="de-DE" sz="1800" i="1">
                            <a:latin typeface="Cambria Math" panose="02040503050406030204" pitchFamily="18" charset="0"/>
                          </a:rPr>
                          <m:t>𝑃𝑒𝑟𝑚</m:t>
                        </m:r>
                      </m:sup>
                    </m:sSubSup>
                  </m:oMath>
                </a14:m>
                <a:r>
                  <a:rPr lang="en-US" altLang="de-DE" sz="1800" dirty="0" smtClean="0"/>
                  <a:t> refers </a:t>
                </a:r>
                <a:r>
                  <a:rPr lang="en-US" altLang="de-DE" sz="1800" dirty="0"/>
                  <a:t>to the </a:t>
                </a:r>
                <a:r>
                  <a:rPr lang="en-US" altLang="de-DE" sz="1800" dirty="0" err="1"/>
                  <a:t>studentized</a:t>
                </a:r>
                <a:r>
                  <a:rPr lang="en-US" altLang="de-DE" sz="1800" dirty="0"/>
                  <a:t> permutation test </a:t>
                </a:r>
                <a:r>
                  <a:rPr lang="en-US" altLang="de-DE" sz="1800" dirty="0" smtClean="0"/>
                  <a:t>with</a:t>
                </a:r>
                <a:endParaRPr lang="de-DE" altLang="de-DE" sz="1800" dirty="0" smtClean="0"/>
              </a:p>
              <a:p>
                <a:pPr>
                  <a:lnSpc>
                    <a:spcPts val="2600"/>
                  </a:lnSpc>
                  <a:spcAft>
                    <a:spcPts val="1400"/>
                  </a:spcAft>
                  <a:buClr>
                    <a:srgbClr val="003867"/>
                  </a:buClr>
                  <a:buFontTx/>
                  <a:buBlip>
                    <a:blip r:embed="rId3"/>
                  </a:buBlip>
                </a:pPr>
                <a14:m>
                  <m:oMath xmlns:m="http://schemas.openxmlformats.org/officeDocument/2006/math">
                    <m:sSubSup>
                      <m:sSubSupPr>
                        <m:ctrlPr>
                          <a:rPr lang="de-DE" altLang="de-DE" sz="1800" i="1" smtClean="0">
                            <a:latin typeface="Cambria Math" panose="02040503050406030204" pitchFamily="18" charset="0"/>
                          </a:rPr>
                        </m:ctrlPr>
                      </m:sSubSupPr>
                      <m:e>
                        <m:r>
                          <a:rPr lang="de-DE" altLang="de-DE" sz="1800" i="1">
                            <a:latin typeface="Cambria Math" panose="02040503050406030204" pitchFamily="18" charset="0"/>
                          </a:rPr>
                          <m:t>𝜙</m:t>
                        </m:r>
                      </m:e>
                      <m:sub>
                        <m:r>
                          <a:rPr lang="de-DE" altLang="de-DE" sz="1800" i="1">
                            <a:latin typeface="Cambria Math" panose="02040503050406030204" pitchFamily="18" charset="0"/>
                          </a:rPr>
                          <m:t>𝑛</m:t>
                        </m:r>
                      </m:sub>
                      <m:sup>
                        <m:r>
                          <a:rPr lang="de-DE" altLang="de-DE" sz="1800" b="0" i="1" smtClean="0">
                            <a:latin typeface="Cambria Math" panose="02040503050406030204" pitchFamily="18" charset="0"/>
                          </a:rPr>
                          <m:t>𝑃𝑒𝑟𝑚</m:t>
                        </m:r>
                      </m:sup>
                    </m:sSubSup>
                    <m:d>
                      <m:dPr>
                        <m:ctrlPr>
                          <a:rPr lang="de-DE" altLang="de-DE" sz="1800" i="1">
                            <a:latin typeface="Cambria Math" panose="02040503050406030204" pitchFamily="18" charset="0"/>
                          </a:rPr>
                        </m:ctrlPr>
                      </m:dPr>
                      <m:e>
                        <m:sSub>
                          <m:sSubPr>
                            <m:ctrlPr>
                              <a:rPr lang="de-DE" altLang="de-DE" sz="1800" i="1">
                                <a:latin typeface="Cambria Math" panose="02040503050406030204" pitchFamily="18" charset="0"/>
                              </a:rPr>
                            </m:ctrlPr>
                          </m:sSubPr>
                          <m:e>
                            <m:r>
                              <a:rPr lang="de-DE" altLang="de-DE" sz="1800" b="1" i="1">
                                <a:latin typeface="Cambria Math" panose="02040503050406030204" pitchFamily="18" charset="0"/>
                              </a:rPr>
                              <m:t>𝑿</m:t>
                            </m:r>
                          </m:e>
                          <m:sub>
                            <m:r>
                              <a:rPr lang="de-DE" altLang="de-DE" sz="1800" i="1">
                                <a:latin typeface="Cambria Math" panose="02040503050406030204" pitchFamily="18" charset="0"/>
                              </a:rPr>
                              <m:t>𝑛</m:t>
                            </m:r>
                          </m:sub>
                        </m:sSub>
                      </m:e>
                    </m:d>
                    <m:r>
                      <a:rPr lang="de-DE" altLang="de-DE" sz="1800" i="1">
                        <a:latin typeface="Cambria Math" panose="02040503050406030204" pitchFamily="18" charset="0"/>
                      </a:rPr>
                      <m:t>= </m:t>
                    </m:r>
                    <m:d>
                      <m:dPr>
                        <m:begChr m:val="{"/>
                        <m:endChr m:val=""/>
                        <m:ctrlPr>
                          <a:rPr lang="de-DE" altLang="de-DE" sz="1800" i="1" smtClean="0">
                            <a:latin typeface="Cambria Math" panose="02040503050406030204" pitchFamily="18" charset="0"/>
                          </a:rPr>
                        </m:ctrlPr>
                      </m:dPr>
                      <m:e>
                        <m:eqArr>
                          <m:eqArrPr>
                            <m:ctrlPr>
                              <a:rPr lang="de-DE" altLang="de-DE" sz="1800" i="1" smtClean="0">
                                <a:latin typeface="Cambria Math" panose="02040503050406030204" pitchFamily="18" charset="0"/>
                              </a:rPr>
                            </m:ctrlPr>
                          </m:eqArrPr>
                          <m:e>
                            <m:r>
                              <a:rPr lang="de-DE" altLang="de-DE" sz="1800" b="0" i="1" smtClean="0">
                                <a:latin typeface="Cambria Math" panose="02040503050406030204" pitchFamily="18" charset="0"/>
                              </a:rPr>
                              <m:t>1     </m:t>
                            </m:r>
                            <m:sSub>
                              <m:sSubPr>
                                <m:ctrlPr>
                                  <a:rPr lang="de-DE" altLang="de-DE" sz="1800" i="1">
                                    <a:latin typeface="Cambria Math" panose="02040503050406030204" pitchFamily="18" charset="0"/>
                                  </a:rPr>
                                </m:ctrlPr>
                              </m:sSubPr>
                              <m:e>
                                <m:r>
                                  <a:rPr lang="de-DE" altLang="de-DE" sz="1800" i="1">
                                    <a:latin typeface="Cambria Math" panose="02040503050406030204" pitchFamily="18" charset="0"/>
                                  </a:rPr>
                                  <m:t>𝑇</m:t>
                                </m:r>
                              </m:e>
                              <m:sub>
                                <m:r>
                                  <a:rPr lang="de-DE" altLang="de-DE" sz="1800" i="1">
                                    <a:latin typeface="Cambria Math" panose="02040503050406030204" pitchFamily="18" charset="0"/>
                                  </a:rPr>
                                  <m:t>𝑛</m:t>
                                </m:r>
                              </m:sub>
                            </m:sSub>
                            <m:d>
                              <m:dPr>
                                <m:ctrlPr>
                                  <a:rPr lang="de-DE" altLang="de-DE" sz="1800" i="1">
                                    <a:latin typeface="Cambria Math" panose="02040503050406030204" pitchFamily="18" charset="0"/>
                                  </a:rPr>
                                </m:ctrlPr>
                              </m:dPr>
                              <m:e>
                                <m:sSub>
                                  <m:sSubPr>
                                    <m:ctrlPr>
                                      <a:rPr lang="de-DE" altLang="de-DE" sz="1800" i="1" smtClean="0">
                                        <a:latin typeface="Cambria Math" panose="02040503050406030204" pitchFamily="18" charset="0"/>
                                      </a:rPr>
                                    </m:ctrlPr>
                                  </m:sSubPr>
                                  <m:e>
                                    <m:r>
                                      <a:rPr lang="de-DE" altLang="de-DE" sz="1800" b="1" i="1" smtClean="0">
                                        <a:latin typeface="Cambria Math" panose="02040503050406030204" pitchFamily="18" charset="0"/>
                                      </a:rPr>
                                      <m:t>𝑿</m:t>
                                    </m:r>
                                  </m:e>
                                  <m:sub>
                                    <m:r>
                                      <a:rPr lang="de-DE" altLang="de-DE" sz="1800" b="0" i="1" smtClean="0">
                                        <a:latin typeface="Cambria Math" panose="02040503050406030204" pitchFamily="18" charset="0"/>
                                      </a:rPr>
                                      <m:t>𝑛</m:t>
                                    </m:r>
                                  </m:sub>
                                </m:sSub>
                              </m:e>
                            </m:d>
                            <m:r>
                              <a:rPr lang="de-DE" altLang="de-DE" sz="1800" i="1" smtClean="0">
                                <a:latin typeface="Cambria Math" panose="02040503050406030204" pitchFamily="18" charset="0"/>
                                <a:ea typeface="Cambria Math" panose="02040503050406030204" pitchFamily="18" charset="0"/>
                              </a:rPr>
                              <m:t>&lt;</m:t>
                            </m:r>
                            <m:sSub>
                              <m:sSubPr>
                                <m:ctrlPr>
                                  <a:rPr lang="de-DE" altLang="de-DE" sz="1800" i="1">
                                    <a:latin typeface="Cambria Math" panose="02040503050406030204" pitchFamily="18" charset="0"/>
                                  </a:rPr>
                                </m:ctrlPr>
                              </m:sSubPr>
                              <m:e>
                                <m:r>
                                  <a:rPr lang="de-DE" altLang="de-DE" sz="1800" i="1">
                                    <a:latin typeface="Cambria Math" panose="02040503050406030204" pitchFamily="18" charset="0"/>
                                  </a:rPr>
                                  <m:t>𝑐</m:t>
                                </m:r>
                              </m:e>
                              <m:sub>
                                <m:r>
                                  <a:rPr lang="de-DE" altLang="de-DE" sz="1800" i="1">
                                    <a:latin typeface="Cambria Math" panose="02040503050406030204" pitchFamily="18" charset="0"/>
                                  </a:rPr>
                                  <m:t>𝑛</m:t>
                                </m:r>
                              </m:sub>
                            </m:sSub>
                            <m:d>
                              <m:dPr>
                                <m:ctrlPr>
                                  <a:rPr lang="de-DE" altLang="de-DE" sz="1800" i="1">
                                    <a:latin typeface="Cambria Math" panose="02040503050406030204" pitchFamily="18" charset="0"/>
                                  </a:rPr>
                                </m:ctrlPr>
                              </m:dPr>
                              <m:e>
                                <m:r>
                                  <a:rPr lang="de-DE" altLang="de-DE" sz="1800" i="1">
                                    <a:latin typeface="Cambria Math" panose="02040503050406030204" pitchFamily="18" charset="0"/>
                                  </a:rPr>
                                  <m:t>𝛼</m:t>
                                </m:r>
                              </m:e>
                            </m:d>
                          </m:e>
                          <m:e>
                            <m:r>
                              <a:rPr lang="de-DE" altLang="de-DE" sz="1800" b="0" i="1" smtClean="0">
                                <a:latin typeface="Cambria Math" panose="02040503050406030204" pitchFamily="18" charset="0"/>
                              </a:rPr>
                              <m:t>0    </m:t>
                            </m:r>
                            <m:sSub>
                              <m:sSubPr>
                                <m:ctrlPr>
                                  <a:rPr lang="de-DE" altLang="de-DE" sz="1800" i="1">
                                    <a:latin typeface="Cambria Math" panose="02040503050406030204" pitchFamily="18" charset="0"/>
                                  </a:rPr>
                                </m:ctrlPr>
                              </m:sSubPr>
                              <m:e>
                                <m:r>
                                  <a:rPr lang="de-DE" altLang="de-DE" sz="1800" i="1">
                                    <a:latin typeface="Cambria Math" panose="02040503050406030204" pitchFamily="18" charset="0"/>
                                  </a:rPr>
                                  <m:t>𝑇</m:t>
                                </m:r>
                              </m:e>
                              <m:sub>
                                <m:r>
                                  <a:rPr lang="de-DE" altLang="de-DE" sz="1800" i="1">
                                    <a:latin typeface="Cambria Math" panose="02040503050406030204" pitchFamily="18" charset="0"/>
                                  </a:rPr>
                                  <m:t>𝑛</m:t>
                                </m:r>
                              </m:sub>
                            </m:sSub>
                            <m:d>
                              <m:dPr>
                                <m:ctrlPr>
                                  <a:rPr lang="de-DE" altLang="de-DE" sz="1800" i="1">
                                    <a:latin typeface="Cambria Math" panose="02040503050406030204" pitchFamily="18" charset="0"/>
                                  </a:rPr>
                                </m:ctrlPr>
                              </m:dPr>
                              <m:e>
                                <m:sSub>
                                  <m:sSubPr>
                                    <m:ctrlPr>
                                      <a:rPr lang="de-DE" altLang="de-DE" sz="1800" i="1" smtClean="0">
                                        <a:latin typeface="Cambria Math" panose="02040503050406030204" pitchFamily="18" charset="0"/>
                                      </a:rPr>
                                    </m:ctrlPr>
                                  </m:sSubPr>
                                  <m:e>
                                    <m:r>
                                      <a:rPr lang="de-DE" altLang="de-DE" sz="1800" b="1" i="1" smtClean="0">
                                        <a:latin typeface="Cambria Math" panose="02040503050406030204" pitchFamily="18" charset="0"/>
                                      </a:rPr>
                                      <m:t>𝑿</m:t>
                                    </m:r>
                                  </m:e>
                                  <m:sub>
                                    <m:r>
                                      <a:rPr lang="de-DE" altLang="de-DE" sz="1800" b="0" i="1" smtClean="0">
                                        <a:latin typeface="Cambria Math" panose="02040503050406030204" pitchFamily="18" charset="0"/>
                                      </a:rPr>
                                      <m:t>𝑛</m:t>
                                    </m:r>
                                  </m:sub>
                                </m:sSub>
                              </m:e>
                            </m:d>
                            <m:r>
                              <a:rPr lang="de-DE" altLang="de-DE" sz="1800" i="1">
                                <a:latin typeface="Cambria Math" panose="02040503050406030204" pitchFamily="18" charset="0"/>
                              </a:rPr>
                              <m:t>≥</m:t>
                            </m:r>
                            <m:sSub>
                              <m:sSubPr>
                                <m:ctrlPr>
                                  <a:rPr lang="de-DE" altLang="de-DE" sz="1800" i="1">
                                    <a:latin typeface="Cambria Math" panose="02040503050406030204" pitchFamily="18" charset="0"/>
                                  </a:rPr>
                                </m:ctrlPr>
                              </m:sSubPr>
                              <m:e>
                                <m:r>
                                  <a:rPr lang="de-DE" altLang="de-DE" sz="1800" i="1">
                                    <a:latin typeface="Cambria Math" panose="02040503050406030204" pitchFamily="18" charset="0"/>
                                  </a:rPr>
                                  <m:t>𝑐</m:t>
                                </m:r>
                              </m:e>
                              <m:sub>
                                <m:r>
                                  <a:rPr lang="de-DE" altLang="de-DE" sz="1800" i="1">
                                    <a:latin typeface="Cambria Math" panose="02040503050406030204" pitchFamily="18" charset="0"/>
                                  </a:rPr>
                                  <m:t>𝑛</m:t>
                                </m:r>
                              </m:sub>
                            </m:sSub>
                            <m:d>
                              <m:dPr>
                                <m:ctrlPr>
                                  <a:rPr lang="de-DE" altLang="de-DE" sz="1800" i="1">
                                    <a:latin typeface="Cambria Math" panose="02040503050406030204" pitchFamily="18" charset="0"/>
                                  </a:rPr>
                                </m:ctrlPr>
                              </m:dPr>
                              <m:e>
                                <m:r>
                                  <a:rPr lang="de-DE" altLang="de-DE" sz="1800" i="1">
                                    <a:latin typeface="Cambria Math" panose="02040503050406030204" pitchFamily="18" charset="0"/>
                                  </a:rPr>
                                  <m:t>𝛼</m:t>
                                </m:r>
                              </m:e>
                            </m:d>
                          </m:e>
                        </m:eqArr>
                      </m:e>
                    </m:d>
                  </m:oMath>
                </a14:m>
                <a:endParaRPr lang="de-DE" altLang="de-DE" sz="1800" dirty="0" smtClean="0"/>
              </a:p>
              <a:p>
                <a:pPr>
                  <a:lnSpc>
                    <a:spcPts val="2600"/>
                  </a:lnSpc>
                  <a:spcBef>
                    <a:spcPts val="1200"/>
                  </a:spcBef>
                  <a:spcAft>
                    <a:spcPts val="1800"/>
                  </a:spcAft>
                  <a:buClr>
                    <a:srgbClr val="003867"/>
                  </a:buClr>
                  <a:buFontTx/>
                  <a:buBlip>
                    <a:blip r:embed="rId3"/>
                  </a:buBlip>
                </a:pPr>
                <a:r>
                  <a:rPr lang="en-US" altLang="de-DE" sz="1800" dirty="0" smtClean="0"/>
                  <a:t>with</a:t>
                </a:r>
                <a14:m>
                  <m:oMath xmlns:m="http://schemas.openxmlformats.org/officeDocument/2006/math">
                    <m:r>
                      <a:rPr lang="de-DE" altLang="de-DE" sz="1800" b="0" i="0" smtClean="0">
                        <a:latin typeface="Cambria Math" panose="02040503050406030204" pitchFamily="18" charset="0"/>
                      </a:rPr>
                      <m:t> </m:t>
                    </m:r>
                    <m:sSub>
                      <m:sSubPr>
                        <m:ctrlPr>
                          <a:rPr lang="de-DE" altLang="de-DE" sz="1800" i="1">
                            <a:latin typeface="Cambria Math" panose="02040503050406030204" pitchFamily="18" charset="0"/>
                          </a:rPr>
                        </m:ctrlPr>
                      </m:sSubPr>
                      <m:e>
                        <m:r>
                          <a:rPr lang="de-DE" altLang="de-DE" sz="1800" i="1">
                            <a:latin typeface="Cambria Math" panose="02040503050406030204" pitchFamily="18" charset="0"/>
                          </a:rPr>
                          <m:t>𝑐</m:t>
                        </m:r>
                      </m:e>
                      <m:sub>
                        <m:r>
                          <a:rPr lang="de-DE" altLang="de-DE" sz="1800" i="1">
                            <a:latin typeface="Cambria Math" panose="02040503050406030204" pitchFamily="18" charset="0"/>
                          </a:rPr>
                          <m:t>𝑛</m:t>
                        </m:r>
                      </m:sub>
                    </m:sSub>
                    <m:d>
                      <m:dPr>
                        <m:ctrlPr>
                          <a:rPr lang="de-DE" altLang="de-DE" sz="1800" i="1">
                            <a:latin typeface="Cambria Math" panose="02040503050406030204" pitchFamily="18" charset="0"/>
                          </a:rPr>
                        </m:ctrlPr>
                      </m:dPr>
                      <m:e>
                        <m:r>
                          <a:rPr lang="de-DE" altLang="de-DE" sz="1800" i="1">
                            <a:latin typeface="Cambria Math" panose="02040503050406030204" pitchFamily="18" charset="0"/>
                          </a:rPr>
                          <m:t>𝛼</m:t>
                        </m:r>
                      </m:e>
                    </m:d>
                  </m:oMath>
                </a14:m>
                <a:r>
                  <a:rPr lang="en-US" altLang="de-DE" sz="1800" dirty="0" smtClean="0"/>
                  <a:t> denoting </a:t>
                </a:r>
                <a:r>
                  <a:rPr lang="en-US" altLang="de-DE" sz="1800" dirty="0"/>
                  <a:t>the </a:t>
                </a:r>
                <a14:m>
                  <m:oMath xmlns:m="http://schemas.openxmlformats.org/officeDocument/2006/math">
                    <m:r>
                      <a:rPr lang="en-US" altLang="de-DE" sz="1800" i="1" smtClean="0">
                        <a:latin typeface="Cambria Math" panose="02040503050406030204" pitchFamily="18" charset="0"/>
                        <a:ea typeface="Cambria Math" panose="02040503050406030204" pitchFamily="18" charset="0"/>
                      </a:rPr>
                      <m:t>𝛼</m:t>
                    </m:r>
                  </m:oMath>
                </a14:m>
                <a:r>
                  <a:rPr lang="en-US" altLang="de-DE" sz="1800" dirty="0" smtClean="0"/>
                  <a:t>-</a:t>
                </a:r>
                <a:r>
                  <a:rPr lang="en-US" altLang="de-DE" sz="1800" dirty="0"/>
                  <a:t>quantile of the permutation </a:t>
                </a:r>
                <a:r>
                  <a:rPr lang="en-US" altLang="de-DE" sz="1800" dirty="0" smtClean="0"/>
                  <a:t>distribution</a:t>
                </a:r>
                <a:endParaRPr lang="de-DE" altLang="de-DE" sz="1800" dirty="0" smtClean="0"/>
              </a:p>
            </p:txBody>
          </p:sp>
        </mc:Choice>
        <mc:Fallback xmlns="">
          <p:sp>
            <p:nvSpPr>
              <p:cNvPr id="7" name="Rectangle 6"/>
              <p:cNvSpPr>
                <a:spLocks noRot="1" noChangeAspect="1" noMove="1" noResize="1" noEditPoints="1" noAdjustHandles="1" noChangeArrowheads="1" noChangeShapeType="1" noTextEdit="1"/>
              </p:cNvSpPr>
              <p:nvPr/>
            </p:nvSpPr>
            <p:spPr bwMode="auto">
              <a:xfrm>
                <a:off x="358775" y="1659735"/>
                <a:ext cx="8421688" cy="2789635"/>
              </a:xfrm>
              <a:prstGeom prst="rect">
                <a:avLst/>
              </a:prstGeom>
              <a:blipFill>
                <a:blip r:embed="rId4"/>
                <a:stretch>
                  <a:fillRect l="-72" t="-1747" b="-982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noFill/>
                  </a:rPr>
                  <a:t> </a:t>
                </a:r>
              </a:p>
            </p:txBody>
          </p:sp>
        </mc:Fallback>
      </mc:AlternateContent>
    </p:spTree>
    <p:extLst>
      <p:ext uri="{BB962C8B-B14F-4D97-AF65-F5344CB8AC3E}">
        <p14:creationId xmlns:p14="http://schemas.microsoft.com/office/powerpoint/2010/main" val="1205513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r>
              <a:rPr lang="en-US" altLang="de-DE" dirty="0"/>
              <a:t>Sample size calculation and recalculation, Maxi Schulz et.al.,</a:t>
            </a:r>
            <a:r>
              <a:rPr lang="de-DE" dirty="0"/>
              <a:t> March 21st 2024</a:t>
            </a:r>
          </a:p>
        </p:txBody>
      </p:sp>
      <p:sp>
        <p:nvSpPr>
          <p:cNvPr id="372738" name="Rectangle 2"/>
          <p:cNvSpPr>
            <a:spLocks noChangeArrowheads="1"/>
          </p:cNvSpPr>
          <p:nvPr/>
        </p:nvSpPr>
        <p:spPr bwMode="auto">
          <a:xfrm>
            <a:off x="323857" y="971550"/>
            <a:ext cx="84185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0" rIns="0" bIns="0"/>
          <a:lstStyle>
            <a:lvl1pPr algn="l">
              <a:defRPr sz="2800">
                <a:solidFill>
                  <a:srgbClr val="F29400"/>
                </a:solidFill>
                <a:latin typeface="Arial" panose="020B0604020202020204" pitchFamily="34" charset="0"/>
              </a:defRPr>
            </a:lvl1pPr>
            <a:lvl2pPr algn="l">
              <a:defRPr sz="2800">
                <a:solidFill>
                  <a:srgbClr val="F29400"/>
                </a:solidFill>
                <a:latin typeface="Arial" panose="020B0604020202020204" pitchFamily="34" charset="0"/>
              </a:defRPr>
            </a:lvl2pPr>
            <a:lvl3pPr algn="l">
              <a:defRPr sz="2800">
                <a:solidFill>
                  <a:srgbClr val="F29400"/>
                </a:solidFill>
                <a:latin typeface="Arial" panose="020B0604020202020204" pitchFamily="34" charset="0"/>
              </a:defRPr>
            </a:lvl3pPr>
            <a:lvl4pPr algn="l">
              <a:defRPr sz="2800">
                <a:solidFill>
                  <a:srgbClr val="F29400"/>
                </a:solidFill>
                <a:latin typeface="Arial" panose="020B0604020202020204" pitchFamily="34" charset="0"/>
              </a:defRPr>
            </a:lvl4pPr>
            <a:lvl5pPr algn="l">
              <a:defRPr sz="2800">
                <a:solidFill>
                  <a:srgbClr val="F29400"/>
                </a:solidFill>
                <a:latin typeface="Arial" panose="020B0604020202020204" pitchFamily="34" charset="0"/>
              </a:defRPr>
            </a:lvl5pPr>
            <a:lvl6pPr marL="457200" fontAlgn="base">
              <a:spcBef>
                <a:spcPct val="0"/>
              </a:spcBef>
              <a:spcAft>
                <a:spcPct val="0"/>
              </a:spcAft>
              <a:defRPr sz="2800">
                <a:solidFill>
                  <a:srgbClr val="F29400"/>
                </a:solidFill>
                <a:latin typeface="Arial" panose="020B0604020202020204" pitchFamily="34" charset="0"/>
              </a:defRPr>
            </a:lvl6pPr>
            <a:lvl7pPr marL="914400" fontAlgn="base">
              <a:spcBef>
                <a:spcPct val="0"/>
              </a:spcBef>
              <a:spcAft>
                <a:spcPct val="0"/>
              </a:spcAft>
              <a:defRPr sz="2800">
                <a:solidFill>
                  <a:srgbClr val="F29400"/>
                </a:solidFill>
                <a:latin typeface="Arial" panose="020B0604020202020204" pitchFamily="34" charset="0"/>
              </a:defRPr>
            </a:lvl7pPr>
            <a:lvl8pPr marL="1371600" fontAlgn="base">
              <a:spcBef>
                <a:spcPct val="0"/>
              </a:spcBef>
              <a:spcAft>
                <a:spcPct val="0"/>
              </a:spcAft>
              <a:defRPr sz="2800">
                <a:solidFill>
                  <a:srgbClr val="F29400"/>
                </a:solidFill>
                <a:latin typeface="Arial" panose="020B0604020202020204" pitchFamily="34" charset="0"/>
              </a:defRPr>
            </a:lvl8pPr>
            <a:lvl9pPr marL="1828800" fontAlgn="base">
              <a:spcBef>
                <a:spcPct val="0"/>
              </a:spcBef>
              <a:spcAft>
                <a:spcPct val="0"/>
              </a:spcAft>
              <a:defRPr sz="2800">
                <a:solidFill>
                  <a:srgbClr val="F29400"/>
                </a:solidFill>
                <a:latin typeface="Arial" panose="020B0604020202020204" pitchFamily="34" charset="0"/>
              </a:defRPr>
            </a:lvl9pPr>
          </a:lstStyle>
          <a:p>
            <a:pPr>
              <a:lnSpc>
                <a:spcPts val="3300"/>
              </a:lnSpc>
            </a:pPr>
            <a:r>
              <a:rPr lang="de-DE" altLang="de-DE" sz="2600" dirty="0" smtClean="0"/>
              <a:t>APPENDIX: THE HASLER TEST</a:t>
            </a:r>
            <a:endParaRPr lang="de-DE" altLang="de-DE" sz="2600" dirty="0"/>
          </a:p>
        </p:txBody>
      </p:sp>
      <mc:AlternateContent xmlns:mc="http://schemas.openxmlformats.org/markup-compatibility/2006" xmlns:a14="http://schemas.microsoft.com/office/drawing/2010/main">
        <mc:Choice Requires="a14">
          <p:sp>
            <p:nvSpPr>
              <p:cNvPr id="7" name="Rectangle 6"/>
              <p:cNvSpPr>
                <a:spLocks noChangeArrowheads="1"/>
              </p:cNvSpPr>
              <p:nvPr/>
            </p:nvSpPr>
            <p:spPr bwMode="auto">
              <a:xfrm>
                <a:off x="358775" y="1659735"/>
                <a:ext cx="8421688" cy="2789635"/>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accent2"/>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0" tIns="0" rIns="0" bIns="0"/>
              <a:lstStyle>
                <a:lvl1pPr marL="377825" indent="-377825" algn="l">
                  <a:lnSpc>
                    <a:spcPts val="2400"/>
                  </a:lnSpc>
                  <a:buFont typeface="Wingdings" panose="05000000000000000000" pitchFamily="2" charset="2"/>
                  <a:defRPr sz="1600">
                    <a:solidFill>
                      <a:schemeClr val="tx1"/>
                    </a:solidFill>
                    <a:latin typeface="Arial" panose="020B0604020202020204" pitchFamily="34" charset="0"/>
                  </a:defRPr>
                </a:lvl1pPr>
                <a:lvl2pPr marL="777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2pPr>
                <a:lvl3pPr marL="1158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3pPr>
                <a:lvl4pPr marL="1539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4pPr>
                <a:lvl5pPr marL="1920875" indent="-190500" algn="l">
                  <a:lnSpc>
                    <a:spcPts val="2400"/>
                  </a:lnSpc>
                  <a:buClr>
                    <a:srgbClr val="000073"/>
                  </a:buClr>
                  <a:buSzPct val="80000"/>
                  <a:buFont typeface="Times New Roman" panose="02020603050405020304" pitchFamily="18" charset="0"/>
                  <a:defRPr sz="1400">
                    <a:solidFill>
                      <a:srgbClr val="003867"/>
                    </a:solidFill>
                    <a:latin typeface="Arial" panose="020B0604020202020204" pitchFamily="34" charset="0"/>
                  </a:defRPr>
                </a:lvl5pPr>
                <a:lvl6pPr marL="23780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6pPr>
                <a:lvl7pPr marL="28352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7pPr>
                <a:lvl8pPr marL="32924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8pPr>
                <a:lvl9pPr marL="37496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9pPr>
              </a:lstStyle>
              <a:p>
                <a:pPr>
                  <a:lnSpc>
                    <a:spcPts val="2600"/>
                  </a:lnSpc>
                  <a:spcAft>
                    <a:spcPts val="1400"/>
                  </a:spcAft>
                  <a:buClr>
                    <a:srgbClr val="003867"/>
                  </a:buClr>
                  <a:buFontTx/>
                  <a:buBlip>
                    <a:blip r:embed="rId3"/>
                  </a:buBlip>
                </a:pPr>
                <a:r>
                  <a:rPr lang="de-DE" altLang="de-DE" sz="1800" dirty="0" smtClean="0"/>
                  <a:t>Let </a:t>
                </a:r>
                <a14:m>
                  <m:oMath xmlns:m="http://schemas.openxmlformats.org/officeDocument/2006/math">
                    <m:sSub>
                      <m:sSubPr>
                        <m:ctrlPr>
                          <a:rPr lang="de-DE" altLang="de-DE" sz="1800" i="1">
                            <a:latin typeface="Cambria Math" panose="02040503050406030204" pitchFamily="18" charset="0"/>
                          </a:rPr>
                        </m:ctrlPr>
                      </m:sSubPr>
                      <m:e>
                        <m:r>
                          <a:rPr lang="de-DE" altLang="de-DE" sz="1800" i="1">
                            <a:latin typeface="Cambria Math" panose="02040503050406030204" pitchFamily="18" charset="0"/>
                          </a:rPr>
                          <m:t>𝑋</m:t>
                        </m:r>
                      </m:e>
                      <m:sub>
                        <m:r>
                          <a:rPr lang="de-DE" altLang="de-DE" sz="1800" i="1">
                            <a:latin typeface="Cambria Math" panose="02040503050406030204" pitchFamily="18" charset="0"/>
                          </a:rPr>
                          <m:t>𝑖𝑘</m:t>
                        </m:r>
                      </m:sub>
                    </m:sSub>
                    <m:r>
                      <a:rPr lang="de-DE" altLang="de-DE" sz="1800" i="1">
                        <a:latin typeface="Cambria Math" panose="02040503050406030204" pitchFamily="18" charset="0"/>
                        <a:ea typeface="Cambria Math" panose="02040503050406030204" pitchFamily="18" charset="0"/>
                      </a:rPr>
                      <m:t>~</m:t>
                    </m:r>
                    <m:r>
                      <a:rPr lang="de-DE" altLang="de-DE" sz="1800" i="1" smtClean="0">
                        <a:latin typeface="Cambria Math" panose="02040503050406030204" pitchFamily="18" charset="0"/>
                        <a:ea typeface="Cambria Math" panose="02040503050406030204" pitchFamily="18" charset="0"/>
                      </a:rPr>
                      <m:t>𝒩</m:t>
                    </m:r>
                    <m:r>
                      <a:rPr lang="de-DE" altLang="de-DE" sz="1800" b="0" i="1" smtClean="0">
                        <a:latin typeface="Cambria Math" panose="02040503050406030204" pitchFamily="18" charset="0"/>
                        <a:ea typeface="Cambria Math" panose="02040503050406030204" pitchFamily="18" charset="0"/>
                      </a:rPr>
                      <m:t>(</m:t>
                    </m:r>
                    <m:sSub>
                      <m:sSubPr>
                        <m:ctrlPr>
                          <a:rPr lang="de-DE" altLang="de-DE" sz="1800" b="0" i="1" smtClean="0">
                            <a:latin typeface="Cambria Math" panose="02040503050406030204" pitchFamily="18" charset="0"/>
                            <a:ea typeface="Cambria Math" panose="02040503050406030204" pitchFamily="18" charset="0"/>
                          </a:rPr>
                        </m:ctrlPr>
                      </m:sSubPr>
                      <m:e>
                        <m:r>
                          <a:rPr lang="de-DE" altLang="de-DE" sz="1800" b="0" i="1" smtClean="0">
                            <a:latin typeface="Cambria Math" panose="02040503050406030204" pitchFamily="18" charset="0"/>
                            <a:ea typeface="Cambria Math" panose="02040503050406030204" pitchFamily="18" charset="0"/>
                          </a:rPr>
                          <m:t>𝜇</m:t>
                        </m:r>
                      </m:e>
                      <m:sub>
                        <m:r>
                          <a:rPr lang="de-DE" altLang="de-DE" sz="1800" b="0" i="1" smtClean="0">
                            <a:latin typeface="Cambria Math" panose="02040503050406030204" pitchFamily="18" charset="0"/>
                            <a:ea typeface="Cambria Math" panose="02040503050406030204" pitchFamily="18" charset="0"/>
                          </a:rPr>
                          <m:t>𝑖</m:t>
                        </m:r>
                      </m:sub>
                    </m:sSub>
                    <m:r>
                      <a:rPr lang="de-DE" altLang="de-DE" sz="1800" b="0" i="1" smtClean="0">
                        <a:latin typeface="Cambria Math" panose="02040503050406030204" pitchFamily="18" charset="0"/>
                        <a:ea typeface="Cambria Math" panose="02040503050406030204" pitchFamily="18" charset="0"/>
                      </a:rPr>
                      <m:t>, </m:t>
                    </m:r>
                    <m:sSubSup>
                      <m:sSubSupPr>
                        <m:ctrlPr>
                          <a:rPr lang="de-DE" altLang="de-DE" sz="1800" b="0" i="1" smtClean="0">
                            <a:latin typeface="Cambria Math" panose="02040503050406030204" pitchFamily="18" charset="0"/>
                            <a:ea typeface="Cambria Math" panose="02040503050406030204" pitchFamily="18" charset="0"/>
                          </a:rPr>
                        </m:ctrlPr>
                      </m:sSubSupPr>
                      <m:e>
                        <m:r>
                          <a:rPr lang="de-DE" altLang="de-DE" sz="1800" b="0" i="1" smtClean="0">
                            <a:latin typeface="Cambria Math" panose="02040503050406030204" pitchFamily="18" charset="0"/>
                            <a:ea typeface="Cambria Math" panose="02040503050406030204" pitchFamily="18" charset="0"/>
                          </a:rPr>
                          <m:t>𝜎</m:t>
                        </m:r>
                      </m:e>
                      <m:sub>
                        <m:r>
                          <a:rPr lang="de-DE" altLang="de-DE" sz="1800" b="0" i="1" smtClean="0">
                            <a:latin typeface="Cambria Math" panose="02040503050406030204" pitchFamily="18" charset="0"/>
                            <a:ea typeface="Cambria Math" panose="02040503050406030204" pitchFamily="18" charset="0"/>
                          </a:rPr>
                          <m:t>𝑖</m:t>
                        </m:r>
                      </m:sub>
                      <m:sup>
                        <m:r>
                          <a:rPr lang="de-DE" altLang="de-DE" sz="1800" b="0" i="1" smtClean="0">
                            <a:latin typeface="Cambria Math" panose="02040503050406030204" pitchFamily="18" charset="0"/>
                            <a:ea typeface="Cambria Math" panose="02040503050406030204" pitchFamily="18" charset="0"/>
                          </a:rPr>
                          <m:t>2</m:t>
                        </m:r>
                      </m:sup>
                    </m:sSubSup>
                    <m:r>
                      <a:rPr lang="de-DE" altLang="de-DE" sz="1800" b="0" i="1" smtClean="0">
                        <a:latin typeface="Cambria Math" panose="02040503050406030204" pitchFamily="18" charset="0"/>
                        <a:ea typeface="Cambria Math" panose="02040503050406030204" pitchFamily="18" charset="0"/>
                      </a:rPr>
                      <m:t>)</m:t>
                    </m:r>
                  </m:oMath>
                </a14:m>
                <a:endParaRPr lang="de-DE" altLang="de-DE" sz="1800" dirty="0" smtClean="0"/>
              </a:p>
              <a:p>
                <a:pPr>
                  <a:lnSpc>
                    <a:spcPts val="2600"/>
                  </a:lnSpc>
                  <a:spcAft>
                    <a:spcPts val="3600"/>
                  </a:spcAft>
                  <a:buClr>
                    <a:srgbClr val="003867"/>
                  </a:buClr>
                  <a:buFontTx/>
                  <a:buBlip>
                    <a:blip r:embed="rId3"/>
                  </a:buBlip>
                </a:pPr>
                <a:r>
                  <a:rPr lang="en-US" altLang="de-DE" sz="1800" dirty="0" smtClean="0"/>
                  <a:t>For </a:t>
                </a:r>
                <a:r>
                  <a:rPr lang="en-US" altLang="de-DE" sz="1800" dirty="0"/>
                  <a:t>a given significance </a:t>
                </a:r>
                <a:r>
                  <a:rPr lang="en-US" altLang="de-DE" sz="1800" dirty="0" smtClean="0"/>
                  <a:t>level </a:t>
                </a:r>
                <a14:m>
                  <m:oMath xmlns:m="http://schemas.openxmlformats.org/officeDocument/2006/math">
                    <m:r>
                      <a:rPr lang="en-US" altLang="de-DE" sz="1800" i="1" smtClean="0">
                        <a:latin typeface="Cambria Math" panose="02040503050406030204" pitchFamily="18" charset="0"/>
                        <a:ea typeface="Cambria Math" panose="02040503050406030204" pitchFamily="18" charset="0"/>
                      </a:rPr>
                      <m:t>𝛼</m:t>
                    </m:r>
                    <m:r>
                      <a:rPr lang="en-US" altLang="de-DE" sz="1800" i="1" smtClean="0">
                        <a:latin typeface="Cambria Math" panose="02040503050406030204" pitchFamily="18" charset="0"/>
                        <a:ea typeface="Cambria Math" panose="02040503050406030204" pitchFamily="18" charset="0"/>
                      </a:rPr>
                      <m:t>∈</m:t>
                    </m:r>
                    <m:d>
                      <m:dPr>
                        <m:ctrlPr>
                          <a:rPr lang="de-DE" altLang="de-DE" sz="1800" b="0" i="1" smtClean="0">
                            <a:latin typeface="Cambria Math" panose="02040503050406030204" pitchFamily="18" charset="0"/>
                            <a:ea typeface="Cambria Math" panose="02040503050406030204" pitchFamily="18" charset="0"/>
                          </a:rPr>
                        </m:ctrlPr>
                      </m:dPr>
                      <m:e>
                        <m:r>
                          <a:rPr lang="de-DE" altLang="de-DE" sz="1800" b="0" i="1" smtClean="0">
                            <a:latin typeface="Cambria Math" panose="02040503050406030204" pitchFamily="18" charset="0"/>
                            <a:ea typeface="Cambria Math" panose="02040503050406030204" pitchFamily="18" charset="0"/>
                          </a:rPr>
                          <m:t>0,1</m:t>
                        </m:r>
                      </m:e>
                    </m:d>
                    <m:r>
                      <a:rPr lang="de-DE" altLang="de-DE" sz="1800" b="0" i="0" smtClean="0">
                        <a:latin typeface="Cambria Math" panose="02040503050406030204" pitchFamily="18" charset="0"/>
                        <a:ea typeface="Cambria Math" panose="02040503050406030204" pitchFamily="18" charset="0"/>
                      </a:rPr>
                      <m:t>, </m:t>
                    </m:r>
                  </m:oMath>
                </a14:m>
                <a:r>
                  <a:rPr lang="en-US" altLang="de-DE" sz="1800" dirty="0" smtClean="0"/>
                  <a:t>the function </a:t>
                </a:r>
                <a14:m>
                  <m:oMath xmlns:m="http://schemas.openxmlformats.org/officeDocument/2006/math">
                    <m:sSubSup>
                      <m:sSubSupPr>
                        <m:ctrlPr>
                          <a:rPr lang="de-DE" altLang="de-DE" sz="1800" i="1">
                            <a:latin typeface="Cambria Math" panose="02040503050406030204" pitchFamily="18" charset="0"/>
                          </a:rPr>
                        </m:ctrlPr>
                      </m:sSubSupPr>
                      <m:e>
                        <m:r>
                          <a:rPr lang="de-DE" altLang="de-DE" sz="1800" i="1">
                            <a:latin typeface="Cambria Math" panose="02040503050406030204" pitchFamily="18" charset="0"/>
                          </a:rPr>
                          <m:t>𝜙</m:t>
                        </m:r>
                      </m:e>
                      <m:sub>
                        <m:r>
                          <a:rPr lang="de-DE" altLang="de-DE" sz="1800" i="1">
                            <a:latin typeface="Cambria Math" panose="02040503050406030204" pitchFamily="18" charset="0"/>
                          </a:rPr>
                          <m:t>𝑛</m:t>
                        </m:r>
                      </m:sub>
                      <m:sup>
                        <m:r>
                          <a:rPr lang="de-DE" altLang="de-DE" sz="1800" b="0" i="1" smtClean="0">
                            <a:latin typeface="Cambria Math" panose="02040503050406030204" pitchFamily="18" charset="0"/>
                          </a:rPr>
                          <m:t>𝐻𝑎𝑠𝑙𝑒𝑟</m:t>
                        </m:r>
                      </m:sup>
                    </m:sSubSup>
                  </m:oMath>
                </a14:m>
                <a:r>
                  <a:rPr lang="en-US" altLang="de-DE" sz="1800" dirty="0" smtClean="0"/>
                  <a:t> refers </a:t>
                </a:r>
                <a:r>
                  <a:rPr lang="en-US" altLang="de-DE" sz="1800" dirty="0"/>
                  <a:t>to the </a:t>
                </a:r>
                <a:r>
                  <a:rPr lang="en-US" altLang="de-DE" sz="1800" dirty="0" err="1" smtClean="0"/>
                  <a:t>Hasler</a:t>
                </a:r>
                <a:r>
                  <a:rPr lang="en-US" altLang="de-DE" sz="1800" dirty="0" smtClean="0"/>
                  <a:t> test with</a:t>
                </a:r>
                <a:endParaRPr lang="de-DE" altLang="de-DE" sz="1800" dirty="0" smtClean="0"/>
              </a:p>
              <a:p>
                <a:pPr>
                  <a:lnSpc>
                    <a:spcPts val="2600"/>
                  </a:lnSpc>
                  <a:spcAft>
                    <a:spcPts val="1400"/>
                  </a:spcAft>
                  <a:buClr>
                    <a:srgbClr val="003867"/>
                  </a:buClr>
                  <a:buFontTx/>
                  <a:buBlip>
                    <a:blip r:embed="rId3"/>
                  </a:buBlip>
                </a:pPr>
                <a14:m>
                  <m:oMath xmlns:m="http://schemas.openxmlformats.org/officeDocument/2006/math">
                    <m:sSubSup>
                      <m:sSubSupPr>
                        <m:ctrlPr>
                          <a:rPr lang="de-DE" altLang="de-DE" sz="1800" i="1" smtClean="0">
                            <a:latin typeface="Cambria Math" panose="02040503050406030204" pitchFamily="18" charset="0"/>
                          </a:rPr>
                        </m:ctrlPr>
                      </m:sSubSupPr>
                      <m:e>
                        <m:r>
                          <a:rPr lang="de-DE" altLang="de-DE" sz="1800" i="1" smtClean="0">
                            <a:latin typeface="Cambria Math" panose="02040503050406030204" pitchFamily="18" charset="0"/>
                            <a:ea typeface="Cambria Math" panose="02040503050406030204" pitchFamily="18" charset="0"/>
                          </a:rPr>
                          <m:t>𝜙</m:t>
                        </m:r>
                      </m:e>
                      <m:sub>
                        <m:r>
                          <a:rPr lang="de-DE" altLang="de-DE" sz="1800" b="0" i="1" smtClean="0">
                            <a:latin typeface="Cambria Math" panose="02040503050406030204" pitchFamily="18" charset="0"/>
                          </a:rPr>
                          <m:t>𝑛</m:t>
                        </m:r>
                      </m:sub>
                      <m:sup>
                        <m:r>
                          <a:rPr lang="de-DE" altLang="de-DE" sz="1800" b="0" i="1" smtClean="0">
                            <a:latin typeface="Cambria Math" panose="02040503050406030204" pitchFamily="18" charset="0"/>
                          </a:rPr>
                          <m:t>𝐻𝑎𝑠𝑙𝑒𝑟</m:t>
                        </m:r>
                      </m:sup>
                    </m:sSubSup>
                    <m:d>
                      <m:dPr>
                        <m:ctrlPr>
                          <a:rPr lang="de-DE" altLang="de-DE" sz="1800" i="1">
                            <a:latin typeface="Cambria Math" panose="02040503050406030204" pitchFamily="18" charset="0"/>
                          </a:rPr>
                        </m:ctrlPr>
                      </m:dPr>
                      <m:e>
                        <m:sSub>
                          <m:sSubPr>
                            <m:ctrlPr>
                              <a:rPr lang="de-DE" altLang="de-DE" sz="1800" i="1">
                                <a:latin typeface="Cambria Math" panose="02040503050406030204" pitchFamily="18" charset="0"/>
                              </a:rPr>
                            </m:ctrlPr>
                          </m:sSubPr>
                          <m:e>
                            <m:r>
                              <a:rPr lang="de-DE" altLang="de-DE" sz="1800" b="1" i="1">
                                <a:latin typeface="Cambria Math" panose="02040503050406030204" pitchFamily="18" charset="0"/>
                              </a:rPr>
                              <m:t>𝑿</m:t>
                            </m:r>
                          </m:e>
                          <m:sub>
                            <m:r>
                              <a:rPr lang="de-DE" altLang="de-DE" sz="1800" i="1">
                                <a:latin typeface="Cambria Math" panose="02040503050406030204" pitchFamily="18" charset="0"/>
                              </a:rPr>
                              <m:t>𝑛</m:t>
                            </m:r>
                          </m:sub>
                        </m:sSub>
                      </m:e>
                    </m:d>
                    <m:r>
                      <a:rPr lang="de-DE" altLang="de-DE" sz="1800" i="1">
                        <a:latin typeface="Cambria Math" panose="02040503050406030204" pitchFamily="18" charset="0"/>
                      </a:rPr>
                      <m:t>= </m:t>
                    </m:r>
                    <m:d>
                      <m:dPr>
                        <m:begChr m:val="{"/>
                        <m:endChr m:val=""/>
                        <m:ctrlPr>
                          <a:rPr lang="de-DE" altLang="de-DE" sz="1800" i="1" smtClean="0">
                            <a:latin typeface="Cambria Math" panose="02040503050406030204" pitchFamily="18" charset="0"/>
                          </a:rPr>
                        </m:ctrlPr>
                      </m:dPr>
                      <m:e>
                        <m:eqArr>
                          <m:eqArrPr>
                            <m:ctrlPr>
                              <a:rPr lang="de-DE" altLang="de-DE" sz="1800" i="1" smtClean="0">
                                <a:latin typeface="Cambria Math" panose="02040503050406030204" pitchFamily="18" charset="0"/>
                              </a:rPr>
                            </m:ctrlPr>
                          </m:eqArrPr>
                          <m:e>
                            <m:r>
                              <a:rPr lang="de-DE" altLang="de-DE" sz="1800" b="0" i="1" smtClean="0">
                                <a:latin typeface="Cambria Math" panose="02040503050406030204" pitchFamily="18" charset="0"/>
                              </a:rPr>
                              <m:t>1     </m:t>
                            </m:r>
                            <m:sSub>
                              <m:sSubPr>
                                <m:ctrlPr>
                                  <a:rPr lang="de-DE" altLang="de-DE" sz="1800" i="1">
                                    <a:latin typeface="Cambria Math" panose="02040503050406030204" pitchFamily="18" charset="0"/>
                                  </a:rPr>
                                </m:ctrlPr>
                              </m:sSubPr>
                              <m:e>
                                <m:r>
                                  <a:rPr lang="de-DE" altLang="de-DE" sz="1800" i="1">
                                    <a:latin typeface="Cambria Math" panose="02040503050406030204" pitchFamily="18" charset="0"/>
                                  </a:rPr>
                                  <m:t>𝑇</m:t>
                                </m:r>
                              </m:e>
                              <m:sub>
                                <m:r>
                                  <a:rPr lang="de-DE" altLang="de-DE" sz="1800" i="1">
                                    <a:latin typeface="Cambria Math" panose="02040503050406030204" pitchFamily="18" charset="0"/>
                                  </a:rPr>
                                  <m:t>𝑛</m:t>
                                </m:r>
                              </m:sub>
                            </m:sSub>
                            <m:d>
                              <m:dPr>
                                <m:ctrlPr>
                                  <a:rPr lang="de-DE" altLang="de-DE" sz="1800" i="1">
                                    <a:latin typeface="Cambria Math" panose="02040503050406030204" pitchFamily="18" charset="0"/>
                                  </a:rPr>
                                </m:ctrlPr>
                              </m:dPr>
                              <m:e>
                                <m:sSub>
                                  <m:sSubPr>
                                    <m:ctrlPr>
                                      <a:rPr lang="de-DE" altLang="de-DE" sz="1800" i="1" smtClean="0">
                                        <a:latin typeface="Cambria Math" panose="02040503050406030204" pitchFamily="18" charset="0"/>
                                      </a:rPr>
                                    </m:ctrlPr>
                                  </m:sSubPr>
                                  <m:e>
                                    <m:r>
                                      <a:rPr lang="de-DE" altLang="de-DE" sz="1800" b="1" i="1" smtClean="0">
                                        <a:latin typeface="Cambria Math" panose="02040503050406030204" pitchFamily="18" charset="0"/>
                                      </a:rPr>
                                      <m:t>𝑿</m:t>
                                    </m:r>
                                  </m:e>
                                  <m:sub>
                                    <m:r>
                                      <a:rPr lang="de-DE" altLang="de-DE" sz="1800" b="0" i="1" smtClean="0">
                                        <a:latin typeface="Cambria Math" panose="02040503050406030204" pitchFamily="18" charset="0"/>
                                      </a:rPr>
                                      <m:t>𝑛</m:t>
                                    </m:r>
                                  </m:sub>
                                </m:sSub>
                              </m:e>
                            </m:d>
                            <m:r>
                              <a:rPr lang="de-DE" altLang="de-DE" sz="1800" i="1" smtClean="0">
                                <a:latin typeface="Cambria Math" panose="02040503050406030204" pitchFamily="18" charset="0"/>
                                <a:ea typeface="Cambria Math" panose="02040503050406030204" pitchFamily="18" charset="0"/>
                              </a:rPr>
                              <m:t>&lt;</m:t>
                            </m:r>
                            <m:sSub>
                              <m:sSubPr>
                                <m:ctrlPr>
                                  <a:rPr lang="de-DE" altLang="de-DE" sz="1800" i="1">
                                    <a:latin typeface="Cambria Math" panose="02040503050406030204" pitchFamily="18" charset="0"/>
                                  </a:rPr>
                                </m:ctrlPr>
                              </m:sSubPr>
                              <m:e>
                                <m:r>
                                  <a:rPr lang="de-DE" altLang="de-DE" sz="1800" b="0" i="1" smtClean="0">
                                    <a:latin typeface="Cambria Math" panose="02040503050406030204" pitchFamily="18" charset="0"/>
                                  </a:rPr>
                                  <m:t>𝑡</m:t>
                                </m:r>
                              </m:e>
                              <m:sub>
                                <m:r>
                                  <a:rPr lang="de-DE" altLang="de-DE" sz="1800" i="1" smtClean="0">
                                    <a:latin typeface="Cambria Math" panose="02040503050406030204" pitchFamily="18" charset="0"/>
                                    <a:ea typeface="Cambria Math" panose="02040503050406030204" pitchFamily="18" charset="0"/>
                                  </a:rPr>
                                  <m:t>𝛼</m:t>
                                </m:r>
                              </m:sub>
                            </m:sSub>
                            <m:d>
                              <m:dPr>
                                <m:ctrlPr>
                                  <a:rPr lang="de-DE" altLang="de-DE" sz="1800" i="1">
                                    <a:latin typeface="Cambria Math" panose="02040503050406030204" pitchFamily="18" charset="0"/>
                                  </a:rPr>
                                </m:ctrlPr>
                              </m:dPr>
                              <m:e>
                                <m:sSup>
                                  <m:sSupPr>
                                    <m:ctrlPr>
                                      <a:rPr lang="en-US" altLang="de-DE" sz="1800" i="1">
                                        <a:latin typeface="Cambria Math" panose="02040503050406030204" pitchFamily="18" charset="0"/>
                                        <a:ea typeface="Cambria Math" panose="02040503050406030204" pitchFamily="18" charset="0"/>
                                      </a:rPr>
                                    </m:ctrlPr>
                                  </m:sSupPr>
                                  <m:e>
                                    <m:acc>
                                      <m:accPr>
                                        <m:chr m:val="̂"/>
                                        <m:ctrlPr>
                                          <a:rPr lang="en-US" altLang="de-DE" sz="1800" i="1" smtClean="0">
                                            <a:latin typeface="Cambria Math" panose="02040503050406030204" pitchFamily="18" charset="0"/>
                                            <a:ea typeface="Cambria Math" panose="02040503050406030204" pitchFamily="18" charset="0"/>
                                          </a:rPr>
                                        </m:ctrlPr>
                                      </m:accPr>
                                      <m:e>
                                        <m:r>
                                          <a:rPr lang="en-US" altLang="de-DE" sz="1800" i="1" smtClean="0">
                                            <a:latin typeface="Cambria Math" panose="02040503050406030204" pitchFamily="18" charset="0"/>
                                            <a:ea typeface="Cambria Math" panose="02040503050406030204" pitchFamily="18" charset="0"/>
                                          </a:rPr>
                                          <m:t>𝜈</m:t>
                                        </m:r>
                                      </m:e>
                                    </m:acc>
                                  </m:e>
                                  <m:sup>
                                    <m:r>
                                      <a:rPr lang="de-DE" altLang="de-DE" sz="1800" i="1">
                                        <a:latin typeface="Cambria Math" panose="02040503050406030204" pitchFamily="18" charset="0"/>
                                        <a:ea typeface="Cambria Math" panose="02040503050406030204" pitchFamily="18" charset="0"/>
                                      </a:rPr>
                                      <m:t>h𝑒𝑡</m:t>
                                    </m:r>
                                  </m:sup>
                                </m:sSup>
                              </m:e>
                            </m:d>
                          </m:e>
                          <m:e>
                            <m:r>
                              <a:rPr lang="de-DE" altLang="de-DE" sz="1800" b="0" i="1" smtClean="0">
                                <a:latin typeface="Cambria Math" panose="02040503050406030204" pitchFamily="18" charset="0"/>
                              </a:rPr>
                              <m:t>0    </m:t>
                            </m:r>
                            <m:sSub>
                              <m:sSubPr>
                                <m:ctrlPr>
                                  <a:rPr lang="de-DE" altLang="de-DE" sz="1800" i="1">
                                    <a:latin typeface="Cambria Math" panose="02040503050406030204" pitchFamily="18" charset="0"/>
                                  </a:rPr>
                                </m:ctrlPr>
                              </m:sSubPr>
                              <m:e>
                                <m:r>
                                  <a:rPr lang="de-DE" altLang="de-DE" sz="1800" i="1">
                                    <a:latin typeface="Cambria Math" panose="02040503050406030204" pitchFamily="18" charset="0"/>
                                  </a:rPr>
                                  <m:t>𝑇</m:t>
                                </m:r>
                              </m:e>
                              <m:sub>
                                <m:r>
                                  <a:rPr lang="de-DE" altLang="de-DE" sz="1800" i="1">
                                    <a:latin typeface="Cambria Math" panose="02040503050406030204" pitchFamily="18" charset="0"/>
                                  </a:rPr>
                                  <m:t>𝑛</m:t>
                                </m:r>
                              </m:sub>
                            </m:sSub>
                            <m:d>
                              <m:dPr>
                                <m:ctrlPr>
                                  <a:rPr lang="de-DE" altLang="de-DE" sz="1800" i="1">
                                    <a:latin typeface="Cambria Math" panose="02040503050406030204" pitchFamily="18" charset="0"/>
                                  </a:rPr>
                                </m:ctrlPr>
                              </m:dPr>
                              <m:e>
                                <m:sSub>
                                  <m:sSubPr>
                                    <m:ctrlPr>
                                      <a:rPr lang="de-DE" altLang="de-DE" sz="1800" i="1" smtClean="0">
                                        <a:latin typeface="Cambria Math" panose="02040503050406030204" pitchFamily="18" charset="0"/>
                                      </a:rPr>
                                    </m:ctrlPr>
                                  </m:sSubPr>
                                  <m:e>
                                    <m:r>
                                      <a:rPr lang="de-DE" altLang="de-DE" sz="1800" b="1" i="1" smtClean="0">
                                        <a:latin typeface="Cambria Math" panose="02040503050406030204" pitchFamily="18" charset="0"/>
                                      </a:rPr>
                                      <m:t>𝑿</m:t>
                                    </m:r>
                                  </m:e>
                                  <m:sub>
                                    <m:r>
                                      <a:rPr lang="de-DE" altLang="de-DE" sz="1800" b="0" i="1" smtClean="0">
                                        <a:latin typeface="Cambria Math" panose="02040503050406030204" pitchFamily="18" charset="0"/>
                                      </a:rPr>
                                      <m:t>𝑛</m:t>
                                    </m:r>
                                  </m:sub>
                                </m:sSub>
                              </m:e>
                            </m:d>
                            <m:r>
                              <a:rPr lang="de-DE" altLang="de-DE" sz="1800" i="1">
                                <a:latin typeface="Cambria Math" panose="02040503050406030204" pitchFamily="18" charset="0"/>
                              </a:rPr>
                              <m:t>≥</m:t>
                            </m:r>
                            <m:sSub>
                              <m:sSubPr>
                                <m:ctrlPr>
                                  <a:rPr lang="de-DE" altLang="de-DE" sz="1800" i="1" smtClean="0">
                                    <a:latin typeface="Cambria Math" panose="02040503050406030204" pitchFamily="18" charset="0"/>
                                  </a:rPr>
                                </m:ctrlPr>
                              </m:sSubPr>
                              <m:e>
                                <m:r>
                                  <a:rPr lang="de-DE" altLang="de-DE" sz="1800" b="0" i="1" smtClean="0">
                                    <a:latin typeface="Cambria Math" panose="02040503050406030204" pitchFamily="18" charset="0"/>
                                  </a:rPr>
                                  <m:t>𝑡</m:t>
                                </m:r>
                              </m:e>
                              <m:sub>
                                <m:r>
                                  <a:rPr lang="de-DE" altLang="de-DE" sz="1800" i="1" smtClean="0">
                                    <a:latin typeface="Cambria Math" panose="02040503050406030204" pitchFamily="18" charset="0"/>
                                    <a:ea typeface="Cambria Math" panose="02040503050406030204" pitchFamily="18" charset="0"/>
                                  </a:rPr>
                                  <m:t>𝛼</m:t>
                                </m:r>
                              </m:sub>
                            </m:sSub>
                            <m:r>
                              <a:rPr lang="de-DE" altLang="de-DE" sz="1800" b="0" i="1" smtClean="0">
                                <a:latin typeface="Cambria Math" panose="02040503050406030204" pitchFamily="18" charset="0"/>
                              </a:rPr>
                              <m:t>(</m:t>
                            </m:r>
                            <m:sSup>
                              <m:sSupPr>
                                <m:ctrlPr>
                                  <a:rPr lang="de-DE" altLang="de-DE" sz="1800" b="0" i="1" smtClean="0">
                                    <a:latin typeface="Cambria Math" panose="02040503050406030204" pitchFamily="18" charset="0"/>
                                  </a:rPr>
                                </m:ctrlPr>
                              </m:sSupPr>
                              <m:e>
                                <m:acc>
                                  <m:accPr>
                                    <m:chr m:val="̂"/>
                                    <m:ctrlPr>
                                      <a:rPr lang="de-DE" altLang="de-DE" sz="1800" b="0" i="1" smtClean="0">
                                        <a:latin typeface="Cambria Math" panose="02040503050406030204" pitchFamily="18" charset="0"/>
                                      </a:rPr>
                                    </m:ctrlPr>
                                  </m:accPr>
                                  <m:e>
                                    <m:r>
                                      <a:rPr lang="de-DE" altLang="de-DE" sz="1800" b="0" i="1" smtClean="0">
                                        <a:latin typeface="Cambria Math" panose="02040503050406030204" pitchFamily="18" charset="0"/>
                                        <a:ea typeface="Cambria Math" panose="02040503050406030204" pitchFamily="18" charset="0"/>
                                      </a:rPr>
                                      <m:t>𝜈</m:t>
                                    </m:r>
                                  </m:e>
                                </m:acc>
                              </m:e>
                              <m:sup>
                                <m:r>
                                  <a:rPr lang="de-DE" altLang="de-DE" sz="1800" b="0" i="1" smtClean="0">
                                    <a:latin typeface="Cambria Math" panose="02040503050406030204" pitchFamily="18" charset="0"/>
                                  </a:rPr>
                                  <m:t>h𝑒𝑡</m:t>
                                </m:r>
                              </m:sup>
                            </m:sSup>
                            <m:r>
                              <a:rPr lang="de-DE" altLang="de-DE" sz="1800" b="0" i="1" smtClean="0">
                                <a:latin typeface="Cambria Math" panose="02040503050406030204" pitchFamily="18" charset="0"/>
                              </a:rPr>
                              <m:t>)</m:t>
                            </m:r>
                          </m:e>
                        </m:eqArr>
                      </m:e>
                    </m:d>
                  </m:oMath>
                </a14:m>
                <a:endParaRPr lang="de-DE" altLang="de-DE" sz="1800" dirty="0" smtClean="0"/>
              </a:p>
              <a:p>
                <a:pPr>
                  <a:lnSpc>
                    <a:spcPts val="2600"/>
                  </a:lnSpc>
                  <a:spcBef>
                    <a:spcPts val="1200"/>
                  </a:spcBef>
                  <a:spcAft>
                    <a:spcPts val="1800"/>
                  </a:spcAft>
                  <a:buClr>
                    <a:srgbClr val="003867"/>
                  </a:buClr>
                  <a:buBlip>
                    <a:blip r:embed="rId3"/>
                  </a:buBlip>
                </a:pPr>
                <a:r>
                  <a:rPr lang="en-US" altLang="de-DE" sz="1800" dirty="0" smtClean="0"/>
                  <a:t>with</a:t>
                </a:r>
                <a14:m>
                  <m:oMath xmlns:m="http://schemas.openxmlformats.org/officeDocument/2006/math">
                    <m:r>
                      <a:rPr lang="de-DE" altLang="de-DE" sz="1800" b="0" i="0" smtClean="0">
                        <a:latin typeface="Cambria Math" panose="02040503050406030204" pitchFamily="18" charset="0"/>
                      </a:rPr>
                      <m:t> </m:t>
                    </m:r>
                    <m:sSub>
                      <m:sSubPr>
                        <m:ctrlPr>
                          <a:rPr lang="de-DE" altLang="de-DE" sz="1800" i="1">
                            <a:latin typeface="Cambria Math" panose="02040503050406030204" pitchFamily="18" charset="0"/>
                          </a:rPr>
                        </m:ctrlPr>
                      </m:sSubPr>
                      <m:e>
                        <m:r>
                          <a:rPr lang="de-DE" altLang="de-DE" sz="1800" b="0" i="1" smtClean="0">
                            <a:latin typeface="Cambria Math" panose="02040503050406030204" pitchFamily="18" charset="0"/>
                          </a:rPr>
                          <m:t>𝑡</m:t>
                        </m:r>
                      </m:e>
                      <m:sub>
                        <m:r>
                          <a:rPr lang="de-DE" altLang="de-DE" sz="1800" i="1" smtClean="0">
                            <a:latin typeface="Cambria Math" panose="02040503050406030204" pitchFamily="18" charset="0"/>
                            <a:ea typeface="Cambria Math" panose="02040503050406030204" pitchFamily="18" charset="0"/>
                          </a:rPr>
                          <m:t>𝛼</m:t>
                        </m:r>
                      </m:sub>
                    </m:sSub>
                    <m:d>
                      <m:dPr>
                        <m:ctrlPr>
                          <a:rPr lang="de-DE" altLang="de-DE" sz="1800" i="1" smtClean="0">
                            <a:latin typeface="Cambria Math" panose="02040503050406030204" pitchFamily="18" charset="0"/>
                          </a:rPr>
                        </m:ctrlPr>
                      </m:dPr>
                      <m:e>
                        <m:sSup>
                          <m:sSupPr>
                            <m:ctrlPr>
                              <a:rPr lang="de-DE" altLang="de-DE" sz="1800" i="1" smtClean="0">
                                <a:latin typeface="Cambria Math" panose="02040503050406030204" pitchFamily="18" charset="0"/>
                              </a:rPr>
                            </m:ctrlPr>
                          </m:sSupPr>
                          <m:e>
                            <m:acc>
                              <m:accPr>
                                <m:chr m:val="̂"/>
                                <m:ctrlPr>
                                  <a:rPr lang="de-DE" altLang="de-DE" sz="1800" b="0" i="1" smtClean="0">
                                    <a:latin typeface="Cambria Math" panose="02040503050406030204" pitchFamily="18" charset="0"/>
                                  </a:rPr>
                                </m:ctrlPr>
                              </m:accPr>
                              <m:e>
                                <m:r>
                                  <a:rPr lang="de-DE" altLang="de-DE" sz="1800" b="0" i="1" smtClean="0">
                                    <a:latin typeface="Cambria Math" panose="02040503050406030204" pitchFamily="18" charset="0"/>
                                    <a:ea typeface="Cambria Math" panose="02040503050406030204" pitchFamily="18" charset="0"/>
                                  </a:rPr>
                                  <m:t>𝜈</m:t>
                                </m:r>
                              </m:e>
                            </m:acc>
                          </m:e>
                          <m:sup>
                            <m:r>
                              <a:rPr lang="de-DE" altLang="de-DE" sz="1800" b="0" i="1" smtClean="0">
                                <a:latin typeface="Cambria Math" panose="02040503050406030204" pitchFamily="18" charset="0"/>
                              </a:rPr>
                              <m:t>h𝑒𝑡</m:t>
                            </m:r>
                          </m:sup>
                        </m:sSup>
                      </m:e>
                    </m:d>
                  </m:oMath>
                </a14:m>
                <a:r>
                  <a:rPr lang="en-US" altLang="de-DE" sz="1800" dirty="0" smtClean="0"/>
                  <a:t> denoting </a:t>
                </a:r>
                <a:r>
                  <a:rPr lang="en-US" altLang="de-DE" sz="1800" dirty="0"/>
                  <a:t>the </a:t>
                </a:r>
                <a14:m>
                  <m:oMath xmlns:m="http://schemas.openxmlformats.org/officeDocument/2006/math">
                    <m:r>
                      <a:rPr lang="en-US" altLang="de-DE" sz="1800" i="1" smtClean="0">
                        <a:latin typeface="Cambria Math" panose="02040503050406030204" pitchFamily="18" charset="0"/>
                        <a:ea typeface="Cambria Math" panose="02040503050406030204" pitchFamily="18" charset="0"/>
                      </a:rPr>
                      <m:t>𝛼</m:t>
                    </m:r>
                  </m:oMath>
                </a14:m>
                <a:r>
                  <a:rPr lang="en-US" altLang="de-DE" sz="1800" dirty="0" smtClean="0"/>
                  <a:t>-</a:t>
                </a:r>
                <a:r>
                  <a:rPr lang="en-US" altLang="de-DE" sz="1800" dirty="0"/>
                  <a:t>quantile of </a:t>
                </a:r>
                <a14:m>
                  <m:oMath xmlns:m="http://schemas.openxmlformats.org/officeDocument/2006/math">
                    <m:r>
                      <a:rPr lang="de-DE" altLang="de-DE" sz="1800" i="1">
                        <a:latin typeface="Cambria Math" panose="02040503050406030204" pitchFamily="18" charset="0"/>
                      </a:rPr>
                      <m:t>𝑡</m:t>
                    </m:r>
                  </m:oMath>
                </a14:m>
                <a:r>
                  <a:rPr lang="en-US" altLang="de-DE" sz="1800" dirty="0"/>
                  <a:t>-distribution with </a:t>
                </a:r>
                <a14:m>
                  <m:oMath xmlns:m="http://schemas.openxmlformats.org/officeDocument/2006/math">
                    <m:sSup>
                      <m:sSupPr>
                        <m:ctrlPr>
                          <a:rPr lang="en-US" altLang="de-DE" sz="1800" i="1">
                            <a:latin typeface="Cambria Math" panose="02040503050406030204" pitchFamily="18" charset="0"/>
                            <a:ea typeface="Cambria Math" panose="02040503050406030204" pitchFamily="18" charset="0"/>
                          </a:rPr>
                        </m:ctrlPr>
                      </m:sSupPr>
                      <m:e>
                        <m:acc>
                          <m:accPr>
                            <m:chr m:val="̂"/>
                            <m:ctrlPr>
                              <a:rPr lang="en-US" altLang="de-DE" sz="1800" i="1" smtClean="0">
                                <a:latin typeface="Cambria Math" panose="02040503050406030204" pitchFamily="18" charset="0"/>
                                <a:ea typeface="Cambria Math" panose="02040503050406030204" pitchFamily="18" charset="0"/>
                              </a:rPr>
                            </m:ctrlPr>
                          </m:accPr>
                          <m:e>
                            <m:r>
                              <a:rPr lang="en-US" altLang="de-DE" sz="1800" i="1" smtClean="0">
                                <a:latin typeface="Cambria Math" panose="02040503050406030204" pitchFamily="18" charset="0"/>
                                <a:ea typeface="Cambria Math" panose="02040503050406030204" pitchFamily="18" charset="0"/>
                              </a:rPr>
                              <m:t>𝜈</m:t>
                            </m:r>
                          </m:e>
                        </m:acc>
                      </m:e>
                      <m:sup>
                        <m:r>
                          <a:rPr lang="de-DE" altLang="de-DE" sz="1800" i="1">
                            <a:latin typeface="Cambria Math" panose="02040503050406030204" pitchFamily="18" charset="0"/>
                            <a:ea typeface="Cambria Math" panose="02040503050406030204" pitchFamily="18" charset="0"/>
                          </a:rPr>
                          <m:t>h𝑒𝑡</m:t>
                        </m:r>
                      </m:sup>
                    </m:sSup>
                  </m:oMath>
                </a14:m>
                <a:r>
                  <a:rPr lang="en-US" altLang="de-DE" sz="1800" dirty="0"/>
                  <a:t>degrees of </a:t>
                </a:r>
                <a:r>
                  <a:rPr lang="en-US" altLang="de-DE" sz="1800" dirty="0" smtClean="0"/>
                  <a:t>freedom (Welch approximation)</a:t>
                </a:r>
                <a:endParaRPr lang="de-DE" altLang="de-DE" sz="1800" dirty="0" smtClean="0"/>
              </a:p>
            </p:txBody>
          </p:sp>
        </mc:Choice>
        <mc:Fallback xmlns="">
          <p:sp>
            <p:nvSpPr>
              <p:cNvPr id="7" name="Rectangle 6"/>
              <p:cNvSpPr>
                <a:spLocks noRot="1" noChangeAspect="1" noMove="1" noResize="1" noEditPoints="1" noAdjustHandles="1" noChangeArrowheads="1" noChangeShapeType="1" noTextEdit="1"/>
              </p:cNvSpPr>
              <p:nvPr/>
            </p:nvSpPr>
            <p:spPr bwMode="auto">
              <a:xfrm>
                <a:off x="358775" y="1659735"/>
                <a:ext cx="8421688" cy="2789635"/>
              </a:xfrm>
              <a:prstGeom prst="rect">
                <a:avLst/>
              </a:prstGeom>
              <a:blipFill>
                <a:blip r:embed="rId4"/>
                <a:stretch>
                  <a:fillRect l="-72" t="-1747" r="-1086" b="-982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noFill/>
                  </a:rPr>
                  <a:t> </a:t>
                </a:r>
              </a:p>
            </p:txBody>
          </p:sp>
        </mc:Fallback>
      </mc:AlternateContent>
    </p:spTree>
    <p:extLst>
      <p:ext uri="{BB962C8B-B14F-4D97-AF65-F5344CB8AC3E}">
        <p14:creationId xmlns:p14="http://schemas.microsoft.com/office/powerpoint/2010/main" val="104927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r>
              <a:rPr lang="en-US" altLang="de-DE" dirty="0"/>
              <a:t>Sample size calculation and recalculation, Maxi Schulz et.al.,</a:t>
            </a:r>
            <a:r>
              <a:rPr lang="de-DE" dirty="0"/>
              <a:t> March 21st 2024</a:t>
            </a:r>
          </a:p>
        </p:txBody>
      </p:sp>
      <p:sp>
        <p:nvSpPr>
          <p:cNvPr id="372738" name="Rectangle 2"/>
          <p:cNvSpPr>
            <a:spLocks noChangeArrowheads="1"/>
          </p:cNvSpPr>
          <p:nvPr/>
        </p:nvSpPr>
        <p:spPr bwMode="auto">
          <a:xfrm>
            <a:off x="323857" y="971550"/>
            <a:ext cx="84185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0" rIns="0" bIns="0"/>
          <a:lstStyle>
            <a:lvl1pPr algn="l">
              <a:defRPr sz="2800">
                <a:solidFill>
                  <a:srgbClr val="F29400"/>
                </a:solidFill>
                <a:latin typeface="Arial" panose="020B0604020202020204" pitchFamily="34" charset="0"/>
              </a:defRPr>
            </a:lvl1pPr>
            <a:lvl2pPr algn="l">
              <a:defRPr sz="2800">
                <a:solidFill>
                  <a:srgbClr val="F29400"/>
                </a:solidFill>
                <a:latin typeface="Arial" panose="020B0604020202020204" pitchFamily="34" charset="0"/>
              </a:defRPr>
            </a:lvl2pPr>
            <a:lvl3pPr algn="l">
              <a:defRPr sz="2800">
                <a:solidFill>
                  <a:srgbClr val="F29400"/>
                </a:solidFill>
                <a:latin typeface="Arial" panose="020B0604020202020204" pitchFamily="34" charset="0"/>
              </a:defRPr>
            </a:lvl3pPr>
            <a:lvl4pPr algn="l">
              <a:defRPr sz="2800">
                <a:solidFill>
                  <a:srgbClr val="F29400"/>
                </a:solidFill>
                <a:latin typeface="Arial" panose="020B0604020202020204" pitchFamily="34" charset="0"/>
              </a:defRPr>
            </a:lvl4pPr>
            <a:lvl5pPr algn="l">
              <a:defRPr sz="2800">
                <a:solidFill>
                  <a:srgbClr val="F29400"/>
                </a:solidFill>
                <a:latin typeface="Arial" panose="020B0604020202020204" pitchFamily="34" charset="0"/>
              </a:defRPr>
            </a:lvl5pPr>
            <a:lvl6pPr marL="457200" fontAlgn="base">
              <a:spcBef>
                <a:spcPct val="0"/>
              </a:spcBef>
              <a:spcAft>
                <a:spcPct val="0"/>
              </a:spcAft>
              <a:defRPr sz="2800">
                <a:solidFill>
                  <a:srgbClr val="F29400"/>
                </a:solidFill>
                <a:latin typeface="Arial" panose="020B0604020202020204" pitchFamily="34" charset="0"/>
              </a:defRPr>
            </a:lvl6pPr>
            <a:lvl7pPr marL="914400" fontAlgn="base">
              <a:spcBef>
                <a:spcPct val="0"/>
              </a:spcBef>
              <a:spcAft>
                <a:spcPct val="0"/>
              </a:spcAft>
              <a:defRPr sz="2800">
                <a:solidFill>
                  <a:srgbClr val="F29400"/>
                </a:solidFill>
                <a:latin typeface="Arial" panose="020B0604020202020204" pitchFamily="34" charset="0"/>
              </a:defRPr>
            </a:lvl7pPr>
            <a:lvl8pPr marL="1371600" fontAlgn="base">
              <a:spcBef>
                <a:spcPct val="0"/>
              </a:spcBef>
              <a:spcAft>
                <a:spcPct val="0"/>
              </a:spcAft>
              <a:defRPr sz="2800">
                <a:solidFill>
                  <a:srgbClr val="F29400"/>
                </a:solidFill>
                <a:latin typeface="Arial" panose="020B0604020202020204" pitchFamily="34" charset="0"/>
              </a:defRPr>
            </a:lvl8pPr>
            <a:lvl9pPr marL="1828800" fontAlgn="base">
              <a:spcBef>
                <a:spcPct val="0"/>
              </a:spcBef>
              <a:spcAft>
                <a:spcPct val="0"/>
              </a:spcAft>
              <a:defRPr sz="2800">
                <a:solidFill>
                  <a:srgbClr val="F29400"/>
                </a:solidFill>
                <a:latin typeface="Arial" panose="020B0604020202020204" pitchFamily="34" charset="0"/>
              </a:defRPr>
            </a:lvl9pPr>
          </a:lstStyle>
          <a:p>
            <a:pPr>
              <a:lnSpc>
                <a:spcPts val="3300"/>
              </a:lnSpc>
            </a:pPr>
            <a:r>
              <a:rPr lang="de-DE" altLang="de-DE" sz="2600" dirty="0" smtClean="0"/>
              <a:t>APPENDIX: SIMULATION STUDY I</a:t>
            </a:r>
            <a:endParaRPr lang="de-DE" altLang="de-DE" sz="2600" dirty="0"/>
          </a:p>
        </p:txBody>
      </p:sp>
      <p:sp>
        <p:nvSpPr>
          <p:cNvPr id="7" name="Rectangle 6"/>
          <p:cNvSpPr>
            <a:spLocks noChangeArrowheads="1"/>
          </p:cNvSpPr>
          <p:nvPr/>
        </p:nvSpPr>
        <p:spPr bwMode="auto">
          <a:xfrm>
            <a:off x="358775" y="1659735"/>
            <a:ext cx="8421688" cy="2789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77825" indent="-377825" algn="l">
              <a:lnSpc>
                <a:spcPts val="2400"/>
              </a:lnSpc>
              <a:buFont typeface="Wingdings" panose="05000000000000000000" pitchFamily="2" charset="2"/>
              <a:defRPr sz="1600">
                <a:solidFill>
                  <a:schemeClr val="tx1"/>
                </a:solidFill>
                <a:latin typeface="Arial" panose="020B0604020202020204" pitchFamily="34" charset="0"/>
              </a:defRPr>
            </a:lvl1pPr>
            <a:lvl2pPr marL="777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2pPr>
            <a:lvl3pPr marL="1158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3pPr>
            <a:lvl4pPr marL="1539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4pPr>
            <a:lvl5pPr marL="1920875" indent="-190500" algn="l">
              <a:lnSpc>
                <a:spcPts val="2400"/>
              </a:lnSpc>
              <a:buClr>
                <a:srgbClr val="000073"/>
              </a:buClr>
              <a:buSzPct val="80000"/>
              <a:buFont typeface="Times New Roman" panose="02020603050405020304" pitchFamily="18" charset="0"/>
              <a:defRPr sz="1400">
                <a:solidFill>
                  <a:srgbClr val="003867"/>
                </a:solidFill>
                <a:latin typeface="Arial" panose="020B0604020202020204" pitchFamily="34" charset="0"/>
              </a:defRPr>
            </a:lvl5pPr>
            <a:lvl6pPr marL="23780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6pPr>
            <a:lvl7pPr marL="28352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7pPr>
            <a:lvl8pPr marL="32924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8pPr>
            <a:lvl9pPr marL="37496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9pPr>
          </a:lstStyle>
          <a:p>
            <a:pPr marL="0" indent="0">
              <a:lnSpc>
                <a:spcPts val="2600"/>
              </a:lnSpc>
              <a:spcAft>
                <a:spcPts val="1400"/>
              </a:spcAft>
              <a:buClr>
                <a:srgbClr val="003867"/>
              </a:buClr>
            </a:pPr>
            <a:endParaRPr lang="de-DE" altLang="de-DE" sz="2200" dirty="0" smtClean="0"/>
          </a:p>
        </p:txBody>
      </p:sp>
      <mc:AlternateContent xmlns:mc="http://schemas.openxmlformats.org/markup-compatibility/2006" xmlns:a14="http://schemas.microsoft.com/office/drawing/2010/main">
        <mc:Choice Requires="a14">
          <p:graphicFrame>
            <p:nvGraphicFramePr>
              <p:cNvPr id="2" name="Tabelle 1"/>
              <p:cNvGraphicFramePr>
                <a:graphicFrameLocks noGrp="1"/>
              </p:cNvGraphicFramePr>
              <p:nvPr>
                <p:extLst>
                  <p:ext uri="{D42A27DB-BD31-4B8C-83A1-F6EECF244321}">
                    <p14:modId xmlns:p14="http://schemas.microsoft.com/office/powerpoint/2010/main" val="1491062703"/>
                  </p:ext>
                </p:extLst>
              </p:nvPr>
            </p:nvGraphicFramePr>
            <p:xfrm>
              <a:off x="4626087" y="1563638"/>
              <a:ext cx="4194385" cy="2132267"/>
            </p:xfrm>
            <a:graphic>
              <a:graphicData uri="http://schemas.openxmlformats.org/drawingml/2006/table">
                <a:tbl>
                  <a:tblPr firstRow="1" bandRow="1">
                    <a:tableStyleId>{C083E6E3-FA7D-4D7B-A595-EF9225AFEA82}</a:tableStyleId>
                  </a:tblPr>
                  <a:tblGrid>
                    <a:gridCol w="1772040">
                      <a:extLst>
                        <a:ext uri="{9D8B030D-6E8A-4147-A177-3AD203B41FA5}">
                          <a16:colId xmlns:a16="http://schemas.microsoft.com/office/drawing/2014/main" val="1591140265"/>
                        </a:ext>
                      </a:extLst>
                    </a:gridCol>
                    <a:gridCol w="2422345">
                      <a:extLst>
                        <a:ext uri="{9D8B030D-6E8A-4147-A177-3AD203B41FA5}">
                          <a16:colId xmlns:a16="http://schemas.microsoft.com/office/drawing/2014/main" val="1578692249"/>
                        </a:ext>
                      </a:extLst>
                    </a:gridCol>
                  </a:tblGrid>
                  <a:tr h="13695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err="1" smtClean="0"/>
                            <a:t>Varied</a:t>
                          </a:r>
                          <a:endParaRPr lang="de-DE" sz="1600" dirty="0" smtClean="0"/>
                        </a:p>
                      </a:txBody>
                      <a:tcPr>
                        <a:lnB w="12700" cap="flat" cmpd="sng" algn="ctr">
                          <a:noFill/>
                          <a:prstDash val="solid"/>
                          <a:round/>
                          <a:headEnd type="none" w="med" len="med"/>
                          <a:tailEnd type="none" w="med" len="med"/>
                        </a:lnB>
                      </a:tcPr>
                    </a:tc>
                    <a:tc hMerge="1">
                      <a:txBody>
                        <a:bodyPr/>
                        <a:lstStyle/>
                        <a:p>
                          <a:endParaRPr lang="de-DE"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8659776"/>
                      </a:ext>
                    </a:extLst>
                  </a:tr>
                  <a:tr h="136958">
                    <a:tc>
                      <a:txBody>
                        <a:bodyPr/>
                        <a:lstStyle/>
                        <a:p>
                          <a:endParaRPr lang="de-DE" sz="1600" dirty="0"/>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1600" dirty="0"/>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6323816"/>
                      </a:ext>
                    </a:extLst>
                  </a:tr>
                  <a:tr h="1369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err="1" smtClean="0"/>
                            <a:t>Distributions</a:t>
                          </a:r>
                          <a:endParaRPr lang="de-DE" sz="1600" dirty="0" smtClean="0"/>
                        </a:p>
                      </a:txBody>
                      <a:tcP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de-DE" sz="1600" smtClean="0">
                                  <a:latin typeface="Cambria Math" panose="02040503050406030204" pitchFamily="18" charset="0"/>
                                </a:rPr>
                                <m:t>𝒩</m:t>
                              </m:r>
                            </m:oMath>
                          </a14:m>
                          <a:r>
                            <a:rPr lang="de-DE" sz="1600" dirty="0" smtClean="0"/>
                            <a:t>, </a:t>
                          </a:r>
                          <a14:m>
                            <m:oMath xmlns:m="http://schemas.openxmlformats.org/officeDocument/2006/math">
                              <m:r>
                                <a:rPr lang="de-DE" sz="1600" smtClean="0">
                                  <a:latin typeface="Cambria Math" panose="02040503050406030204" pitchFamily="18" charset="0"/>
                                </a:rPr>
                                <m:t>𝑡</m:t>
                              </m:r>
                              <m:r>
                                <a:rPr lang="de-DE" sz="1600" smtClean="0">
                                  <a:latin typeface="Cambria Math" panose="02040503050406030204" pitchFamily="18" charset="0"/>
                                </a:rPr>
                                <m:t>(4)</m:t>
                              </m:r>
                            </m:oMath>
                          </a14:m>
                          <a:r>
                            <a:rPr lang="de-DE" sz="1600" dirty="0" smtClean="0"/>
                            <a:t>, log-</a:t>
                          </a:r>
                          <a14:m>
                            <m:oMath xmlns:m="http://schemas.openxmlformats.org/officeDocument/2006/math">
                              <m:r>
                                <a:rPr lang="de-DE" sz="1600" dirty="0" smtClean="0">
                                  <a:latin typeface="Cambria Math" panose="02040503050406030204" pitchFamily="18" charset="0"/>
                                </a:rPr>
                                <m:t>𝒩</m:t>
                              </m:r>
                            </m:oMath>
                          </a14:m>
                          <a:r>
                            <a:rPr lang="de-DE" sz="1600" dirty="0" smtClean="0"/>
                            <a:t>, </a:t>
                          </a:r>
                          <a14:m>
                            <m:oMath xmlns:m="http://schemas.openxmlformats.org/officeDocument/2006/math">
                              <m:r>
                                <a:rPr lang="de-DE" sz="1600" smtClean="0">
                                  <a:latin typeface="Cambria Math" panose="02040503050406030204" pitchFamily="18" charset="0"/>
                                </a:rPr>
                                <m:t>𝜒</m:t>
                              </m:r>
                              <m:r>
                                <a:rPr lang="de-DE" sz="1600" smtClean="0">
                                  <a:latin typeface="Cambria Math" panose="02040503050406030204" pitchFamily="18" charset="0"/>
                                </a:rPr>
                                <m:t>²</m:t>
                              </m:r>
                            </m:oMath>
                          </a14:m>
                          <a:r>
                            <a:rPr lang="de-DE" sz="1600" dirty="0" smtClean="0"/>
                            <a:t> </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44028683"/>
                      </a:ext>
                    </a:extLst>
                  </a:tr>
                  <a:tr h="226242">
                    <a:tc>
                      <a:txBody>
                        <a:bodyPr/>
                        <a:lstStyle/>
                        <a:p>
                          <a:pPr/>
                          <a14:m>
                            <m:oMathPara xmlns:m="http://schemas.openxmlformats.org/officeDocument/2006/math">
                              <m:oMathParaPr>
                                <m:jc m:val="left"/>
                              </m:oMathParaPr>
                              <m:oMath xmlns:m="http://schemas.openxmlformats.org/officeDocument/2006/math">
                                <m:f>
                                  <m:fPr>
                                    <m:ctrlPr>
                                      <a:rPr lang="de-DE" altLang="de-DE" sz="1600" i="1" smtClean="0">
                                        <a:latin typeface="Cambria Math" panose="02040503050406030204" pitchFamily="18" charset="0"/>
                                      </a:rPr>
                                    </m:ctrlPr>
                                  </m:fPr>
                                  <m:num>
                                    <m:sSub>
                                      <m:sSubPr>
                                        <m:ctrlPr>
                                          <a:rPr lang="de-DE" altLang="de-DE" sz="1600" i="1">
                                            <a:latin typeface="Cambria Math" panose="02040503050406030204" pitchFamily="18" charset="0"/>
                                          </a:rPr>
                                        </m:ctrlPr>
                                      </m:sSubPr>
                                      <m:e>
                                        <m:r>
                                          <a:rPr lang="de-DE" altLang="de-DE" sz="1600">
                                            <a:latin typeface="Cambria Math" panose="02040503050406030204" pitchFamily="18" charset="0"/>
                                          </a:rPr>
                                          <m:t>𝜇</m:t>
                                        </m:r>
                                      </m:e>
                                      <m:sub>
                                        <m:r>
                                          <a:rPr lang="de-DE" altLang="de-DE" sz="1600">
                                            <a:latin typeface="Cambria Math" panose="02040503050406030204" pitchFamily="18" charset="0"/>
                                          </a:rPr>
                                          <m:t>𝑃</m:t>
                                        </m:r>
                                      </m:sub>
                                    </m:sSub>
                                    <m:r>
                                      <a:rPr lang="de-DE" altLang="de-DE" sz="1600">
                                        <a:latin typeface="Cambria Math" panose="02040503050406030204" pitchFamily="18" charset="0"/>
                                      </a:rPr>
                                      <m:t>− </m:t>
                                    </m:r>
                                    <m:sSub>
                                      <m:sSubPr>
                                        <m:ctrlPr>
                                          <a:rPr lang="de-DE" altLang="de-DE" sz="1600" i="1">
                                            <a:latin typeface="Cambria Math" panose="02040503050406030204" pitchFamily="18" charset="0"/>
                                          </a:rPr>
                                        </m:ctrlPr>
                                      </m:sSubPr>
                                      <m:e>
                                        <m:r>
                                          <a:rPr lang="de-DE" altLang="de-DE" sz="1600">
                                            <a:latin typeface="Cambria Math" panose="02040503050406030204" pitchFamily="18" charset="0"/>
                                          </a:rPr>
                                          <m:t>𝜇</m:t>
                                        </m:r>
                                      </m:e>
                                      <m:sub>
                                        <m:r>
                                          <a:rPr lang="de-DE" altLang="de-DE" sz="1600">
                                            <a:latin typeface="Cambria Math" panose="02040503050406030204" pitchFamily="18" charset="0"/>
                                          </a:rPr>
                                          <m:t>𝐸</m:t>
                                        </m:r>
                                      </m:sub>
                                    </m:sSub>
                                  </m:num>
                                  <m:den>
                                    <m:sSub>
                                      <m:sSubPr>
                                        <m:ctrlPr>
                                          <a:rPr lang="de-DE" altLang="de-DE" sz="1600" i="1">
                                            <a:latin typeface="Cambria Math" panose="02040503050406030204" pitchFamily="18" charset="0"/>
                                          </a:rPr>
                                        </m:ctrlPr>
                                      </m:sSubPr>
                                      <m:e>
                                        <m:r>
                                          <a:rPr lang="de-DE" altLang="de-DE" sz="1600">
                                            <a:latin typeface="Cambria Math" panose="02040503050406030204" pitchFamily="18" charset="0"/>
                                          </a:rPr>
                                          <m:t>𝜇</m:t>
                                        </m:r>
                                      </m:e>
                                      <m:sub>
                                        <m:r>
                                          <a:rPr lang="de-DE" altLang="de-DE" sz="1600">
                                            <a:latin typeface="Cambria Math" panose="02040503050406030204" pitchFamily="18" charset="0"/>
                                          </a:rPr>
                                          <m:t>𝑃</m:t>
                                        </m:r>
                                      </m:sub>
                                    </m:sSub>
                                    <m:r>
                                      <a:rPr lang="de-DE" altLang="de-DE" sz="1600">
                                        <a:latin typeface="Cambria Math" panose="02040503050406030204" pitchFamily="18" charset="0"/>
                                      </a:rPr>
                                      <m:t>−</m:t>
                                    </m:r>
                                    <m:sSub>
                                      <m:sSubPr>
                                        <m:ctrlPr>
                                          <a:rPr lang="de-DE" altLang="de-DE" sz="1600" i="1">
                                            <a:latin typeface="Cambria Math" panose="02040503050406030204" pitchFamily="18" charset="0"/>
                                          </a:rPr>
                                        </m:ctrlPr>
                                      </m:sSubPr>
                                      <m:e>
                                        <m:r>
                                          <a:rPr lang="de-DE" altLang="de-DE" sz="1600">
                                            <a:latin typeface="Cambria Math" panose="02040503050406030204" pitchFamily="18" charset="0"/>
                                          </a:rPr>
                                          <m:t>𝜇</m:t>
                                        </m:r>
                                      </m:e>
                                      <m:sub>
                                        <m:r>
                                          <a:rPr lang="de-DE" altLang="de-DE" sz="1600">
                                            <a:latin typeface="Cambria Math" panose="02040503050406030204" pitchFamily="18" charset="0"/>
                                          </a:rPr>
                                          <m:t>𝑅</m:t>
                                        </m:r>
                                      </m:sub>
                                    </m:sSub>
                                  </m:den>
                                </m:f>
                              </m:oMath>
                            </m:oMathPara>
                          </a14:m>
                          <a:endParaRPr lang="de-DE" sz="1600" dirty="0"/>
                        </a:p>
                      </a:txBody>
                      <a:tcPr/>
                    </a:tc>
                    <a:tc>
                      <a:txBody>
                        <a:bodyPr/>
                        <a:lstStyle/>
                        <a:p>
                          <a:r>
                            <a:rPr lang="de-DE" sz="1600" dirty="0" smtClean="0"/>
                            <a:t>0.8,</a:t>
                          </a:r>
                          <a:r>
                            <a:rPr lang="de-DE" sz="1600" baseline="0" dirty="0" smtClean="0"/>
                            <a:t> 1, …, 3.2</a:t>
                          </a:r>
                          <a:endParaRPr lang="de-DE" sz="1600" dirty="0"/>
                        </a:p>
                      </a:txBody>
                      <a:tcPr/>
                    </a:tc>
                    <a:extLst>
                      <a:ext uri="{0D108BD9-81ED-4DB2-BD59-A6C34878D82A}">
                        <a16:rowId xmlns:a16="http://schemas.microsoft.com/office/drawing/2014/main" val="1708334240"/>
                      </a:ext>
                    </a:extLst>
                  </a:tr>
                  <a:tr h="136958">
                    <a:tc>
                      <a:txBody>
                        <a:bodyPr/>
                        <a:lstStyle/>
                        <a:p>
                          <a:r>
                            <a:rPr lang="de-DE" sz="1600" dirty="0" smtClean="0"/>
                            <a:t>Group </a:t>
                          </a:r>
                          <a:r>
                            <a:rPr lang="de-DE" sz="1600" dirty="0" err="1" smtClean="0"/>
                            <a:t>allocations</a:t>
                          </a:r>
                          <a:r>
                            <a:rPr lang="de-DE" sz="1600" dirty="0" smtClean="0"/>
                            <a:t> </a:t>
                          </a:r>
                          <a:endParaRPr lang="de-DE"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smtClean="0"/>
                            <a:t>(1:1:1); (2:2:1); (3:2:1); (1:</a:t>
                          </a:r>
                          <a14:m>
                            <m:oMath xmlns:m="http://schemas.openxmlformats.org/officeDocument/2006/math">
                              <m:r>
                                <a:rPr lang="de-DE" sz="1600" smtClean="0">
                                  <a:latin typeface="Cambria Math" panose="02040503050406030204" pitchFamily="18" charset="0"/>
                                </a:rPr>
                                <m:t>∆</m:t>
                              </m:r>
                            </m:oMath>
                          </a14:m>
                          <a:r>
                            <a:rPr lang="de-DE" sz="1600" dirty="0" smtClean="0"/>
                            <a:t>:1-</a:t>
                          </a:r>
                          <a14:m>
                            <m:oMath xmlns:m="http://schemas.openxmlformats.org/officeDocument/2006/math">
                              <m:r>
                                <a:rPr lang="de-DE" sz="1600" smtClean="0">
                                  <a:latin typeface="Cambria Math" panose="02040503050406030204" pitchFamily="18" charset="0"/>
                                </a:rPr>
                                <m:t>∆</m:t>
                              </m:r>
                            </m:oMath>
                          </a14:m>
                          <a:r>
                            <a:rPr lang="de-DE" sz="1600" dirty="0" smtClean="0"/>
                            <a:t>)</a:t>
                          </a:r>
                        </a:p>
                      </a:txBody>
                      <a:tcPr/>
                    </a:tc>
                    <a:extLst>
                      <a:ext uri="{0D108BD9-81ED-4DB2-BD59-A6C34878D82A}">
                        <a16:rowId xmlns:a16="http://schemas.microsoft.com/office/drawing/2014/main" val="2837111295"/>
                      </a:ext>
                    </a:extLst>
                  </a:tr>
                </a:tbl>
              </a:graphicData>
            </a:graphic>
          </p:graphicFrame>
        </mc:Choice>
        <mc:Fallback xmlns="">
          <p:graphicFrame>
            <p:nvGraphicFramePr>
              <p:cNvPr id="2" name="Tabelle 1"/>
              <p:cNvGraphicFramePr>
                <a:graphicFrameLocks noGrp="1"/>
              </p:cNvGraphicFramePr>
              <p:nvPr>
                <p:extLst>
                  <p:ext uri="{D42A27DB-BD31-4B8C-83A1-F6EECF244321}">
                    <p14:modId xmlns:p14="http://schemas.microsoft.com/office/powerpoint/2010/main" val="1491062703"/>
                  </p:ext>
                </p:extLst>
              </p:nvPr>
            </p:nvGraphicFramePr>
            <p:xfrm>
              <a:off x="4626087" y="1563638"/>
              <a:ext cx="4194385" cy="2132267"/>
            </p:xfrm>
            <a:graphic>
              <a:graphicData uri="http://schemas.openxmlformats.org/drawingml/2006/table">
                <a:tbl>
                  <a:tblPr firstRow="1" bandRow="1">
                    <a:tableStyleId>{C083E6E3-FA7D-4D7B-A595-EF9225AFEA82}</a:tableStyleId>
                  </a:tblPr>
                  <a:tblGrid>
                    <a:gridCol w="1772040">
                      <a:extLst>
                        <a:ext uri="{9D8B030D-6E8A-4147-A177-3AD203B41FA5}">
                          <a16:colId xmlns:a16="http://schemas.microsoft.com/office/drawing/2014/main" val="1591140265"/>
                        </a:ext>
                      </a:extLst>
                    </a:gridCol>
                    <a:gridCol w="2422345">
                      <a:extLst>
                        <a:ext uri="{9D8B030D-6E8A-4147-A177-3AD203B41FA5}">
                          <a16:colId xmlns:a16="http://schemas.microsoft.com/office/drawing/2014/main" val="1578692249"/>
                        </a:ext>
                      </a:extLst>
                    </a:gridCol>
                  </a:tblGrid>
                  <a:tr h="33528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err="1" smtClean="0"/>
                            <a:t>Varied</a:t>
                          </a:r>
                          <a:endParaRPr lang="de-DE" sz="1600" dirty="0" smtClean="0"/>
                        </a:p>
                      </a:txBody>
                      <a:tcPr>
                        <a:lnB w="12700" cap="flat" cmpd="sng" algn="ctr">
                          <a:noFill/>
                          <a:prstDash val="solid"/>
                          <a:round/>
                          <a:headEnd type="none" w="med" len="med"/>
                          <a:tailEnd type="none" w="med" len="med"/>
                        </a:lnB>
                      </a:tcPr>
                    </a:tc>
                    <a:tc hMerge="1">
                      <a:txBody>
                        <a:bodyPr/>
                        <a:lstStyle/>
                        <a:p>
                          <a:endParaRPr lang="de-DE"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8659776"/>
                      </a:ext>
                    </a:extLst>
                  </a:tr>
                  <a:tr h="335280">
                    <a:tc>
                      <a:txBody>
                        <a:bodyPr/>
                        <a:lstStyle/>
                        <a:p>
                          <a:endParaRPr lang="de-DE" sz="1600" dirty="0"/>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1600" dirty="0"/>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6323816"/>
                      </a:ext>
                    </a:extLst>
                  </a:tr>
                  <a:tr h="3352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err="1" smtClean="0"/>
                            <a:t>Distributions</a:t>
                          </a:r>
                          <a:endParaRPr lang="de-DE" sz="1600" dirty="0" smtClean="0"/>
                        </a:p>
                      </a:txBody>
                      <a:tcPr>
                        <a:lnT w="12700" cap="flat" cmpd="sng" algn="ctr">
                          <a:solidFill>
                            <a:schemeClr val="tx1"/>
                          </a:solidFill>
                          <a:prstDash val="solid"/>
                          <a:round/>
                          <a:headEnd type="none" w="med" len="med"/>
                          <a:tailEnd type="none" w="med" len="med"/>
                        </a:lnT>
                      </a:tcPr>
                    </a:tc>
                    <a:tc>
                      <a:txBody>
                        <a:bodyPr/>
                        <a:lstStyle/>
                        <a:p>
                          <a:endParaRPr lang="de-DE"/>
                        </a:p>
                      </a:txBody>
                      <a:tcPr>
                        <a:lnT w="12700" cap="flat" cmpd="sng" algn="ctr">
                          <a:solidFill>
                            <a:schemeClr val="tx1"/>
                          </a:solidFill>
                          <a:prstDash val="solid"/>
                          <a:round/>
                          <a:headEnd type="none" w="med" len="med"/>
                          <a:tailEnd type="none" w="med" len="med"/>
                        </a:lnT>
                        <a:blipFill>
                          <a:blip r:embed="rId3"/>
                          <a:stretch>
                            <a:fillRect l="-73116" t="-200000" r="-251" b="-351786"/>
                          </a:stretch>
                        </a:blipFill>
                      </a:tcPr>
                    </a:tc>
                    <a:extLst>
                      <a:ext uri="{0D108BD9-81ED-4DB2-BD59-A6C34878D82A}">
                        <a16:rowId xmlns:a16="http://schemas.microsoft.com/office/drawing/2014/main" val="3944028683"/>
                      </a:ext>
                    </a:extLst>
                  </a:tr>
                  <a:tr h="547307">
                    <a:tc>
                      <a:txBody>
                        <a:bodyPr/>
                        <a:lstStyle/>
                        <a:p>
                          <a:endParaRPr lang="de-DE"/>
                        </a:p>
                      </a:txBody>
                      <a:tcPr>
                        <a:blipFill>
                          <a:blip r:embed="rId3"/>
                          <a:stretch>
                            <a:fillRect t="-186667" r="-137113" b="-118889"/>
                          </a:stretch>
                        </a:blipFill>
                      </a:tcPr>
                    </a:tc>
                    <a:tc>
                      <a:txBody>
                        <a:bodyPr/>
                        <a:lstStyle/>
                        <a:p>
                          <a:r>
                            <a:rPr lang="de-DE" sz="1600" dirty="0" smtClean="0"/>
                            <a:t>0.8,</a:t>
                          </a:r>
                          <a:r>
                            <a:rPr lang="de-DE" sz="1600" baseline="0" dirty="0" smtClean="0"/>
                            <a:t> 1, …, 3.2</a:t>
                          </a:r>
                          <a:endParaRPr lang="de-DE" sz="1600" dirty="0"/>
                        </a:p>
                      </a:txBody>
                      <a:tcPr/>
                    </a:tc>
                    <a:extLst>
                      <a:ext uri="{0D108BD9-81ED-4DB2-BD59-A6C34878D82A}">
                        <a16:rowId xmlns:a16="http://schemas.microsoft.com/office/drawing/2014/main" val="1708334240"/>
                      </a:ext>
                    </a:extLst>
                  </a:tr>
                  <a:tr h="579120">
                    <a:tc>
                      <a:txBody>
                        <a:bodyPr/>
                        <a:lstStyle/>
                        <a:p>
                          <a:r>
                            <a:rPr lang="de-DE" sz="1600" dirty="0" smtClean="0"/>
                            <a:t>Group </a:t>
                          </a:r>
                          <a:r>
                            <a:rPr lang="de-DE" sz="1600" dirty="0" err="1" smtClean="0"/>
                            <a:t>allocations</a:t>
                          </a:r>
                          <a:r>
                            <a:rPr lang="de-DE" sz="1600" dirty="0" smtClean="0"/>
                            <a:t> </a:t>
                          </a:r>
                          <a:endParaRPr lang="de-DE" sz="1600" dirty="0"/>
                        </a:p>
                      </a:txBody>
                      <a:tcPr/>
                    </a:tc>
                    <a:tc>
                      <a:txBody>
                        <a:bodyPr/>
                        <a:lstStyle/>
                        <a:p>
                          <a:endParaRPr lang="de-DE"/>
                        </a:p>
                      </a:txBody>
                      <a:tcPr>
                        <a:blipFill>
                          <a:blip r:embed="rId3"/>
                          <a:stretch>
                            <a:fillRect l="-73116" t="-271579" r="-251" b="-12632"/>
                          </a:stretch>
                        </a:blipFill>
                      </a:tcPr>
                    </a:tc>
                    <a:extLst>
                      <a:ext uri="{0D108BD9-81ED-4DB2-BD59-A6C34878D82A}">
                        <a16:rowId xmlns:a16="http://schemas.microsoft.com/office/drawing/2014/main" val="283711129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9" name="Tabelle 8"/>
              <p:cNvGraphicFramePr>
                <a:graphicFrameLocks noGrp="1"/>
              </p:cNvGraphicFramePr>
              <p:nvPr>
                <p:extLst>
                  <p:ext uri="{D42A27DB-BD31-4B8C-83A1-F6EECF244321}">
                    <p14:modId xmlns:p14="http://schemas.microsoft.com/office/powerpoint/2010/main" val="635812537"/>
                  </p:ext>
                </p:extLst>
              </p:nvPr>
            </p:nvGraphicFramePr>
            <p:xfrm>
              <a:off x="323857" y="1563638"/>
              <a:ext cx="4194385" cy="3173349"/>
            </p:xfrm>
            <a:graphic>
              <a:graphicData uri="http://schemas.openxmlformats.org/drawingml/2006/table">
                <a:tbl>
                  <a:tblPr firstRow="1" bandRow="1">
                    <a:tableStyleId>{C083E6E3-FA7D-4D7B-A595-EF9225AFEA82}</a:tableStyleId>
                  </a:tblPr>
                  <a:tblGrid>
                    <a:gridCol w="2024850">
                      <a:extLst>
                        <a:ext uri="{9D8B030D-6E8A-4147-A177-3AD203B41FA5}">
                          <a16:colId xmlns:a16="http://schemas.microsoft.com/office/drawing/2014/main" val="1591140265"/>
                        </a:ext>
                      </a:extLst>
                    </a:gridCol>
                    <a:gridCol w="2169535">
                      <a:extLst>
                        <a:ext uri="{9D8B030D-6E8A-4147-A177-3AD203B41FA5}">
                          <a16:colId xmlns:a16="http://schemas.microsoft.com/office/drawing/2014/main" val="1578692249"/>
                        </a:ext>
                      </a:extLst>
                    </a:gridCol>
                  </a:tblGrid>
                  <a:tr h="136958">
                    <a:tc gridSpan="2">
                      <a:txBody>
                        <a:bodyPr/>
                        <a:lstStyle/>
                        <a:p>
                          <a:r>
                            <a:rPr lang="de-DE" sz="1600" dirty="0" smtClean="0"/>
                            <a:t>Fixed</a:t>
                          </a:r>
                          <a:endParaRPr lang="de-DE" sz="1600" dirty="0"/>
                        </a:p>
                      </a:txBody>
                      <a:tcPr>
                        <a:lnB w="12700" cap="flat" cmpd="sng" algn="ctr">
                          <a:noFill/>
                          <a:prstDash val="solid"/>
                          <a:round/>
                          <a:headEnd type="none" w="med" len="med"/>
                          <a:tailEnd type="none" w="med" len="med"/>
                        </a:lnB>
                      </a:tcPr>
                    </a:tc>
                    <a:tc hMerge="1">
                      <a:txBody>
                        <a:bodyPr/>
                        <a:lstStyle/>
                        <a:p>
                          <a:endParaRPr lang="de-DE"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6593397"/>
                      </a:ext>
                    </a:extLst>
                  </a:tr>
                  <a:tr h="136958">
                    <a:tc>
                      <a:txBody>
                        <a:bodyPr/>
                        <a:lstStyle/>
                        <a:p>
                          <a:r>
                            <a:rPr lang="de-DE" sz="1600" dirty="0" smtClean="0"/>
                            <a:t>Parameter</a:t>
                          </a:r>
                          <a:endParaRPr lang="de-DE" sz="1600" dirty="0"/>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600" dirty="0" smtClean="0"/>
                            <a:t>Values</a:t>
                          </a:r>
                          <a:endParaRPr lang="de-DE" sz="1600" dirty="0"/>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6323816"/>
                      </a:ext>
                    </a:extLst>
                  </a:tr>
                  <a:tr h="1369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de-DE" sz="1600" i="1" smtClean="0">
                                  <a:latin typeface="Cambria Math" panose="02040503050406030204" pitchFamily="18" charset="0"/>
                                  <a:ea typeface="Cambria Math" panose="02040503050406030204" pitchFamily="18" charset="0"/>
                                </a:rPr>
                                <m:t>∆</m:t>
                              </m:r>
                            </m:oMath>
                          </a14:m>
                          <a:r>
                            <a:rPr lang="de-DE" sz="1600" dirty="0" smtClean="0"/>
                            <a:t> </a:t>
                          </a:r>
                        </a:p>
                      </a:txBody>
                      <a:tcP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smtClean="0"/>
                            <a:t>0.8</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44028683"/>
                      </a:ext>
                    </a:extLst>
                  </a:tr>
                  <a:tr h="226242">
                    <a:tc>
                      <a:txBody>
                        <a:bodyPr/>
                        <a:lstStyle/>
                        <a:p>
                          <a14:m>
                            <m:oMath xmlns:m="http://schemas.openxmlformats.org/officeDocument/2006/math">
                              <m:r>
                                <a:rPr lang="de-DE" sz="1600" i="1">
                                  <a:latin typeface="Cambria Math" panose="02040503050406030204" pitchFamily="18" charset="0"/>
                                </a:rPr>
                                <m:t>𝑛</m:t>
                              </m:r>
                            </m:oMath>
                          </a14:m>
                          <a:r>
                            <a:rPr lang="de-DE" sz="1600" dirty="0" smtClean="0"/>
                            <a:t> </a:t>
                          </a:r>
                          <a:endParaRPr lang="de-DE" sz="1600" dirty="0"/>
                        </a:p>
                      </a:txBody>
                      <a:tcPr/>
                    </a:tc>
                    <a:tc>
                      <a:txBody>
                        <a:bodyPr/>
                        <a:lstStyle/>
                        <a:p>
                          <a:r>
                            <a:rPr lang="de-DE" sz="1600" dirty="0" smtClean="0"/>
                            <a:t>30</a:t>
                          </a:r>
                          <a:endParaRPr lang="de-DE" sz="1600" dirty="0"/>
                        </a:p>
                      </a:txBody>
                      <a:tcPr/>
                    </a:tc>
                    <a:extLst>
                      <a:ext uri="{0D108BD9-81ED-4DB2-BD59-A6C34878D82A}">
                        <a16:rowId xmlns:a16="http://schemas.microsoft.com/office/drawing/2014/main" val="1708334240"/>
                      </a:ext>
                    </a:extLst>
                  </a:tr>
                  <a:tr h="136958">
                    <a:tc>
                      <a:txBody>
                        <a:bodyPr/>
                        <a:lstStyle/>
                        <a:p>
                          <a:pPr/>
                          <a14:m>
                            <m:oMathPara xmlns:m="http://schemas.openxmlformats.org/officeDocument/2006/math">
                              <m:oMathParaPr>
                                <m:jc m:val="left"/>
                              </m:oMathParaPr>
                              <m:oMath xmlns:m="http://schemas.openxmlformats.org/officeDocument/2006/math">
                                <m:d>
                                  <m:dPr>
                                    <m:ctrlPr>
                                      <a:rPr lang="de-DE" sz="1600" i="1" smtClean="0">
                                        <a:latin typeface="Cambria Math" panose="02040503050406030204" pitchFamily="18" charset="0"/>
                                      </a:rPr>
                                    </m:ctrlPr>
                                  </m:dPr>
                                  <m:e>
                                    <m:sSubSup>
                                      <m:sSubSupPr>
                                        <m:ctrlPr>
                                          <a:rPr lang="de-DE" sz="1600" i="1" smtClean="0">
                                            <a:latin typeface="Cambria Math" panose="02040503050406030204" pitchFamily="18" charset="0"/>
                                          </a:rPr>
                                        </m:ctrlPr>
                                      </m:sSubSupPr>
                                      <m:e>
                                        <m:r>
                                          <a:rPr lang="de-DE" sz="1600" i="1" smtClean="0">
                                            <a:latin typeface="Cambria Math" panose="02040503050406030204" pitchFamily="18" charset="0"/>
                                            <a:ea typeface="Cambria Math" panose="02040503050406030204" pitchFamily="18" charset="0"/>
                                          </a:rPr>
                                          <m:t>𝜎</m:t>
                                        </m:r>
                                      </m:e>
                                      <m:sub>
                                        <m:r>
                                          <a:rPr lang="de-DE" sz="1600" b="0" i="1" smtClean="0">
                                            <a:latin typeface="Cambria Math" panose="02040503050406030204" pitchFamily="18" charset="0"/>
                                          </a:rPr>
                                          <m:t>𝐸</m:t>
                                        </m:r>
                                      </m:sub>
                                      <m:sup>
                                        <m:r>
                                          <a:rPr lang="de-DE" sz="1600" b="0" i="1" smtClean="0">
                                            <a:latin typeface="Cambria Math" panose="02040503050406030204" pitchFamily="18" charset="0"/>
                                          </a:rPr>
                                          <m:t>2</m:t>
                                        </m:r>
                                      </m:sup>
                                    </m:sSubSup>
                                    <m:r>
                                      <a:rPr lang="de-DE" sz="1600" b="0" i="1" smtClean="0">
                                        <a:latin typeface="Cambria Math" panose="02040503050406030204" pitchFamily="18" charset="0"/>
                                      </a:rPr>
                                      <m:t>; </m:t>
                                    </m:r>
                                    <m:sSubSup>
                                      <m:sSubSupPr>
                                        <m:ctrlPr>
                                          <a:rPr lang="de-DE" sz="1600" b="0" i="1" smtClean="0">
                                            <a:latin typeface="Cambria Math" panose="02040503050406030204" pitchFamily="18" charset="0"/>
                                          </a:rPr>
                                        </m:ctrlPr>
                                      </m:sSubSupPr>
                                      <m:e>
                                        <m:r>
                                          <a:rPr lang="de-DE" sz="1600" b="0" i="1" smtClean="0">
                                            <a:latin typeface="Cambria Math" panose="02040503050406030204" pitchFamily="18" charset="0"/>
                                            <a:ea typeface="Cambria Math" panose="02040503050406030204" pitchFamily="18" charset="0"/>
                                          </a:rPr>
                                          <m:t>𝜎</m:t>
                                        </m:r>
                                      </m:e>
                                      <m:sub>
                                        <m:r>
                                          <a:rPr lang="de-DE" sz="1600" b="0" i="1" smtClean="0">
                                            <a:latin typeface="Cambria Math" panose="02040503050406030204" pitchFamily="18" charset="0"/>
                                          </a:rPr>
                                          <m:t>𝑅</m:t>
                                        </m:r>
                                      </m:sub>
                                      <m:sup>
                                        <m:r>
                                          <a:rPr lang="de-DE" sz="1600" b="0" i="1" smtClean="0">
                                            <a:latin typeface="Cambria Math" panose="02040503050406030204" pitchFamily="18" charset="0"/>
                                          </a:rPr>
                                          <m:t>2</m:t>
                                        </m:r>
                                      </m:sup>
                                    </m:sSubSup>
                                    <m:r>
                                      <a:rPr lang="de-DE" sz="1600" b="0" i="1" smtClean="0">
                                        <a:latin typeface="Cambria Math" panose="02040503050406030204" pitchFamily="18" charset="0"/>
                                      </a:rPr>
                                      <m:t>;</m:t>
                                    </m:r>
                                    <m:sSubSup>
                                      <m:sSubSupPr>
                                        <m:ctrlPr>
                                          <a:rPr lang="de-DE" sz="1600" b="0" i="1" smtClean="0">
                                            <a:latin typeface="Cambria Math" panose="02040503050406030204" pitchFamily="18" charset="0"/>
                                          </a:rPr>
                                        </m:ctrlPr>
                                      </m:sSubSupPr>
                                      <m:e>
                                        <m:r>
                                          <a:rPr lang="de-DE" sz="1600" b="0" i="1" smtClean="0">
                                            <a:latin typeface="Cambria Math" panose="02040503050406030204" pitchFamily="18" charset="0"/>
                                            <a:ea typeface="Cambria Math" panose="02040503050406030204" pitchFamily="18" charset="0"/>
                                          </a:rPr>
                                          <m:t>𝜎</m:t>
                                        </m:r>
                                      </m:e>
                                      <m:sub>
                                        <m:r>
                                          <a:rPr lang="de-DE" sz="1600" b="0" i="1" smtClean="0">
                                            <a:latin typeface="Cambria Math" panose="02040503050406030204" pitchFamily="18" charset="0"/>
                                          </a:rPr>
                                          <m:t>𝑃</m:t>
                                        </m:r>
                                      </m:sub>
                                      <m:sup>
                                        <m:r>
                                          <a:rPr lang="de-DE" sz="1600" b="0" i="1" smtClean="0">
                                            <a:latin typeface="Cambria Math" panose="02040503050406030204" pitchFamily="18" charset="0"/>
                                          </a:rPr>
                                          <m:t>2</m:t>
                                        </m:r>
                                      </m:sup>
                                    </m:sSubSup>
                                  </m:e>
                                </m:d>
                              </m:oMath>
                            </m:oMathPara>
                          </a14:m>
                          <a:endParaRPr lang="de-DE"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smtClean="0"/>
                            <a:t>(2.8;2.7;1.3) </a:t>
                          </a:r>
                        </a:p>
                      </a:txBody>
                      <a:tcPr/>
                    </a:tc>
                    <a:extLst>
                      <a:ext uri="{0D108BD9-81ED-4DB2-BD59-A6C34878D82A}">
                        <a16:rowId xmlns:a16="http://schemas.microsoft.com/office/drawing/2014/main" val="2837111295"/>
                      </a:ext>
                    </a:extLst>
                  </a:tr>
                  <a:tr h="136958">
                    <a:tc>
                      <a:txBody>
                        <a:bodyPr/>
                        <a:lstStyle/>
                        <a:p>
                          <a:pPr/>
                          <a14:m>
                            <m:oMathPara xmlns:m="http://schemas.openxmlformats.org/officeDocument/2006/math">
                              <m:oMathParaPr>
                                <m:jc m:val="left"/>
                              </m:oMathParaPr>
                              <m:oMath xmlns:m="http://schemas.openxmlformats.org/officeDocument/2006/math">
                                <m:r>
                                  <a:rPr lang="de-DE" sz="1600" smtClean="0">
                                    <a:latin typeface="Cambria Math" panose="02040503050406030204" pitchFamily="18" charset="0"/>
                                  </a:rPr>
                                  <m:t>𝛼</m:t>
                                </m:r>
                              </m:oMath>
                            </m:oMathPara>
                          </a14:m>
                          <a:endParaRPr lang="de-DE"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smtClean="0"/>
                            <a:t>0.025</a:t>
                          </a:r>
                        </a:p>
                      </a:txBody>
                      <a:tcPr/>
                    </a:tc>
                    <a:extLst>
                      <a:ext uri="{0D108BD9-81ED-4DB2-BD59-A6C34878D82A}">
                        <a16:rowId xmlns:a16="http://schemas.microsoft.com/office/drawing/2014/main" val="819078957"/>
                      </a:ext>
                    </a:extLst>
                  </a:tr>
                  <a:tr h="136958">
                    <a:tc>
                      <a:txBody>
                        <a:bodyPr/>
                        <a:lstStyle/>
                        <a:p>
                          <a:r>
                            <a:rPr lang="de-DE" sz="1600" dirty="0" smtClean="0"/>
                            <a:t>Permutation </a:t>
                          </a:r>
                          <a:r>
                            <a:rPr lang="de-DE" sz="1600" dirty="0" err="1" smtClean="0"/>
                            <a:t>replications</a:t>
                          </a:r>
                          <a:endParaRPr lang="de-DE"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smtClean="0"/>
                            <a:t>15,000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600" dirty="0" smtClean="0"/>
                        </a:p>
                      </a:txBody>
                      <a:tcPr/>
                    </a:tc>
                    <a:extLst>
                      <a:ext uri="{0D108BD9-81ED-4DB2-BD59-A6C34878D82A}">
                        <a16:rowId xmlns:a16="http://schemas.microsoft.com/office/drawing/2014/main" val="2997801809"/>
                      </a:ext>
                    </a:extLst>
                  </a:tr>
                  <a:tr h="136958">
                    <a:tc>
                      <a:txBody>
                        <a:bodyPr/>
                        <a:lstStyle/>
                        <a:p>
                          <a:r>
                            <a:rPr lang="de-DE" sz="1600" dirty="0" smtClean="0"/>
                            <a:t>Simulation </a:t>
                          </a:r>
                          <a:r>
                            <a:rPr lang="de-DE" sz="1600" dirty="0" err="1" smtClean="0"/>
                            <a:t>replications</a:t>
                          </a:r>
                          <a:endParaRPr lang="de-DE"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smtClean="0"/>
                            <a:t>10,000</a:t>
                          </a:r>
                        </a:p>
                      </a:txBody>
                      <a:tcPr/>
                    </a:tc>
                    <a:extLst>
                      <a:ext uri="{0D108BD9-81ED-4DB2-BD59-A6C34878D82A}">
                        <a16:rowId xmlns:a16="http://schemas.microsoft.com/office/drawing/2014/main" val="2106885304"/>
                      </a:ext>
                    </a:extLst>
                  </a:tr>
                </a:tbl>
              </a:graphicData>
            </a:graphic>
          </p:graphicFrame>
        </mc:Choice>
        <mc:Fallback xmlns="">
          <p:graphicFrame>
            <p:nvGraphicFramePr>
              <p:cNvPr id="9" name="Tabelle 8"/>
              <p:cNvGraphicFramePr>
                <a:graphicFrameLocks noGrp="1"/>
              </p:cNvGraphicFramePr>
              <p:nvPr>
                <p:extLst>
                  <p:ext uri="{D42A27DB-BD31-4B8C-83A1-F6EECF244321}">
                    <p14:modId xmlns:p14="http://schemas.microsoft.com/office/powerpoint/2010/main" val="635812537"/>
                  </p:ext>
                </p:extLst>
              </p:nvPr>
            </p:nvGraphicFramePr>
            <p:xfrm>
              <a:off x="323857" y="1563638"/>
              <a:ext cx="4194385" cy="3173349"/>
            </p:xfrm>
            <a:graphic>
              <a:graphicData uri="http://schemas.openxmlformats.org/drawingml/2006/table">
                <a:tbl>
                  <a:tblPr firstRow="1" bandRow="1">
                    <a:tableStyleId>{C083E6E3-FA7D-4D7B-A595-EF9225AFEA82}</a:tableStyleId>
                  </a:tblPr>
                  <a:tblGrid>
                    <a:gridCol w="2024850">
                      <a:extLst>
                        <a:ext uri="{9D8B030D-6E8A-4147-A177-3AD203B41FA5}">
                          <a16:colId xmlns:a16="http://schemas.microsoft.com/office/drawing/2014/main" val="1591140265"/>
                        </a:ext>
                      </a:extLst>
                    </a:gridCol>
                    <a:gridCol w="2169535">
                      <a:extLst>
                        <a:ext uri="{9D8B030D-6E8A-4147-A177-3AD203B41FA5}">
                          <a16:colId xmlns:a16="http://schemas.microsoft.com/office/drawing/2014/main" val="1578692249"/>
                        </a:ext>
                      </a:extLst>
                    </a:gridCol>
                  </a:tblGrid>
                  <a:tr h="335280">
                    <a:tc gridSpan="2">
                      <a:txBody>
                        <a:bodyPr/>
                        <a:lstStyle/>
                        <a:p>
                          <a:r>
                            <a:rPr lang="de-DE" sz="1600" dirty="0" smtClean="0"/>
                            <a:t>Fixed</a:t>
                          </a:r>
                          <a:endParaRPr lang="de-DE" sz="1600" dirty="0"/>
                        </a:p>
                      </a:txBody>
                      <a:tcPr>
                        <a:lnB w="12700" cap="flat" cmpd="sng" algn="ctr">
                          <a:noFill/>
                          <a:prstDash val="solid"/>
                          <a:round/>
                          <a:headEnd type="none" w="med" len="med"/>
                          <a:tailEnd type="none" w="med" len="med"/>
                        </a:lnB>
                      </a:tcPr>
                    </a:tc>
                    <a:tc hMerge="1">
                      <a:txBody>
                        <a:bodyPr/>
                        <a:lstStyle/>
                        <a:p>
                          <a:endParaRPr lang="de-DE"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6593397"/>
                      </a:ext>
                    </a:extLst>
                  </a:tr>
                  <a:tr h="335280">
                    <a:tc>
                      <a:txBody>
                        <a:bodyPr/>
                        <a:lstStyle/>
                        <a:p>
                          <a:r>
                            <a:rPr lang="de-DE" sz="1600" dirty="0" smtClean="0"/>
                            <a:t>Parameter</a:t>
                          </a:r>
                          <a:endParaRPr lang="de-DE" sz="1600" dirty="0"/>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600" dirty="0" smtClean="0"/>
                            <a:t>Values</a:t>
                          </a:r>
                          <a:endParaRPr lang="de-DE" sz="1600" dirty="0"/>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6323816"/>
                      </a:ext>
                    </a:extLst>
                  </a:tr>
                  <a:tr h="335280">
                    <a:tc>
                      <a:txBody>
                        <a:bodyPr/>
                        <a:lstStyle/>
                        <a:p>
                          <a:endParaRPr lang="de-DE"/>
                        </a:p>
                      </a:txBody>
                      <a:tcPr>
                        <a:lnT w="12700" cap="flat" cmpd="sng" algn="ctr">
                          <a:solidFill>
                            <a:schemeClr val="tx1"/>
                          </a:solidFill>
                          <a:prstDash val="solid"/>
                          <a:round/>
                          <a:headEnd type="none" w="med" len="med"/>
                          <a:tailEnd type="none" w="med" len="med"/>
                        </a:lnT>
                        <a:blipFill>
                          <a:blip r:embed="rId4"/>
                          <a:stretch>
                            <a:fillRect t="-203636" r="-107207" b="-670909"/>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smtClean="0"/>
                            <a:t>0.8</a:t>
                          </a:r>
                          <a:endParaRPr lang="de-DE" sz="1600" dirty="0" smtClean="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44028683"/>
                      </a:ext>
                    </a:extLst>
                  </a:tr>
                  <a:tr h="335280">
                    <a:tc>
                      <a:txBody>
                        <a:bodyPr/>
                        <a:lstStyle/>
                        <a:p>
                          <a:endParaRPr lang="de-DE"/>
                        </a:p>
                      </a:txBody>
                      <a:tcPr>
                        <a:blipFill>
                          <a:blip r:embed="rId4"/>
                          <a:stretch>
                            <a:fillRect t="-298214" r="-107207" b="-558929"/>
                          </a:stretch>
                        </a:blipFill>
                      </a:tcPr>
                    </a:tc>
                    <a:tc>
                      <a:txBody>
                        <a:bodyPr/>
                        <a:lstStyle/>
                        <a:p>
                          <a:r>
                            <a:rPr lang="de-DE" sz="1600" dirty="0" smtClean="0"/>
                            <a:t>30</a:t>
                          </a:r>
                          <a:endParaRPr lang="de-DE" sz="1600" dirty="0"/>
                        </a:p>
                      </a:txBody>
                      <a:tcPr/>
                    </a:tc>
                    <a:extLst>
                      <a:ext uri="{0D108BD9-81ED-4DB2-BD59-A6C34878D82A}">
                        <a16:rowId xmlns:a16="http://schemas.microsoft.com/office/drawing/2014/main" val="1708334240"/>
                      </a:ext>
                    </a:extLst>
                  </a:tr>
                  <a:tr h="338709">
                    <a:tc>
                      <a:txBody>
                        <a:bodyPr/>
                        <a:lstStyle/>
                        <a:p>
                          <a:endParaRPr lang="de-DE"/>
                        </a:p>
                      </a:txBody>
                      <a:tcPr>
                        <a:blipFill>
                          <a:blip r:embed="rId4"/>
                          <a:stretch>
                            <a:fillRect t="-405455" r="-107207" b="-46909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smtClean="0"/>
                            <a:t>(2.8;2.7;1.3) </a:t>
                          </a:r>
                        </a:p>
                      </a:txBody>
                      <a:tcPr/>
                    </a:tc>
                    <a:extLst>
                      <a:ext uri="{0D108BD9-81ED-4DB2-BD59-A6C34878D82A}">
                        <a16:rowId xmlns:a16="http://schemas.microsoft.com/office/drawing/2014/main" val="2837111295"/>
                      </a:ext>
                    </a:extLst>
                  </a:tr>
                  <a:tr h="335280">
                    <a:tc>
                      <a:txBody>
                        <a:bodyPr/>
                        <a:lstStyle/>
                        <a:p>
                          <a:endParaRPr lang="de-DE"/>
                        </a:p>
                      </a:txBody>
                      <a:tcPr>
                        <a:blipFill>
                          <a:blip r:embed="rId4"/>
                          <a:stretch>
                            <a:fillRect t="-505455" r="-107207" b="-36909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smtClean="0"/>
                            <a:t>0.025</a:t>
                          </a:r>
                        </a:p>
                      </a:txBody>
                      <a:tcPr/>
                    </a:tc>
                    <a:extLst>
                      <a:ext uri="{0D108BD9-81ED-4DB2-BD59-A6C34878D82A}">
                        <a16:rowId xmlns:a16="http://schemas.microsoft.com/office/drawing/2014/main" val="819078957"/>
                      </a:ext>
                    </a:extLst>
                  </a:tr>
                  <a:tr h="579120">
                    <a:tc>
                      <a:txBody>
                        <a:bodyPr/>
                        <a:lstStyle/>
                        <a:p>
                          <a:pPr/>
                          <a:r>
                            <a:rPr lang="de-DE" sz="1600" dirty="0" smtClean="0"/>
                            <a:t>Permutation </a:t>
                          </a:r>
                          <a:r>
                            <a:rPr lang="de-DE" sz="1600" dirty="0" err="1" smtClean="0"/>
                            <a:t>replications</a:t>
                          </a:r>
                          <a:endParaRPr lang="de-DE"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smtClean="0"/>
                            <a:t>15,000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600" dirty="0" smtClean="0"/>
                        </a:p>
                      </a:txBody>
                      <a:tcPr/>
                    </a:tc>
                    <a:extLst>
                      <a:ext uri="{0D108BD9-81ED-4DB2-BD59-A6C34878D82A}">
                        <a16:rowId xmlns:a16="http://schemas.microsoft.com/office/drawing/2014/main" val="2997801809"/>
                      </a:ext>
                    </a:extLst>
                  </a:tr>
                  <a:tr h="579120">
                    <a:tc>
                      <a:txBody>
                        <a:bodyPr/>
                        <a:lstStyle/>
                        <a:p>
                          <a:pPr/>
                          <a:r>
                            <a:rPr lang="de-DE" sz="1600" dirty="0" smtClean="0"/>
                            <a:t>Simulation </a:t>
                          </a:r>
                          <a:r>
                            <a:rPr lang="de-DE" sz="1600" dirty="0" err="1" smtClean="0"/>
                            <a:t>replications</a:t>
                          </a:r>
                          <a:endParaRPr lang="de-DE"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smtClean="0"/>
                            <a:t>10,000</a:t>
                          </a:r>
                        </a:p>
                      </a:txBody>
                      <a:tcPr/>
                    </a:tc>
                    <a:extLst>
                      <a:ext uri="{0D108BD9-81ED-4DB2-BD59-A6C34878D82A}">
                        <a16:rowId xmlns:a16="http://schemas.microsoft.com/office/drawing/2014/main" val="2106885304"/>
                      </a:ext>
                    </a:extLst>
                  </a:tr>
                </a:tbl>
              </a:graphicData>
            </a:graphic>
          </p:graphicFrame>
        </mc:Fallback>
      </mc:AlternateContent>
    </p:spTree>
    <p:extLst>
      <p:ext uri="{BB962C8B-B14F-4D97-AF65-F5344CB8AC3E}">
        <p14:creationId xmlns:p14="http://schemas.microsoft.com/office/powerpoint/2010/main" val="4214238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r>
              <a:rPr lang="en-US" altLang="de-DE" dirty="0"/>
              <a:t>Sample size calculation and recalculation, Maxi Schulz et.al.,</a:t>
            </a:r>
            <a:r>
              <a:rPr lang="de-DE" dirty="0"/>
              <a:t> March 21st 2024</a:t>
            </a:r>
          </a:p>
        </p:txBody>
      </p:sp>
      <p:sp>
        <p:nvSpPr>
          <p:cNvPr id="372738" name="Rectangle 2"/>
          <p:cNvSpPr>
            <a:spLocks noChangeArrowheads="1"/>
          </p:cNvSpPr>
          <p:nvPr/>
        </p:nvSpPr>
        <p:spPr bwMode="auto">
          <a:xfrm>
            <a:off x="323857" y="971550"/>
            <a:ext cx="8640631"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0" rIns="0" bIns="0"/>
          <a:lstStyle>
            <a:lvl1pPr algn="l">
              <a:defRPr sz="2800">
                <a:solidFill>
                  <a:srgbClr val="F29400"/>
                </a:solidFill>
                <a:latin typeface="Arial" panose="020B0604020202020204" pitchFamily="34" charset="0"/>
              </a:defRPr>
            </a:lvl1pPr>
            <a:lvl2pPr algn="l">
              <a:defRPr sz="2800">
                <a:solidFill>
                  <a:srgbClr val="F29400"/>
                </a:solidFill>
                <a:latin typeface="Arial" panose="020B0604020202020204" pitchFamily="34" charset="0"/>
              </a:defRPr>
            </a:lvl2pPr>
            <a:lvl3pPr algn="l">
              <a:defRPr sz="2800">
                <a:solidFill>
                  <a:srgbClr val="F29400"/>
                </a:solidFill>
                <a:latin typeface="Arial" panose="020B0604020202020204" pitchFamily="34" charset="0"/>
              </a:defRPr>
            </a:lvl3pPr>
            <a:lvl4pPr algn="l">
              <a:defRPr sz="2800">
                <a:solidFill>
                  <a:srgbClr val="F29400"/>
                </a:solidFill>
                <a:latin typeface="Arial" panose="020B0604020202020204" pitchFamily="34" charset="0"/>
              </a:defRPr>
            </a:lvl4pPr>
            <a:lvl5pPr algn="l">
              <a:defRPr sz="2800">
                <a:solidFill>
                  <a:srgbClr val="F29400"/>
                </a:solidFill>
                <a:latin typeface="Arial" panose="020B0604020202020204" pitchFamily="34" charset="0"/>
              </a:defRPr>
            </a:lvl5pPr>
            <a:lvl6pPr marL="457200" fontAlgn="base">
              <a:spcBef>
                <a:spcPct val="0"/>
              </a:spcBef>
              <a:spcAft>
                <a:spcPct val="0"/>
              </a:spcAft>
              <a:defRPr sz="2800">
                <a:solidFill>
                  <a:srgbClr val="F29400"/>
                </a:solidFill>
                <a:latin typeface="Arial" panose="020B0604020202020204" pitchFamily="34" charset="0"/>
              </a:defRPr>
            </a:lvl6pPr>
            <a:lvl7pPr marL="914400" fontAlgn="base">
              <a:spcBef>
                <a:spcPct val="0"/>
              </a:spcBef>
              <a:spcAft>
                <a:spcPct val="0"/>
              </a:spcAft>
              <a:defRPr sz="2800">
                <a:solidFill>
                  <a:srgbClr val="F29400"/>
                </a:solidFill>
                <a:latin typeface="Arial" panose="020B0604020202020204" pitchFamily="34" charset="0"/>
              </a:defRPr>
            </a:lvl7pPr>
            <a:lvl8pPr marL="1371600" fontAlgn="base">
              <a:spcBef>
                <a:spcPct val="0"/>
              </a:spcBef>
              <a:spcAft>
                <a:spcPct val="0"/>
              </a:spcAft>
              <a:defRPr sz="2800">
                <a:solidFill>
                  <a:srgbClr val="F29400"/>
                </a:solidFill>
                <a:latin typeface="Arial" panose="020B0604020202020204" pitchFamily="34" charset="0"/>
              </a:defRPr>
            </a:lvl8pPr>
            <a:lvl9pPr marL="1828800" fontAlgn="base">
              <a:spcBef>
                <a:spcPct val="0"/>
              </a:spcBef>
              <a:spcAft>
                <a:spcPct val="0"/>
              </a:spcAft>
              <a:defRPr sz="2800">
                <a:solidFill>
                  <a:srgbClr val="F29400"/>
                </a:solidFill>
                <a:latin typeface="Arial" panose="020B0604020202020204" pitchFamily="34" charset="0"/>
              </a:defRPr>
            </a:lvl9pPr>
          </a:lstStyle>
          <a:p>
            <a:pPr>
              <a:lnSpc>
                <a:spcPts val="3300"/>
              </a:lnSpc>
            </a:pPr>
            <a:r>
              <a:rPr lang="de-DE" altLang="de-DE" sz="2600" dirty="0" smtClean="0"/>
              <a:t>APPENDIX: ESTIMATING NUISANCE PARAMETERS</a:t>
            </a:r>
            <a:endParaRPr lang="de-DE" altLang="de-DE" sz="2600" dirty="0"/>
          </a:p>
        </p:txBody>
      </p:sp>
      <mc:AlternateContent xmlns:mc="http://schemas.openxmlformats.org/markup-compatibility/2006" xmlns:a14="http://schemas.microsoft.com/office/drawing/2010/main">
        <mc:Choice Requires="a14">
          <p:sp>
            <p:nvSpPr>
              <p:cNvPr id="7" name="Rectangle 6"/>
              <p:cNvSpPr>
                <a:spLocks noChangeArrowheads="1"/>
              </p:cNvSpPr>
              <p:nvPr/>
            </p:nvSpPr>
            <p:spPr bwMode="auto">
              <a:xfrm>
                <a:off x="358775" y="1659735"/>
                <a:ext cx="8421688" cy="2789635"/>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accent2"/>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0" tIns="0" rIns="0" bIns="0"/>
              <a:lstStyle>
                <a:lvl1pPr marL="377825" indent="-377825" algn="l">
                  <a:lnSpc>
                    <a:spcPts val="2400"/>
                  </a:lnSpc>
                  <a:buFont typeface="Wingdings" panose="05000000000000000000" pitchFamily="2" charset="2"/>
                  <a:defRPr sz="1600">
                    <a:solidFill>
                      <a:schemeClr val="tx1"/>
                    </a:solidFill>
                    <a:latin typeface="Arial" panose="020B0604020202020204" pitchFamily="34" charset="0"/>
                  </a:defRPr>
                </a:lvl1pPr>
                <a:lvl2pPr marL="777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2pPr>
                <a:lvl3pPr marL="1158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3pPr>
                <a:lvl4pPr marL="1539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4pPr>
                <a:lvl5pPr marL="1920875" indent="-190500" algn="l">
                  <a:lnSpc>
                    <a:spcPts val="2400"/>
                  </a:lnSpc>
                  <a:buClr>
                    <a:srgbClr val="000073"/>
                  </a:buClr>
                  <a:buSzPct val="80000"/>
                  <a:buFont typeface="Times New Roman" panose="02020603050405020304" pitchFamily="18" charset="0"/>
                  <a:defRPr sz="1400">
                    <a:solidFill>
                      <a:srgbClr val="003867"/>
                    </a:solidFill>
                    <a:latin typeface="Arial" panose="020B0604020202020204" pitchFamily="34" charset="0"/>
                  </a:defRPr>
                </a:lvl5pPr>
                <a:lvl6pPr marL="23780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6pPr>
                <a:lvl7pPr marL="28352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7pPr>
                <a:lvl8pPr marL="32924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8pPr>
                <a:lvl9pPr marL="37496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9pPr>
              </a:lstStyle>
              <a:p>
                <a:pPr>
                  <a:lnSpc>
                    <a:spcPts val="2600"/>
                  </a:lnSpc>
                  <a:spcAft>
                    <a:spcPts val="1400"/>
                  </a:spcAft>
                  <a:buClr>
                    <a:srgbClr val="003867"/>
                  </a:buClr>
                  <a:buFontTx/>
                  <a:buBlip>
                    <a:blip r:embed="rId3"/>
                  </a:buBlip>
                </a:pPr>
                <a:r>
                  <a:rPr lang="de-DE" altLang="de-DE" sz="1800" dirty="0" smtClean="0"/>
                  <a:t>Unblinded</a:t>
                </a:r>
                <a:r>
                  <a:rPr lang="de-DE" altLang="de-DE" sz="1800" dirty="0"/>
                  <a:t> </a:t>
                </a:r>
                <a:r>
                  <a:rPr lang="de-DE" altLang="de-DE" sz="1800" dirty="0" err="1"/>
                  <a:t>group</a:t>
                </a:r>
                <a:r>
                  <a:rPr lang="de-DE" altLang="de-DE" sz="1800" dirty="0"/>
                  <a:t> </a:t>
                </a:r>
                <a:r>
                  <a:rPr lang="de-DE" altLang="de-DE" sz="1800" dirty="0" err="1"/>
                  <a:t>variance</a:t>
                </a:r>
                <a:r>
                  <a:rPr lang="de-DE" altLang="de-DE" sz="1800" dirty="0"/>
                  <a:t> </a:t>
                </a:r>
                <a:r>
                  <a:rPr lang="de-DE" altLang="de-DE" sz="1800" dirty="0" err="1" smtClean="0"/>
                  <a:t>estimator</a:t>
                </a:r>
                <a:r>
                  <a:rPr lang="de-DE" altLang="de-DE" sz="1800" dirty="0" smtClean="0"/>
                  <a:t> (UG)</a:t>
                </a:r>
              </a:p>
              <a:p>
                <a:pPr lvl="1">
                  <a:lnSpc>
                    <a:spcPts val="2600"/>
                  </a:lnSpc>
                  <a:spcAft>
                    <a:spcPts val="1400"/>
                  </a:spcAft>
                  <a:buClr>
                    <a:srgbClr val="003867"/>
                  </a:buClr>
                  <a:buFontTx/>
                  <a:buBlip>
                    <a:blip r:embed="rId3"/>
                  </a:buBlip>
                </a:pPr>
                <a14:m>
                  <m:oMath xmlns:m="http://schemas.openxmlformats.org/officeDocument/2006/math">
                    <m:sSubSup>
                      <m:sSubSupPr>
                        <m:ctrlPr>
                          <a:rPr lang="de-DE" altLang="de-DE" sz="1800" i="1">
                            <a:latin typeface="Cambria Math" panose="02040503050406030204" pitchFamily="18" charset="0"/>
                          </a:rPr>
                        </m:ctrlPr>
                      </m:sSubSupPr>
                      <m:e>
                        <m:acc>
                          <m:accPr>
                            <m:chr m:val="̂"/>
                            <m:ctrlPr>
                              <a:rPr lang="de-DE" altLang="de-DE" sz="1800" i="1">
                                <a:latin typeface="Cambria Math" panose="02040503050406030204" pitchFamily="18" charset="0"/>
                              </a:rPr>
                            </m:ctrlPr>
                          </m:accPr>
                          <m:e>
                            <m:r>
                              <a:rPr lang="de-DE" altLang="de-DE" sz="1800" i="1">
                                <a:latin typeface="Cambria Math" panose="02040503050406030204" pitchFamily="18" charset="0"/>
                                <a:ea typeface="Cambria Math" panose="02040503050406030204" pitchFamily="18" charset="0"/>
                              </a:rPr>
                              <m:t>𝜎</m:t>
                            </m:r>
                          </m:e>
                        </m:acc>
                      </m:e>
                      <m:sub>
                        <m:sSub>
                          <m:sSubPr>
                            <m:ctrlPr>
                              <a:rPr lang="de-DE" altLang="de-DE" sz="1800" i="1">
                                <a:latin typeface="Cambria Math" panose="02040503050406030204" pitchFamily="18" charset="0"/>
                              </a:rPr>
                            </m:ctrlPr>
                          </m:sSubPr>
                          <m:e>
                            <m:r>
                              <a:rPr lang="de-DE" altLang="de-DE" sz="1800" i="1">
                                <a:latin typeface="Cambria Math" panose="02040503050406030204" pitchFamily="18" charset="0"/>
                              </a:rPr>
                              <m:t>𝑛</m:t>
                            </m:r>
                          </m:e>
                          <m:sub>
                            <m:r>
                              <a:rPr lang="de-DE" altLang="de-DE" sz="1800" i="1">
                                <a:latin typeface="Cambria Math" panose="02040503050406030204" pitchFamily="18" charset="0"/>
                              </a:rPr>
                              <m:t>1</m:t>
                            </m:r>
                          </m:sub>
                        </m:sSub>
                        <m:r>
                          <a:rPr lang="de-DE" altLang="de-DE" sz="1800" i="1">
                            <a:latin typeface="Cambria Math" panose="02040503050406030204" pitchFamily="18" charset="0"/>
                          </a:rPr>
                          <m:t>, </m:t>
                        </m:r>
                        <m:r>
                          <a:rPr lang="de-DE" altLang="de-DE" sz="1800" b="0" i="1" smtClean="0">
                            <a:latin typeface="Cambria Math" panose="02040503050406030204" pitchFamily="18" charset="0"/>
                          </a:rPr>
                          <m:t>𝑈𝐺</m:t>
                        </m:r>
                        <m:r>
                          <a:rPr lang="de-DE" altLang="de-DE" sz="1800" b="0" i="1" smtClean="0">
                            <a:latin typeface="Cambria Math" panose="02040503050406030204" pitchFamily="18" charset="0"/>
                          </a:rPr>
                          <m:t>, </m:t>
                        </m:r>
                        <m:r>
                          <a:rPr lang="de-DE" altLang="de-DE" sz="1800" b="0" i="1" smtClean="0">
                            <a:latin typeface="Cambria Math" panose="02040503050406030204" pitchFamily="18" charset="0"/>
                          </a:rPr>
                          <m:t>𝑖</m:t>
                        </m:r>
                        <m:r>
                          <a:rPr lang="de-DE" altLang="de-DE" sz="1800" b="0" i="1" smtClean="0">
                            <a:latin typeface="Cambria Math" panose="02040503050406030204" pitchFamily="18" charset="0"/>
                          </a:rPr>
                          <m:t> </m:t>
                        </m:r>
                      </m:sub>
                      <m:sup>
                        <m:r>
                          <a:rPr lang="de-DE" altLang="de-DE" sz="1800" i="1">
                            <a:latin typeface="Cambria Math" panose="02040503050406030204" pitchFamily="18" charset="0"/>
                          </a:rPr>
                          <m:t>2</m:t>
                        </m:r>
                      </m:sup>
                    </m:sSubSup>
                    <m:r>
                      <a:rPr lang="de-DE" altLang="de-DE" sz="1800" i="1">
                        <a:latin typeface="Cambria Math" panose="02040503050406030204" pitchFamily="18" charset="0"/>
                      </a:rPr>
                      <m:t>=</m:t>
                    </m:r>
                    <m:f>
                      <m:fPr>
                        <m:ctrlPr>
                          <a:rPr lang="de-DE" altLang="de-DE" sz="1800" i="1" smtClean="0">
                            <a:latin typeface="Cambria Math" panose="02040503050406030204" pitchFamily="18" charset="0"/>
                          </a:rPr>
                        </m:ctrlPr>
                      </m:fPr>
                      <m:num>
                        <m:r>
                          <a:rPr lang="de-DE" altLang="de-DE" sz="1800" b="0" i="1" smtClean="0">
                            <a:latin typeface="Cambria Math" panose="02040503050406030204" pitchFamily="18" charset="0"/>
                          </a:rPr>
                          <m:t>1</m:t>
                        </m:r>
                      </m:num>
                      <m:den>
                        <m:sSub>
                          <m:sSubPr>
                            <m:ctrlPr>
                              <a:rPr lang="de-DE" altLang="de-DE" sz="1800" i="1">
                                <a:latin typeface="Cambria Math" panose="02040503050406030204" pitchFamily="18" charset="0"/>
                              </a:rPr>
                            </m:ctrlPr>
                          </m:sSubPr>
                          <m:e>
                            <m:r>
                              <a:rPr lang="de-DE" altLang="de-DE" sz="1800" i="1">
                                <a:latin typeface="Cambria Math" panose="02040503050406030204" pitchFamily="18" charset="0"/>
                              </a:rPr>
                              <m:t>𝑛</m:t>
                            </m:r>
                          </m:e>
                          <m:sub>
                            <m:d>
                              <m:dPr>
                                <m:begChr m:val="{"/>
                                <m:endChr m:val="}"/>
                                <m:ctrlPr>
                                  <a:rPr lang="de-DE" altLang="de-DE" sz="1800" i="1">
                                    <a:latin typeface="Cambria Math" panose="02040503050406030204" pitchFamily="18" charset="0"/>
                                  </a:rPr>
                                </m:ctrlPr>
                              </m:dPr>
                              <m:e>
                                <m:r>
                                  <a:rPr lang="de-DE" altLang="de-DE" sz="1800" i="1">
                                    <a:latin typeface="Cambria Math" panose="02040503050406030204" pitchFamily="18" charset="0"/>
                                  </a:rPr>
                                  <m:t>1, </m:t>
                                </m:r>
                                <m:r>
                                  <a:rPr lang="de-DE" altLang="de-DE" sz="1800" i="1">
                                    <a:latin typeface="Cambria Math" panose="02040503050406030204" pitchFamily="18" charset="0"/>
                                  </a:rPr>
                                  <m:t>𝑖</m:t>
                                </m:r>
                              </m:e>
                            </m:d>
                          </m:sub>
                        </m:sSub>
                        <m:r>
                          <a:rPr lang="de-DE" altLang="de-DE" sz="1800" i="1">
                            <a:latin typeface="Cambria Math" panose="02040503050406030204" pitchFamily="18" charset="0"/>
                          </a:rPr>
                          <m:t>− 1</m:t>
                        </m:r>
                      </m:den>
                    </m:f>
                    <m:r>
                      <a:rPr lang="de-DE" altLang="de-DE" sz="1800" i="1">
                        <a:latin typeface="Cambria Math" panose="02040503050406030204" pitchFamily="18" charset="0"/>
                      </a:rPr>
                      <m:t> </m:t>
                    </m:r>
                    <m:nary>
                      <m:naryPr>
                        <m:chr m:val="∑"/>
                        <m:ctrlPr>
                          <a:rPr lang="de-DE" altLang="de-DE" sz="1800" i="1" smtClean="0">
                            <a:latin typeface="Cambria Math" panose="02040503050406030204" pitchFamily="18" charset="0"/>
                          </a:rPr>
                        </m:ctrlPr>
                      </m:naryPr>
                      <m:sub>
                        <m:r>
                          <m:rPr>
                            <m:brk m:alnAt="23"/>
                          </m:rPr>
                          <a:rPr lang="de-DE" altLang="de-DE" sz="1800" b="0" i="1" smtClean="0">
                            <a:latin typeface="Cambria Math" panose="02040503050406030204" pitchFamily="18" charset="0"/>
                          </a:rPr>
                          <m:t>𝑘</m:t>
                        </m:r>
                        <m:r>
                          <a:rPr lang="de-DE" altLang="de-DE" sz="1800" b="0" i="1" smtClean="0">
                            <a:latin typeface="Cambria Math" panose="02040503050406030204" pitchFamily="18" charset="0"/>
                          </a:rPr>
                          <m:t>=1</m:t>
                        </m:r>
                      </m:sub>
                      <m:sup>
                        <m:sSub>
                          <m:sSubPr>
                            <m:ctrlPr>
                              <a:rPr lang="de-DE" altLang="de-DE" sz="1800" i="1" smtClean="0">
                                <a:latin typeface="Cambria Math" panose="02040503050406030204" pitchFamily="18" charset="0"/>
                              </a:rPr>
                            </m:ctrlPr>
                          </m:sSubPr>
                          <m:e>
                            <m:r>
                              <a:rPr lang="de-DE" altLang="de-DE" sz="1800" b="0" i="1" smtClean="0">
                                <a:latin typeface="Cambria Math" panose="02040503050406030204" pitchFamily="18" charset="0"/>
                              </a:rPr>
                              <m:t>𝑛</m:t>
                            </m:r>
                          </m:e>
                          <m:sub>
                            <m:r>
                              <a:rPr lang="de-DE" altLang="de-DE" sz="1800" b="0" i="1" smtClean="0">
                                <a:latin typeface="Cambria Math" panose="02040503050406030204" pitchFamily="18" charset="0"/>
                              </a:rPr>
                              <m:t>1,</m:t>
                            </m:r>
                            <m:r>
                              <a:rPr lang="de-DE" altLang="de-DE" sz="1800" b="0" i="1" smtClean="0">
                                <a:latin typeface="Cambria Math" panose="02040503050406030204" pitchFamily="18" charset="0"/>
                              </a:rPr>
                              <m:t>𝑖</m:t>
                            </m:r>
                          </m:sub>
                        </m:sSub>
                      </m:sup>
                      <m:e>
                        <m:sSup>
                          <m:sSupPr>
                            <m:ctrlPr>
                              <a:rPr lang="nn-NO" altLang="de-DE" sz="1800" i="1" smtClean="0">
                                <a:latin typeface="Cambria Math" panose="02040503050406030204" pitchFamily="18" charset="0"/>
                              </a:rPr>
                            </m:ctrlPr>
                          </m:sSupPr>
                          <m:e>
                            <m:d>
                              <m:dPr>
                                <m:ctrlPr>
                                  <a:rPr lang="nn-NO" altLang="de-DE" sz="1800" i="1">
                                    <a:latin typeface="Cambria Math" panose="02040503050406030204" pitchFamily="18" charset="0"/>
                                  </a:rPr>
                                </m:ctrlPr>
                              </m:dPr>
                              <m:e>
                                <m:sSub>
                                  <m:sSubPr>
                                    <m:ctrlPr>
                                      <a:rPr lang="nn-NO" altLang="de-DE" sz="1800" i="1">
                                        <a:latin typeface="Cambria Math" panose="02040503050406030204" pitchFamily="18" charset="0"/>
                                      </a:rPr>
                                    </m:ctrlPr>
                                  </m:sSubPr>
                                  <m:e>
                                    <m:r>
                                      <a:rPr lang="nn-NO" altLang="de-DE" sz="1800" i="1">
                                        <a:latin typeface="Cambria Math" panose="02040503050406030204" pitchFamily="18" charset="0"/>
                                      </a:rPr>
                                      <m:t>𝑌</m:t>
                                    </m:r>
                                  </m:e>
                                  <m:sub>
                                    <m:r>
                                      <a:rPr lang="nn-NO" altLang="de-DE" sz="1800" i="1">
                                        <a:latin typeface="Cambria Math" panose="02040503050406030204" pitchFamily="18" charset="0"/>
                                      </a:rPr>
                                      <m:t>𝑖</m:t>
                                    </m:r>
                                    <m:sSub>
                                      <m:sSubPr>
                                        <m:ctrlPr>
                                          <a:rPr lang="nn-NO" altLang="de-DE" sz="1800" i="1">
                                            <a:latin typeface="Cambria Math" panose="02040503050406030204" pitchFamily="18" charset="0"/>
                                          </a:rPr>
                                        </m:ctrlPr>
                                      </m:sSubPr>
                                      <m:e>
                                        <m:r>
                                          <a:rPr lang="nn-NO" altLang="de-DE" sz="1800" i="1">
                                            <a:latin typeface="Cambria Math" panose="02040503050406030204" pitchFamily="18" charset="0"/>
                                          </a:rPr>
                                          <m:t>𝑘</m:t>
                                        </m:r>
                                      </m:e>
                                      <m:sub>
                                        <m:r>
                                          <a:rPr lang="nn-NO" altLang="de-DE" sz="1800" i="1">
                                            <a:latin typeface="Cambria Math" panose="02040503050406030204" pitchFamily="18" charset="0"/>
                                          </a:rPr>
                                          <m:t>𝑖</m:t>
                                        </m:r>
                                      </m:sub>
                                    </m:sSub>
                                  </m:sub>
                                </m:sSub>
                                <m:r>
                                  <a:rPr lang="nn-NO" altLang="de-DE" sz="1800" i="1">
                                    <a:latin typeface="Cambria Math" panose="02040503050406030204" pitchFamily="18" charset="0"/>
                                  </a:rPr>
                                  <m:t>− </m:t>
                                </m:r>
                                <m:sSub>
                                  <m:sSubPr>
                                    <m:ctrlPr>
                                      <a:rPr lang="nn-NO" altLang="de-DE" sz="1800" i="1">
                                        <a:latin typeface="Cambria Math" panose="02040503050406030204" pitchFamily="18" charset="0"/>
                                      </a:rPr>
                                    </m:ctrlPr>
                                  </m:sSubPr>
                                  <m:e>
                                    <m:acc>
                                      <m:accPr>
                                        <m:chr m:val="̅"/>
                                        <m:ctrlPr>
                                          <a:rPr lang="nn-NO" altLang="de-DE" sz="1800" i="1" smtClean="0">
                                            <a:latin typeface="Cambria Math" panose="02040503050406030204" pitchFamily="18" charset="0"/>
                                          </a:rPr>
                                        </m:ctrlPr>
                                      </m:accPr>
                                      <m:e>
                                        <m:r>
                                          <a:rPr lang="de-DE" altLang="de-DE" sz="1800" b="0" i="1" smtClean="0">
                                            <a:latin typeface="Cambria Math" panose="02040503050406030204" pitchFamily="18" charset="0"/>
                                          </a:rPr>
                                          <m:t>𝑌</m:t>
                                        </m:r>
                                      </m:e>
                                    </m:acc>
                                  </m:e>
                                  <m:sub>
                                    <m:r>
                                      <a:rPr lang="nn-NO" altLang="de-DE" sz="1800" i="1">
                                        <a:latin typeface="Cambria Math" panose="02040503050406030204" pitchFamily="18" charset="0"/>
                                      </a:rPr>
                                      <m:t>𝑖</m:t>
                                    </m:r>
                                  </m:sub>
                                </m:sSub>
                              </m:e>
                            </m:d>
                          </m:e>
                          <m:sup>
                            <m:r>
                              <a:rPr lang="nn-NO" altLang="de-DE" sz="1800" i="1">
                                <a:latin typeface="Cambria Math" panose="02040503050406030204" pitchFamily="18" charset="0"/>
                              </a:rPr>
                              <m:t>2</m:t>
                            </m:r>
                          </m:sup>
                        </m:sSup>
                        <m:r>
                          <a:rPr lang="de-DE" altLang="de-DE" sz="1800" b="0" i="1" smtClean="0">
                            <a:latin typeface="Cambria Math" panose="02040503050406030204" pitchFamily="18" charset="0"/>
                          </a:rPr>
                          <m:t> </m:t>
                        </m:r>
                      </m:e>
                    </m:nary>
                    <m:r>
                      <a:rPr lang="de-DE" altLang="de-DE" sz="1800" b="0" i="1" smtClean="0">
                        <a:latin typeface="Cambria Math" panose="02040503050406030204" pitchFamily="18" charset="0"/>
                      </a:rPr>
                      <m:t> </m:t>
                    </m:r>
                  </m:oMath>
                </a14:m>
                <a:r>
                  <a:rPr lang="de-DE" altLang="de-DE" sz="1800" dirty="0" smtClean="0"/>
                  <a:t>with </a:t>
                </a:r>
                <a14:m>
                  <m:oMath xmlns:m="http://schemas.openxmlformats.org/officeDocument/2006/math">
                    <m:r>
                      <a:rPr lang="de-DE" altLang="de-DE" sz="1800" i="1">
                        <a:latin typeface="Cambria Math" panose="02040503050406030204" pitchFamily="18" charset="0"/>
                      </a:rPr>
                      <m:t>𝑖</m:t>
                    </m:r>
                    <m:r>
                      <a:rPr lang="de-DE" altLang="de-DE" sz="1800" i="1">
                        <a:latin typeface="Cambria Math" panose="02040503050406030204" pitchFamily="18" charset="0"/>
                      </a:rPr>
                      <m:t> = </m:t>
                    </m:r>
                    <m:r>
                      <a:rPr lang="de-DE" altLang="de-DE" sz="1800" i="1">
                        <a:latin typeface="Cambria Math" panose="02040503050406030204" pitchFamily="18" charset="0"/>
                      </a:rPr>
                      <m:t>𝐸</m:t>
                    </m:r>
                    <m:r>
                      <a:rPr lang="de-DE" altLang="de-DE" sz="1800" i="1">
                        <a:latin typeface="Cambria Math" panose="02040503050406030204" pitchFamily="18" charset="0"/>
                      </a:rPr>
                      <m:t>, </m:t>
                    </m:r>
                    <m:r>
                      <a:rPr lang="de-DE" altLang="de-DE" sz="1800" i="1">
                        <a:latin typeface="Cambria Math" panose="02040503050406030204" pitchFamily="18" charset="0"/>
                      </a:rPr>
                      <m:t>𝑅</m:t>
                    </m:r>
                    <m:r>
                      <a:rPr lang="de-DE" altLang="de-DE" sz="1800" i="1">
                        <a:latin typeface="Cambria Math" panose="02040503050406030204" pitchFamily="18" charset="0"/>
                      </a:rPr>
                      <m:t>, </m:t>
                    </m:r>
                    <m:r>
                      <a:rPr lang="de-DE" altLang="de-DE" sz="1800" i="1">
                        <a:latin typeface="Cambria Math" panose="02040503050406030204" pitchFamily="18" charset="0"/>
                      </a:rPr>
                      <m:t>𝑃</m:t>
                    </m:r>
                    <m:r>
                      <a:rPr lang="de-DE" altLang="de-DE" sz="1800" i="1">
                        <a:latin typeface="Cambria Math" panose="02040503050406030204" pitchFamily="18" charset="0"/>
                      </a:rPr>
                      <m:t>,  </m:t>
                    </m:r>
                    <m:sSub>
                      <m:sSubPr>
                        <m:ctrlPr>
                          <a:rPr lang="de-DE" altLang="de-DE" sz="1800" i="1">
                            <a:latin typeface="Cambria Math" panose="02040503050406030204" pitchFamily="18" charset="0"/>
                          </a:rPr>
                        </m:ctrlPr>
                      </m:sSubPr>
                      <m:e>
                        <m:r>
                          <a:rPr lang="de-DE" altLang="de-DE" sz="1800" i="1">
                            <a:latin typeface="Cambria Math" panose="02040503050406030204" pitchFamily="18" charset="0"/>
                          </a:rPr>
                          <m:t>𝑘</m:t>
                        </m:r>
                      </m:e>
                      <m:sub>
                        <m:r>
                          <a:rPr lang="de-DE" altLang="de-DE" sz="1800" i="1">
                            <a:latin typeface="Cambria Math" panose="02040503050406030204" pitchFamily="18" charset="0"/>
                          </a:rPr>
                          <m:t>𝑖</m:t>
                        </m:r>
                      </m:sub>
                    </m:sSub>
                    <m:r>
                      <a:rPr lang="de-DE" altLang="de-DE" sz="1800" i="1">
                        <a:latin typeface="Cambria Math" panose="02040503050406030204" pitchFamily="18" charset="0"/>
                      </a:rPr>
                      <m:t>= 1, …, </m:t>
                    </m:r>
                    <m:sSub>
                      <m:sSubPr>
                        <m:ctrlPr>
                          <a:rPr lang="de-DE" altLang="de-DE" sz="1800" i="1">
                            <a:latin typeface="Cambria Math" panose="02040503050406030204" pitchFamily="18" charset="0"/>
                          </a:rPr>
                        </m:ctrlPr>
                      </m:sSubPr>
                      <m:e>
                        <m:r>
                          <a:rPr lang="de-DE" altLang="de-DE" sz="1800" i="1">
                            <a:latin typeface="Cambria Math" panose="02040503050406030204" pitchFamily="18" charset="0"/>
                          </a:rPr>
                          <m:t>𝑛</m:t>
                        </m:r>
                      </m:e>
                      <m:sub>
                        <m:r>
                          <a:rPr lang="de-DE" altLang="de-DE" sz="1800" i="1">
                            <a:latin typeface="Cambria Math" panose="02040503050406030204" pitchFamily="18" charset="0"/>
                          </a:rPr>
                          <m:t>1,</m:t>
                        </m:r>
                        <m:r>
                          <a:rPr lang="de-DE" altLang="de-DE" sz="1800" i="1">
                            <a:latin typeface="Cambria Math" panose="02040503050406030204" pitchFamily="18" charset="0"/>
                          </a:rPr>
                          <m:t>𝑖</m:t>
                        </m:r>
                      </m:sub>
                    </m:sSub>
                  </m:oMath>
                </a14:m>
                <a:endParaRPr lang="de-DE" altLang="de-DE" sz="1800" dirty="0" smtClean="0"/>
              </a:p>
              <a:p>
                <a:pPr>
                  <a:lnSpc>
                    <a:spcPts val="2600"/>
                  </a:lnSpc>
                  <a:spcAft>
                    <a:spcPts val="1400"/>
                  </a:spcAft>
                  <a:buClr>
                    <a:srgbClr val="003867"/>
                  </a:buClr>
                  <a:buFontTx/>
                  <a:buBlip>
                    <a:blip r:embed="rId3"/>
                  </a:buBlip>
                </a:pPr>
                <a:endParaRPr lang="en-US" altLang="de-DE" sz="1800" dirty="0" smtClean="0"/>
              </a:p>
              <a:p>
                <a:pPr>
                  <a:lnSpc>
                    <a:spcPts val="2600"/>
                  </a:lnSpc>
                  <a:spcAft>
                    <a:spcPts val="1400"/>
                  </a:spcAft>
                  <a:buClr>
                    <a:srgbClr val="003867"/>
                  </a:buClr>
                  <a:buFontTx/>
                  <a:buBlip>
                    <a:blip r:embed="rId3"/>
                  </a:buBlip>
                </a:pPr>
                <a:r>
                  <a:rPr lang="en-US" altLang="de-DE" sz="1800" dirty="0" smtClean="0"/>
                  <a:t>Blinded </a:t>
                </a:r>
                <a:r>
                  <a:rPr lang="en-US" altLang="de-DE" sz="1800" dirty="0"/>
                  <a:t>adjusted </a:t>
                </a:r>
                <a:r>
                  <a:rPr lang="en-US" altLang="de-DE" sz="1800" b="1" dirty="0"/>
                  <a:t>one-sample</a:t>
                </a:r>
                <a:r>
                  <a:rPr lang="en-US" altLang="de-DE" sz="1800" dirty="0"/>
                  <a:t> variance </a:t>
                </a:r>
                <a:r>
                  <a:rPr lang="en-US" altLang="de-DE" sz="1800" dirty="0" smtClean="0"/>
                  <a:t>estimator (OSU)</a:t>
                </a:r>
              </a:p>
              <a:p>
                <a:pPr lvl="1">
                  <a:lnSpc>
                    <a:spcPts val="2600"/>
                  </a:lnSpc>
                  <a:spcAft>
                    <a:spcPts val="1400"/>
                  </a:spcAft>
                  <a:buClr>
                    <a:srgbClr val="003867"/>
                  </a:buClr>
                  <a:buFontTx/>
                  <a:buBlip>
                    <a:blip r:embed="rId3"/>
                  </a:buBlip>
                </a:pPr>
                <a14:m>
                  <m:oMath xmlns:m="http://schemas.openxmlformats.org/officeDocument/2006/math">
                    <m:sSubSup>
                      <m:sSubSupPr>
                        <m:ctrlPr>
                          <a:rPr lang="de-DE" altLang="de-DE" sz="1800" i="1">
                            <a:latin typeface="Cambria Math" panose="02040503050406030204" pitchFamily="18" charset="0"/>
                          </a:rPr>
                        </m:ctrlPr>
                      </m:sSubSupPr>
                      <m:e>
                        <m:acc>
                          <m:accPr>
                            <m:chr m:val="̂"/>
                            <m:ctrlPr>
                              <a:rPr lang="de-DE" altLang="de-DE" sz="1800" i="1" smtClean="0">
                                <a:latin typeface="Cambria Math" panose="02040503050406030204" pitchFamily="18" charset="0"/>
                              </a:rPr>
                            </m:ctrlPr>
                          </m:accPr>
                          <m:e>
                            <m:r>
                              <a:rPr lang="de-DE" altLang="de-DE" sz="1800" i="1" smtClean="0">
                                <a:latin typeface="Cambria Math" panose="02040503050406030204" pitchFamily="18" charset="0"/>
                                <a:ea typeface="Cambria Math" panose="02040503050406030204" pitchFamily="18" charset="0"/>
                              </a:rPr>
                              <m:t>𝜎</m:t>
                            </m:r>
                          </m:e>
                        </m:acc>
                      </m:e>
                      <m:sub>
                        <m:sSub>
                          <m:sSubPr>
                            <m:ctrlPr>
                              <a:rPr lang="de-DE" altLang="de-DE" sz="1800" i="1">
                                <a:latin typeface="Cambria Math" panose="02040503050406030204" pitchFamily="18" charset="0"/>
                              </a:rPr>
                            </m:ctrlPr>
                          </m:sSubPr>
                          <m:e>
                            <m:r>
                              <a:rPr lang="de-DE" altLang="de-DE" sz="1800" i="1">
                                <a:latin typeface="Cambria Math" panose="02040503050406030204" pitchFamily="18" charset="0"/>
                              </a:rPr>
                              <m:t>𝑛</m:t>
                            </m:r>
                          </m:e>
                          <m:sub>
                            <m:r>
                              <a:rPr lang="de-DE" altLang="de-DE" sz="1800" i="1">
                                <a:latin typeface="Cambria Math" panose="02040503050406030204" pitchFamily="18" charset="0"/>
                              </a:rPr>
                              <m:t>1</m:t>
                            </m:r>
                          </m:sub>
                        </m:sSub>
                        <m:r>
                          <a:rPr lang="de-DE" altLang="de-DE" sz="1800" i="1">
                            <a:latin typeface="Cambria Math" panose="02040503050406030204" pitchFamily="18" charset="0"/>
                          </a:rPr>
                          <m:t>, </m:t>
                        </m:r>
                        <m:r>
                          <a:rPr lang="de-DE" altLang="de-DE" sz="1800" i="1">
                            <a:latin typeface="Cambria Math" panose="02040503050406030204" pitchFamily="18" charset="0"/>
                          </a:rPr>
                          <m:t>𝑂𝑆</m:t>
                        </m:r>
                      </m:sub>
                      <m:sup>
                        <m:r>
                          <a:rPr lang="de-DE" altLang="de-DE" sz="1800" i="1">
                            <a:latin typeface="Cambria Math" panose="02040503050406030204" pitchFamily="18" charset="0"/>
                          </a:rPr>
                          <m:t>2</m:t>
                        </m:r>
                      </m:sup>
                    </m:sSubSup>
                    <m:r>
                      <a:rPr lang="de-DE" altLang="de-DE" sz="1800" i="1">
                        <a:latin typeface="Cambria Math" panose="02040503050406030204" pitchFamily="18" charset="0"/>
                      </a:rPr>
                      <m:t>= </m:t>
                    </m:r>
                    <m:f>
                      <m:fPr>
                        <m:ctrlPr>
                          <a:rPr lang="de-DE" altLang="de-DE" sz="1800" i="1" smtClean="0">
                            <a:latin typeface="Cambria Math" panose="02040503050406030204" pitchFamily="18" charset="0"/>
                          </a:rPr>
                        </m:ctrlPr>
                      </m:fPr>
                      <m:num>
                        <m:r>
                          <a:rPr lang="de-DE" altLang="de-DE" sz="1800" b="0" i="1" smtClean="0">
                            <a:latin typeface="Cambria Math" panose="02040503050406030204" pitchFamily="18" charset="0"/>
                          </a:rPr>
                          <m:t>1</m:t>
                        </m:r>
                      </m:num>
                      <m:den>
                        <m:sSub>
                          <m:sSubPr>
                            <m:ctrlPr>
                              <a:rPr lang="de-DE" altLang="de-DE" sz="1800" i="1">
                                <a:latin typeface="Cambria Math" panose="02040503050406030204" pitchFamily="18" charset="0"/>
                              </a:rPr>
                            </m:ctrlPr>
                          </m:sSubPr>
                          <m:e>
                            <m:r>
                              <a:rPr lang="de-DE" altLang="de-DE" sz="1800" i="1">
                                <a:latin typeface="Cambria Math" panose="02040503050406030204" pitchFamily="18" charset="0"/>
                              </a:rPr>
                              <m:t>𝑛</m:t>
                            </m:r>
                          </m:e>
                          <m:sub>
                            <m:r>
                              <a:rPr lang="de-DE" altLang="de-DE" sz="1800" i="1">
                                <a:latin typeface="Cambria Math" panose="02040503050406030204" pitchFamily="18" charset="0"/>
                              </a:rPr>
                              <m:t>1</m:t>
                            </m:r>
                          </m:sub>
                        </m:sSub>
                        <m:r>
                          <a:rPr lang="de-DE" altLang="de-DE" sz="1800" i="1">
                            <a:latin typeface="Cambria Math" panose="02040503050406030204" pitchFamily="18" charset="0"/>
                          </a:rPr>
                          <m:t>− 1</m:t>
                        </m:r>
                      </m:den>
                    </m:f>
                    <m:nary>
                      <m:naryPr>
                        <m:chr m:val="∑"/>
                        <m:ctrlPr>
                          <a:rPr lang="de-DE" altLang="de-DE" sz="1800" i="1" smtClean="0">
                            <a:latin typeface="Cambria Math" panose="02040503050406030204" pitchFamily="18" charset="0"/>
                          </a:rPr>
                        </m:ctrlPr>
                      </m:naryPr>
                      <m:sub>
                        <m:r>
                          <m:rPr>
                            <m:brk m:alnAt="23"/>
                          </m:rPr>
                          <a:rPr lang="de-DE" altLang="de-DE" sz="1800" b="0" i="1" smtClean="0">
                            <a:latin typeface="Cambria Math" panose="02040503050406030204" pitchFamily="18" charset="0"/>
                          </a:rPr>
                          <m:t>𝑘</m:t>
                        </m:r>
                        <m:r>
                          <a:rPr lang="de-DE" altLang="de-DE" sz="1800" b="0" i="1" smtClean="0">
                            <a:latin typeface="Cambria Math" panose="02040503050406030204" pitchFamily="18" charset="0"/>
                          </a:rPr>
                          <m:t>=1</m:t>
                        </m:r>
                      </m:sub>
                      <m:sup>
                        <m:sSub>
                          <m:sSubPr>
                            <m:ctrlPr>
                              <a:rPr lang="de-DE" altLang="de-DE" sz="1800" i="1" smtClean="0">
                                <a:latin typeface="Cambria Math" panose="02040503050406030204" pitchFamily="18" charset="0"/>
                              </a:rPr>
                            </m:ctrlPr>
                          </m:sSubPr>
                          <m:e>
                            <m:r>
                              <a:rPr lang="de-DE" altLang="de-DE" sz="1800" b="0" i="1" smtClean="0">
                                <a:latin typeface="Cambria Math" panose="02040503050406030204" pitchFamily="18" charset="0"/>
                              </a:rPr>
                              <m:t>𝑛</m:t>
                            </m:r>
                          </m:e>
                          <m:sub>
                            <m:r>
                              <a:rPr lang="de-DE" altLang="de-DE" sz="1800" b="0" i="1" smtClean="0">
                                <a:latin typeface="Cambria Math" panose="02040503050406030204" pitchFamily="18" charset="0"/>
                              </a:rPr>
                              <m:t>1</m:t>
                            </m:r>
                          </m:sub>
                        </m:sSub>
                      </m:sup>
                      <m:e>
                        <m:sSub>
                          <m:sSubPr>
                            <m:ctrlPr>
                              <a:rPr lang="de-DE" altLang="de-DE" sz="1800" i="1">
                                <a:latin typeface="Cambria Math" panose="02040503050406030204" pitchFamily="18" charset="0"/>
                              </a:rPr>
                            </m:ctrlPr>
                          </m:sSubPr>
                          <m:e>
                            <m:r>
                              <a:rPr lang="de-DE" altLang="de-DE" sz="1800" i="1">
                                <a:latin typeface="Cambria Math" panose="02040503050406030204" pitchFamily="18" charset="0"/>
                              </a:rPr>
                              <m:t>𝑌</m:t>
                            </m:r>
                          </m:e>
                          <m:sub>
                            <m:r>
                              <a:rPr lang="de-DE" altLang="de-DE" sz="1800" i="1">
                                <a:latin typeface="Cambria Math" panose="02040503050406030204" pitchFamily="18" charset="0"/>
                              </a:rPr>
                              <m:t>𝑘</m:t>
                            </m:r>
                          </m:sub>
                        </m:sSub>
                        <m:r>
                          <a:rPr lang="de-DE" altLang="de-DE" sz="1800" i="1">
                            <a:latin typeface="Cambria Math" panose="02040503050406030204" pitchFamily="18" charset="0"/>
                          </a:rPr>
                          <m:t>− </m:t>
                        </m:r>
                        <m:acc>
                          <m:accPr>
                            <m:chr m:val="̅"/>
                            <m:ctrlPr>
                              <a:rPr lang="de-DE" altLang="de-DE" sz="1800" i="1">
                                <a:latin typeface="Cambria Math" panose="02040503050406030204" pitchFamily="18" charset="0"/>
                              </a:rPr>
                            </m:ctrlPr>
                          </m:accPr>
                          <m:e>
                            <m:r>
                              <a:rPr lang="de-DE" altLang="de-DE" sz="1800" b="0" i="1" smtClean="0">
                                <a:latin typeface="Cambria Math" panose="02040503050406030204" pitchFamily="18" charset="0"/>
                              </a:rPr>
                              <m:t>𝑌</m:t>
                            </m:r>
                          </m:e>
                        </m:acc>
                      </m:e>
                    </m:nary>
                  </m:oMath>
                </a14:m>
                <a:r>
                  <a:rPr lang="de-DE" altLang="de-DE" sz="1800" dirty="0" smtClean="0"/>
                  <a:t> with </a:t>
                </a:r>
                <a14:m>
                  <m:oMath xmlns:m="http://schemas.openxmlformats.org/officeDocument/2006/math">
                    <m:r>
                      <a:rPr lang="de-DE" altLang="de-DE" sz="1800" i="1">
                        <a:latin typeface="Cambria Math" panose="02040503050406030204" pitchFamily="18" charset="0"/>
                      </a:rPr>
                      <m:t>𝑘</m:t>
                    </m:r>
                    <m:r>
                      <a:rPr lang="de-DE" altLang="de-DE" sz="1800" i="1">
                        <a:latin typeface="Cambria Math" panose="02040503050406030204" pitchFamily="18" charset="0"/>
                      </a:rPr>
                      <m:t> = 1, …, </m:t>
                    </m:r>
                    <m:sSub>
                      <m:sSubPr>
                        <m:ctrlPr>
                          <a:rPr lang="de-DE" altLang="de-DE" sz="1800" i="1">
                            <a:latin typeface="Cambria Math" panose="02040503050406030204" pitchFamily="18" charset="0"/>
                          </a:rPr>
                        </m:ctrlPr>
                      </m:sSubPr>
                      <m:e>
                        <m:r>
                          <a:rPr lang="de-DE" altLang="de-DE" sz="1800" i="1">
                            <a:latin typeface="Cambria Math" panose="02040503050406030204" pitchFamily="18" charset="0"/>
                          </a:rPr>
                          <m:t>𝑛</m:t>
                        </m:r>
                      </m:e>
                      <m:sub>
                        <m:r>
                          <a:rPr lang="de-DE" altLang="de-DE" sz="1800" i="1">
                            <a:latin typeface="Cambria Math" panose="02040503050406030204" pitchFamily="18" charset="0"/>
                          </a:rPr>
                          <m:t>1</m:t>
                        </m:r>
                      </m:sub>
                    </m:sSub>
                  </m:oMath>
                </a14:m>
                <a:endParaRPr lang="de-DE" altLang="de-DE" sz="1800" dirty="0" smtClean="0"/>
              </a:p>
              <a:p>
                <a:pPr lvl="1">
                  <a:lnSpc>
                    <a:spcPts val="2600"/>
                  </a:lnSpc>
                  <a:spcAft>
                    <a:spcPts val="1400"/>
                  </a:spcAft>
                  <a:buClr>
                    <a:srgbClr val="003867"/>
                  </a:buClr>
                  <a:buFontTx/>
                  <a:buBlip>
                    <a:blip r:embed="rId3"/>
                  </a:buBlip>
                </a:pPr>
                <a14:m>
                  <m:oMath xmlns:m="http://schemas.openxmlformats.org/officeDocument/2006/math">
                    <m:sSubSup>
                      <m:sSubSupPr>
                        <m:ctrlPr>
                          <a:rPr lang="de-DE" altLang="de-DE" sz="1800" i="1">
                            <a:latin typeface="Cambria Math" panose="02040503050406030204" pitchFamily="18" charset="0"/>
                          </a:rPr>
                        </m:ctrlPr>
                      </m:sSubSupPr>
                      <m:e>
                        <m:acc>
                          <m:accPr>
                            <m:chr m:val="̂"/>
                            <m:ctrlPr>
                              <a:rPr lang="de-DE" altLang="de-DE" sz="1800" i="1" smtClean="0">
                                <a:latin typeface="Cambria Math" panose="02040503050406030204" pitchFamily="18" charset="0"/>
                              </a:rPr>
                            </m:ctrlPr>
                          </m:accPr>
                          <m:e>
                            <m:r>
                              <a:rPr lang="de-DE" altLang="de-DE" sz="1800" i="1" smtClean="0">
                                <a:latin typeface="Cambria Math" panose="02040503050406030204" pitchFamily="18" charset="0"/>
                                <a:ea typeface="Cambria Math" panose="02040503050406030204" pitchFamily="18" charset="0"/>
                              </a:rPr>
                              <m:t>𝜎</m:t>
                            </m:r>
                          </m:e>
                        </m:acc>
                      </m:e>
                      <m:sub>
                        <m:sSub>
                          <m:sSubPr>
                            <m:ctrlPr>
                              <a:rPr lang="de-DE" altLang="de-DE" sz="1800" i="1">
                                <a:latin typeface="Cambria Math" panose="02040503050406030204" pitchFamily="18" charset="0"/>
                              </a:rPr>
                            </m:ctrlPr>
                          </m:sSubPr>
                          <m:e>
                            <m:r>
                              <a:rPr lang="de-DE" altLang="de-DE" sz="1800" i="1">
                                <a:latin typeface="Cambria Math" panose="02040503050406030204" pitchFamily="18" charset="0"/>
                              </a:rPr>
                              <m:t>𝑛</m:t>
                            </m:r>
                          </m:e>
                          <m:sub>
                            <m:r>
                              <a:rPr lang="de-DE" altLang="de-DE" sz="1800" i="1">
                                <a:latin typeface="Cambria Math" panose="02040503050406030204" pitchFamily="18" charset="0"/>
                              </a:rPr>
                              <m:t>1</m:t>
                            </m:r>
                          </m:sub>
                        </m:sSub>
                        <m:r>
                          <a:rPr lang="de-DE" altLang="de-DE" sz="1800" i="1">
                            <a:latin typeface="Cambria Math" panose="02040503050406030204" pitchFamily="18" charset="0"/>
                          </a:rPr>
                          <m:t>, </m:t>
                        </m:r>
                        <m:r>
                          <a:rPr lang="de-DE" altLang="de-DE" sz="1800" i="1">
                            <a:latin typeface="Cambria Math" panose="02040503050406030204" pitchFamily="18" charset="0"/>
                          </a:rPr>
                          <m:t>𝑂𝑆𝑈</m:t>
                        </m:r>
                      </m:sub>
                      <m:sup>
                        <m:r>
                          <a:rPr lang="de-DE" altLang="de-DE" sz="1800" i="1">
                            <a:latin typeface="Cambria Math" panose="02040503050406030204" pitchFamily="18" charset="0"/>
                          </a:rPr>
                          <m:t>2</m:t>
                        </m:r>
                      </m:sup>
                    </m:sSubSup>
                    <m:r>
                      <a:rPr lang="de-DE" altLang="de-DE" sz="1800" i="1">
                        <a:latin typeface="Cambria Math" panose="02040503050406030204" pitchFamily="18" charset="0"/>
                      </a:rPr>
                      <m:t>=</m:t>
                    </m:r>
                    <m:sSubSup>
                      <m:sSubSupPr>
                        <m:ctrlPr>
                          <a:rPr lang="de-DE" altLang="de-DE" sz="1800" i="1">
                            <a:latin typeface="Cambria Math" panose="02040503050406030204" pitchFamily="18" charset="0"/>
                          </a:rPr>
                        </m:ctrlPr>
                      </m:sSubSupPr>
                      <m:e>
                        <m:acc>
                          <m:accPr>
                            <m:chr m:val="̂"/>
                            <m:ctrlPr>
                              <a:rPr lang="de-DE" altLang="de-DE" sz="1800" i="1">
                                <a:latin typeface="Cambria Math" panose="02040503050406030204" pitchFamily="18" charset="0"/>
                              </a:rPr>
                            </m:ctrlPr>
                          </m:accPr>
                          <m:e>
                            <m:r>
                              <a:rPr lang="de-DE" altLang="de-DE" sz="1800" i="1">
                                <a:latin typeface="Cambria Math" panose="02040503050406030204" pitchFamily="18" charset="0"/>
                                <a:ea typeface="Cambria Math" panose="02040503050406030204" pitchFamily="18" charset="0"/>
                              </a:rPr>
                              <m:t>𝜎</m:t>
                            </m:r>
                          </m:e>
                        </m:acc>
                      </m:e>
                      <m:sub>
                        <m:sSub>
                          <m:sSubPr>
                            <m:ctrlPr>
                              <a:rPr lang="de-DE" altLang="de-DE" sz="1800" i="1">
                                <a:latin typeface="Cambria Math" panose="02040503050406030204" pitchFamily="18" charset="0"/>
                              </a:rPr>
                            </m:ctrlPr>
                          </m:sSubPr>
                          <m:e>
                            <m:r>
                              <a:rPr lang="de-DE" altLang="de-DE" sz="1800" i="1">
                                <a:latin typeface="Cambria Math" panose="02040503050406030204" pitchFamily="18" charset="0"/>
                              </a:rPr>
                              <m:t>𝑛</m:t>
                            </m:r>
                          </m:e>
                          <m:sub>
                            <m:r>
                              <a:rPr lang="de-DE" altLang="de-DE" sz="1800" i="1">
                                <a:latin typeface="Cambria Math" panose="02040503050406030204" pitchFamily="18" charset="0"/>
                              </a:rPr>
                              <m:t>1</m:t>
                            </m:r>
                          </m:sub>
                        </m:sSub>
                        <m:r>
                          <a:rPr lang="de-DE" altLang="de-DE" sz="1800" i="1">
                            <a:latin typeface="Cambria Math" panose="02040503050406030204" pitchFamily="18" charset="0"/>
                          </a:rPr>
                          <m:t>, </m:t>
                        </m:r>
                        <m:r>
                          <a:rPr lang="de-DE" altLang="de-DE" sz="1800" i="1">
                            <a:latin typeface="Cambria Math" panose="02040503050406030204" pitchFamily="18" charset="0"/>
                          </a:rPr>
                          <m:t>𝑂𝑆</m:t>
                        </m:r>
                      </m:sub>
                      <m:sup>
                        <m:r>
                          <a:rPr lang="de-DE" altLang="de-DE" sz="1800" i="1">
                            <a:latin typeface="Cambria Math" panose="02040503050406030204" pitchFamily="18" charset="0"/>
                          </a:rPr>
                          <m:t>2</m:t>
                        </m:r>
                      </m:sup>
                    </m:sSubSup>
                    <m:r>
                      <a:rPr lang="de-DE" altLang="de-DE" sz="1800" i="1">
                        <a:latin typeface="Cambria Math" panose="02040503050406030204" pitchFamily="18" charset="0"/>
                      </a:rPr>
                      <m:t>−</m:t>
                    </m:r>
                    <m:r>
                      <a:rPr lang="de-DE" altLang="de-DE" sz="1800" b="0" i="1" smtClean="0">
                        <a:latin typeface="Cambria Math" panose="02040503050406030204" pitchFamily="18" charset="0"/>
                      </a:rPr>
                      <m:t>𝐵𝑖𝑎𝑠</m:t>
                    </m:r>
                    <m:d>
                      <m:dPr>
                        <m:ctrlPr>
                          <a:rPr lang="de-DE" altLang="de-DE" sz="1800" i="1">
                            <a:latin typeface="Cambria Math" panose="02040503050406030204" pitchFamily="18" charset="0"/>
                          </a:rPr>
                        </m:ctrlPr>
                      </m:dPr>
                      <m:e>
                        <m:sSubSup>
                          <m:sSubSupPr>
                            <m:ctrlPr>
                              <a:rPr lang="de-DE" altLang="de-DE" sz="1800" i="1">
                                <a:latin typeface="Cambria Math" panose="02040503050406030204" pitchFamily="18" charset="0"/>
                              </a:rPr>
                            </m:ctrlPr>
                          </m:sSubSupPr>
                          <m:e>
                            <m:acc>
                              <m:accPr>
                                <m:chr m:val="̂"/>
                                <m:ctrlPr>
                                  <a:rPr lang="de-DE" altLang="de-DE" sz="1800" i="1">
                                    <a:latin typeface="Cambria Math" panose="02040503050406030204" pitchFamily="18" charset="0"/>
                                  </a:rPr>
                                </m:ctrlPr>
                              </m:accPr>
                              <m:e>
                                <m:r>
                                  <a:rPr lang="de-DE" altLang="de-DE" sz="1800" i="1">
                                    <a:latin typeface="Cambria Math" panose="02040503050406030204" pitchFamily="18" charset="0"/>
                                    <a:ea typeface="Cambria Math" panose="02040503050406030204" pitchFamily="18" charset="0"/>
                                  </a:rPr>
                                  <m:t>𝜎</m:t>
                                </m:r>
                              </m:e>
                            </m:acc>
                          </m:e>
                          <m:sub>
                            <m:sSub>
                              <m:sSubPr>
                                <m:ctrlPr>
                                  <a:rPr lang="de-DE" altLang="de-DE" sz="1800" i="1">
                                    <a:latin typeface="Cambria Math" panose="02040503050406030204" pitchFamily="18" charset="0"/>
                                  </a:rPr>
                                </m:ctrlPr>
                              </m:sSubPr>
                              <m:e>
                                <m:r>
                                  <a:rPr lang="de-DE" altLang="de-DE" sz="1800" i="1">
                                    <a:latin typeface="Cambria Math" panose="02040503050406030204" pitchFamily="18" charset="0"/>
                                  </a:rPr>
                                  <m:t>𝑛</m:t>
                                </m:r>
                              </m:e>
                              <m:sub>
                                <m:r>
                                  <a:rPr lang="de-DE" altLang="de-DE" sz="1800" i="1">
                                    <a:latin typeface="Cambria Math" panose="02040503050406030204" pitchFamily="18" charset="0"/>
                                  </a:rPr>
                                  <m:t>1</m:t>
                                </m:r>
                              </m:sub>
                            </m:sSub>
                            <m:r>
                              <a:rPr lang="de-DE" altLang="de-DE" sz="1800" i="1">
                                <a:latin typeface="Cambria Math" panose="02040503050406030204" pitchFamily="18" charset="0"/>
                              </a:rPr>
                              <m:t>, </m:t>
                            </m:r>
                            <m:r>
                              <a:rPr lang="de-DE" altLang="de-DE" sz="1800" i="1">
                                <a:latin typeface="Cambria Math" panose="02040503050406030204" pitchFamily="18" charset="0"/>
                              </a:rPr>
                              <m:t>𝑂𝑆</m:t>
                            </m:r>
                          </m:sub>
                          <m:sup>
                            <m:r>
                              <a:rPr lang="de-DE" altLang="de-DE" sz="1800" i="1">
                                <a:latin typeface="Cambria Math" panose="02040503050406030204" pitchFamily="18" charset="0"/>
                              </a:rPr>
                              <m:t>2</m:t>
                            </m:r>
                          </m:sup>
                        </m:sSubSup>
                        <m:r>
                          <a:rPr lang="de-DE" altLang="de-DE" sz="1800" i="1">
                            <a:latin typeface="Cambria Math" panose="02040503050406030204" pitchFamily="18" charset="0"/>
                          </a:rPr>
                          <m:t>, </m:t>
                        </m:r>
                        <m:sSup>
                          <m:sSupPr>
                            <m:ctrlPr>
                              <a:rPr lang="de-DE" altLang="de-DE" sz="1800" i="1">
                                <a:latin typeface="Cambria Math" panose="02040503050406030204" pitchFamily="18" charset="0"/>
                              </a:rPr>
                            </m:ctrlPr>
                          </m:sSupPr>
                          <m:e>
                            <m:r>
                              <a:rPr lang="de-DE" altLang="de-DE" sz="1800" i="1">
                                <a:latin typeface="Cambria Math" panose="02040503050406030204" pitchFamily="18" charset="0"/>
                              </a:rPr>
                              <m:t>𝜎</m:t>
                            </m:r>
                          </m:e>
                          <m:sup>
                            <m:r>
                              <a:rPr lang="de-DE" altLang="de-DE" sz="1800" i="1">
                                <a:latin typeface="Cambria Math" panose="02040503050406030204" pitchFamily="18" charset="0"/>
                              </a:rPr>
                              <m:t>2</m:t>
                            </m:r>
                          </m:sup>
                        </m:sSup>
                      </m:e>
                    </m:d>
                  </m:oMath>
                </a14:m>
                <a:endParaRPr lang="de-DE" altLang="de-DE" sz="1800" dirty="0" smtClean="0"/>
              </a:p>
            </p:txBody>
          </p:sp>
        </mc:Choice>
        <mc:Fallback xmlns="">
          <p:sp>
            <p:nvSpPr>
              <p:cNvPr id="7" name="Rectangle 6"/>
              <p:cNvSpPr>
                <a:spLocks noRot="1" noChangeAspect="1" noMove="1" noResize="1" noEditPoints="1" noAdjustHandles="1" noChangeArrowheads="1" noChangeShapeType="1" noTextEdit="1"/>
              </p:cNvSpPr>
              <p:nvPr/>
            </p:nvSpPr>
            <p:spPr bwMode="auto">
              <a:xfrm>
                <a:off x="358775" y="1659735"/>
                <a:ext cx="8421688" cy="2789635"/>
              </a:xfrm>
              <a:prstGeom prst="rect">
                <a:avLst/>
              </a:prstGeom>
              <a:blipFill>
                <a:blip r:embed="rId4"/>
                <a:stretch>
                  <a:fillRect l="-72" t="-1747" b="-873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noFill/>
                  </a:rPr>
                  <a:t> </a:t>
                </a:r>
              </a:p>
            </p:txBody>
          </p:sp>
        </mc:Fallback>
      </mc:AlternateContent>
      <p:sp>
        <p:nvSpPr>
          <p:cNvPr id="6" name="Rechteck 5"/>
          <p:cNvSpPr/>
          <p:nvPr/>
        </p:nvSpPr>
        <p:spPr bwMode="auto">
          <a:xfrm>
            <a:off x="1187624" y="2652862"/>
            <a:ext cx="3744416" cy="432048"/>
          </a:xfrm>
          <a:prstGeom prst="rect">
            <a:avLst/>
          </a:prstGeom>
          <a:solidFill>
            <a:schemeClr val="bg1"/>
          </a:solidFill>
          <a:ln w="19050">
            <a:solidFill>
              <a:srgbClr val="F29400"/>
            </a:solidFill>
          </a:ln>
          <a:effectLst/>
          <a:extLst/>
        </p:spPr>
        <p:txBody>
          <a:bodyPr vert="horz" wrap="none" lIns="2160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rgbClr val="000000"/>
                </a:solidFill>
                <a:effectLst/>
                <a:latin typeface="Arial" panose="020B0604020202020204" pitchFamily="34" charset="0"/>
              </a:rPr>
              <a:t>= Sample </a:t>
            </a:r>
            <a:r>
              <a:rPr kumimoji="0" lang="de-DE" sz="1200" b="0" i="0" u="none" strike="noStrike" cap="none" normalizeH="0" baseline="0" dirty="0" err="1" smtClean="0">
                <a:ln>
                  <a:noFill/>
                </a:ln>
                <a:solidFill>
                  <a:srgbClr val="000000"/>
                </a:solidFill>
                <a:effectLst/>
                <a:latin typeface="Arial" panose="020B0604020202020204" pitchFamily="34" charset="0"/>
              </a:rPr>
              <a:t>variances</a:t>
            </a:r>
            <a:endParaRPr kumimoji="0" lang="de-DE" sz="1200" b="0" i="0" u="none" strike="noStrike" cap="none" normalizeH="0" baseline="0" dirty="0" smtClean="0">
              <a:ln>
                <a:noFill/>
              </a:ln>
              <a:solidFill>
                <a:srgbClr val="000000"/>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8" name="Rechteck 7"/>
              <p:cNvSpPr/>
              <p:nvPr/>
            </p:nvSpPr>
            <p:spPr bwMode="auto">
              <a:xfrm>
                <a:off x="4716016" y="4077599"/>
                <a:ext cx="3744416" cy="657779"/>
              </a:xfrm>
              <a:prstGeom prst="rect">
                <a:avLst/>
              </a:prstGeom>
              <a:solidFill>
                <a:schemeClr val="bg1"/>
              </a:solidFill>
              <a:ln w="19050">
                <a:solidFill>
                  <a:srgbClr val="F29400"/>
                </a:solidFill>
              </a:ln>
              <a:effectLst/>
              <a:extLst/>
            </p:spPr>
            <p:txBody>
              <a:bodyPr vert="horz" wrap="none" lIns="21600" tIns="0" rIns="0" bIns="0" numCol="1" rtlCol="0" anchor="ctr" anchorCtr="0" compatLnSpc="1">
                <a:prstTxWarp prst="textNoShape">
                  <a:avLst/>
                </a:prstTxWarp>
              </a:bodyPr>
              <a:lstStyle/>
              <a:p>
                <a:r>
                  <a:rPr kumimoji="0" lang="de-DE" sz="1200" b="0" i="0" u="none" strike="noStrike" cap="none" normalizeH="0" baseline="0" dirty="0" smtClean="0">
                    <a:ln>
                      <a:noFill/>
                    </a:ln>
                    <a:solidFill>
                      <a:srgbClr val="000000"/>
                    </a:solidFill>
                    <a:effectLst/>
                    <a:latin typeface="Arial" panose="020B0604020202020204" pitchFamily="34" charset="0"/>
                  </a:rPr>
                  <a:t>Using</a:t>
                </a:r>
                <a:r>
                  <a:rPr kumimoji="0" lang="de-DE" sz="1200" b="0" i="0" u="none" strike="noStrike" cap="none" normalizeH="0" dirty="0" smtClean="0">
                    <a:ln>
                      <a:noFill/>
                    </a:ln>
                    <a:solidFill>
                      <a:srgbClr val="000000"/>
                    </a:solidFill>
                    <a:effectLst/>
                    <a:latin typeface="Arial" panose="020B0604020202020204" pitchFamily="34" charset="0"/>
                  </a:rPr>
                  <a:t> </a:t>
                </a:r>
                <a:r>
                  <a:rPr kumimoji="0" lang="de-DE" sz="1200" b="0" i="0" u="none" strike="noStrike" cap="none" normalizeH="0" dirty="0" err="1" smtClean="0">
                    <a:ln>
                      <a:noFill/>
                    </a:ln>
                    <a:solidFill>
                      <a:srgbClr val="000000"/>
                    </a:solidFill>
                    <a:effectLst/>
                    <a:latin typeface="Arial" panose="020B0604020202020204" pitchFamily="34" charset="0"/>
                  </a:rPr>
                  <a:t>the</a:t>
                </a:r>
                <a:r>
                  <a:rPr kumimoji="0" lang="de-DE" sz="1200" b="0" i="0" u="none" strike="noStrike" cap="none" normalizeH="0" dirty="0" smtClean="0">
                    <a:ln>
                      <a:noFill/>
                    </a:ln>
                    <a:solidFill>
                      <a:srgbClr val="000000"/>
                    </a:solidFill>
                    <a:effectLst/>
                    <a:latin typeface="Arial" panose="020B0604020202020204" pitchFamily="34" charset="0"/>
                  </a:rPr>
                  <a:t> </a:t>
                </a:r>
                <a:r>
                  <a:rPr kumimoji="0" lang="de-DE" sz="1200" b="0" i="0" u="none" strike="noStrike" cap="none" normalizeH="0" dirty="0" err="1" smtClean="0">
                    <a:ln>
                      <a:noFill/>
                    </a:ln>
                    <a:solidFill>
                      <a:srgbClr val="000000"/>
                    </a:solidFill>
                    <a:effectLst/>
                    <a:latin typeface="Arial" panose="020B0604020202020204" pitchFamily="34" charset="0"/>
                  </a:rPr>
                  <a:t>group</a:t>
                </a:r>
                <a:r>
                  <a:rPr kumimoji="0" lang="de-DE" sz="1200" b="0" i="0" u="none" strike="noStrike" cap="none" normalizeH="0" dirty="0" smtClean="0">
                    <a:ln>
                      <a:noFill/>
                    </a:ln>
                    <a:solidFill>
                      <a:srgbClr val="000000"/>
                    </a:solidFill>
                    <a:effectLst/>
                    <a:latin typeface="Arial" panose="020B0604020202020204" pitchFamily="34" charset="0"/>
                  </a:rPr>
                  <a:t> </a:t>
                </a:r>
                <a:r>
                  <a:rPr kumimoji="0" lang="de-DE" sz="1200" b="0" i="0" u="none" strike="noStrike" cap="none" normalizeH="0" dirty="0" err="1" smtClean="0">
                    <a:ln>
                      <a:noFill/>
                    </a:ln>
                    <a:solidFill>
                      <a:srgbClr val="000000"/>
                    </a:solidFill>
                    <a:effectLst/>
                    <a:latin typeface="Arial" panose="020B0604020202020204" pitchFamily="34" charset="0"/>
                  </a:rPr>
                  <a:t>variance</a:t>
                </a:r>
                <a:r>
                  <a:rPr kumimoji="0" lang="de-DE" sz="1200" b="0" i="0" u="none" strike="noStrike" cap="none" normalizeH="0" dirty="0" smtClean="0">
                    <a:ln>
                      <a:noFill/>
                    </a:ln>
                    <a:solidFill>
                      <a:srgbClr val="000000"/>
                    </a:solidFill>
                    <a:effectLst/>
                    <a:latin typeface="Arial" panose="020B0604020202020204" pitchFamily="34" charset="0"/>
                  </a:rPr>
                  <a:t> </a:t>
                </a:r>
                <a:r>
                  <a:rPr kumimoji="0" lang="de-DE" sz="1200" b="0" i="0" u="none" strike="noStrike" cap="none" normalizeH="0" dirty="0" err="1" smtClean="0">
                    <a:ln>
                      <a:noFill/>
                    </a:ln>
                    <a:solidFill>
                      <a:srgbClr val="000000"/>
                    </a:solidFill>
                    <a:effectLst/>
                    <a:latin typeface="Arial" panose="020B0604020202020204" pitchFamily="34" charset="0"/>
                  </a:rPr>
                  <a:t>ratio</a:t>
                </a:r>
                <a:r>
                  <a:rPr kumimoji="0" lang="de-DE" sz="1200" b="0" i="0" u="none" strike="noStrike" cap="none" normalizeH="0" dirty="0" smtClean="0">
                    <a:ln>
                      <a:noFill/>
                    </a:ln>
                    <a:solidFill>
                      <a:srgbClr val="000000"/>
                    </a:solidFill>
                    <a:effectLst/>
                    <a:latin typeface="Arial" panose="020B0604020202020204" pitchFamily="34" charset="0"/>
                  </a:rPr>
                  <a:t> </a:t>
                </a:r>
                <a14:m>
                  <m:oMath xmlns:m="http://schemas.openxmlformats.org/officeDocument/2006/math">
                    <m:r>
                      <m:rPr>
                        <m:nor/>
                      </m:rPr>
                      <a:rPr lang="de-DE" altLang="de-DE" sz="1200">
                        <a:latin typeface="Cambria Math" panose="02040503050406030204" pitchFamily="18" charset="0"/>
                      </a:rPr>
                      <m:t>(1; </m:t>
                    </m:r>
                    <m:sSub>
                      <m:sSubPr>
                        <m:ctrlPr>
                          <a:rPr lang="de-DE" altLang="de-DE" sz="1200" i="1">
                            <a:latin typeface="Cambria Math" panose="02040503050406030204" pitchFamily="18" charset="0"/>
                          </a:rPr>
                        </m:ctrlPr>
                      </m:sSubPr>
                      <m:e>
                        <m:r>
                          <a:rPr lang="de-DE" altLang="de-DE" sz="1200" i="1">
                            <a:latin typeface="Cambria Math" panose="02040503050406030204" pitchFamily="18" charset="0"/>
                          </a:rPr>
                          <m:t>𝑐</m:t>
                        </m:r>
                      </m:e>
                      <m:sub>
                        <m:r>
                          <a:rPr lang="de-DE" altLang="de-DE" sz="1200" i="1">
                            <a:latin typeface="Cambria Math" panose="02040503050406030204" pitchFamily="18" charset="0"/>
                          </a:rPr>
                          <m:t>𝑅</m:t>
                        </m:r>
                      </m:sub>
                    </m:sSub>
                    <m:r>
                      <a:rPr lang="de-DE" altLang="de-DE" sz="1200" i="1">
                        <a:latin typeface="Cambria Math" panose="02040503050406030204" pitchFamily="18" charset="0"/>
                      </a:rPr>
                      <m:t>;</m:t>
                    </m:r>
                    <m:sSub>
                      <m:sSubPr>
                        <m:ctrlPr>
                          <a:rPr lang="de-DE" altLang="de-DE" sz="1200" i="1">
                            <a:latin typeface="Cambria Math" panose="02040503050406030204" pitchFamily="18" charset="0"/>
                          </a:rPr>
                        </m:ctrlPr>
                      </m:sSubPr>
                      <m:e>
                        <m:r>
                          <a:rPr lang="de-DE" altLang="de-DE" sz="1200" i="1">
                            <a:latin typeface="Cambria Math" panose="02040503050406030204" pitchFamily="18" charset="0"/>
                          </a:rPr>
                          <m:t>𝑐</m:t>
                        </m:r>
                      </m:e>
                      <m:sub>
                        <m:r>
                          <a:rPr lang="de-DE" altLang="de-DE" sz="1200" i="1">
                            <a:latin typeface="Cambria Math" panose="02040503050406030204" pitchFamily="18" charset="0"/>
                          </a:rPr>
                          <m:t>𝑃</m:t>
                        </m:r>
                      </m:sub>
                    </m:sSub>
                    <m:r>
                      <m:rPr>
                        <m:nor/>
                      </m:rPr>
                      <a:rPr lang="de-DE" altLang="de-DE" sz="1200">
                        <a:latin typeface="Cambria Math" panose="02040503050406030204" pitchFamily="18" charset="0"/>
                      </a:rPr>
                      <m:t>)</m:t>
                    </m:r>
                  </m:oMath>
                </a14:m>
                <a:r>
                  <a:rPr kumimoji="0" lang="de-DE" sz="1200" b="0" i="0" u="none" strike="noStrike" cap="none" normalizeH="0" dirty="0" smtClean="0">
                    <a:ln>
                      <a:noFill/>
                    </a:ln>
                    <a:solidFill>
                      <a:srgbClr val="000000"/>
                    </a:solidFill>
                    <a:effectLst/>
                    <a:latin typeface="Arial" panose="020B0604020202020204" pitchFamily="34" charset="0"/>
                  </a:rPr>
                  <a:t> </a:t>
                </a:r>
                <a:r>
                  <a:rPr kumimoji="0" lang="de-DE" sz="1200" b="0" i="0" u="none" strike="noStrike" cap="none" normalizeH="0" dirty="0" err="1" smtClean="0">
                    <a:ln>
                      <a:noFill/>
                    </a:ln>
                    <a:solidFill>
                      <a:srgbClr val="000000"/>
                    </a:solidFill>
                    <a:effectLst/>
                    <a:latin typeface="Arial" panose="020B0604020202020204" pitchFamily="34" charset="0"/>
                  </a:rPr>
                  <a:t>additionally</a:t>
                </a:r>
                <a:r>
                  <a:rPr kumimoji="0" lang="de-DE" sz="1200" b="0" i="0" u="none" strike="noStrike" cap="none" normalizeH="0" dirty="0" smtClean="0">
                    <a:ln>
                      <a:noFill/>
                    </a:ln>
                    <a:solidFill>
                      <a:srgbClr val="000000"/>
                    </a:solidFill>
                    <a:effectLst/>
                    <a:latin typeface="Arial" panose="020B0604020202020204" pitchFamily="34" charset="0"/>
                  </a:rPr>
                  <a:t> </a:t>
                </a:r>
                <a:br>
                  <a:rPr kumimoji="0" lang="de-DE" sz="1200" b="0" i="0" u="none" strike="noStrike" cap="none" normalizeH="0" dirty="0" smtClean="0">
                    <a:ln>
                      <a:noFill/>
                    </a:ln>
                    <a:solidFill>
                      <a:srgbClr val="000000"/>
                    </a:solidFill>
                    <a:effectLst/>
                    <a:latin typeface="Arial" panose="020B0604020202020204" pitchFamily="34" charset="0"/>
                  </a:rPr>
                </a:br>
                <a:r>
                  <a:rPr kumimoji="0" lang="de-DE" sz="1200" b="0" i="0" u="none" strike="noStrike" cap="none" normalizeH="0" dirty="0" err="1" smtClean="0">
                    <a:ln>
                      <a:noFill/>
                    </a:ln>
                    <a:solidFill>
                      <a:srgbClr val="000000"/>
                    </a:solidFill>
                    <a:effectLst/>
                    <a:latin typeface="Arial" panose="020B0604020202020204" pitchFamily="34" charset="0"/>
                  </a:rPr>
                  <a:t>yields</a:t>
                </a:r>
                <a:r>
                  <a:rPr kumimoji="0" lang="de-DE" sz="1200" b="0" i="0" u="none" strike="noStrike" cap="none" normalizeH="0" dirty="0" smtClean="0">
                    <a:ln>
                      <a:noFill/>
                    </a:ln>
                    <a:solidFill>
                      <a:srgbClr val="000000"/>
                    </a:solidFill>
                    <a:effectLst/>
                    <a:latin typeface="Arial" panose="020B0604020202020204" pitchFamily="34" charset="0"/>
                  </a:rPr>
                  <a:t> </a:t>
                </a:r>
                <a:r>
                  <a:rPr kumimoji="0" lang="de-DE" sz="1200" b="0" i="0" u="none" strike="noStrike" cap="none" normalizeH="0" dirty="0" err="1" smtClean="0">
                    <a:ln>
                      <a:noFill/>
                    </a:ln>
                    <a:solidFill>
                      <a:srgbClr val="000000"/>
                    </a:solidFill>
                    <a:effectLst/>
                    <a:latin typeface="Arial" panose="020B0604020202020204" pitchFamily="34" charset="0"/>
                  </a:rPr>
                  <a:t>estimates</a:t>
                </a:r>
                <a:r>
                  <a:rPr kumimoji="0" lang="de-DE" sz="1200" b="0" i="0" u="none" strike="noStrike" cap="none" normalizeH="0" dirty="0" smtClean="0">
                    <a:ln>
                      <a:noFill/>
                    </a:ln>
                    <a:solidFill>
                      <a:srgbClr val="000000"/>
                    </a:solidFill>
                    <a:effectLst/>
                    <a:latin typeface="Arial" panose="020B0604020202020204" pitchFamily="34" charset="0"/>
                  </a:rPr>
                  <a:t> </a:t>
                </a:r>
                <a:r>
                  <a:rPr kumimoji="0" lang="de-DE" sz="1200" b="0" i="0" u="none" strike="noStrike" cap="none" normalizeH="0" dirty="0" err="1" smtClean="0">
                    <a:ln>
                      <a:noFill/>
                    </a:ln>
                    <a:solidFill>
                      <a:srgbClr val="000000"/>
                    </a:solidFill>
                    <a:effectLst/>
                    <a:latin typeface="Arial" panose="020B0604020202020204" pitchFamily="34" charset="0"/>
                  </a:rPr>
                  <a:t>of</a:t>
                </a:r>
                <a:r>
                  <a:rPr kumimoji="0" lang="de-DE" sz="1200" b="0" i="0" u="none" strike="noStrike" cap="none" normalizeH="0" dirty="0" smtClean="0">
                    <a:ln>
                      <a:noFill/>
                    </a:ln>
                    <a:solidFill>
                      <a:srgbClr val="000000"/>
                    </a:solidFill>
                    <a:effectLst/>
                    <a:latin typeface="Arial" panose="020B0604020202020204" pitchFamily="34" charset="0"/>
                  </a:rPr>
                  <a:t> </a:t>
                </a:r>
                <a:r>
                  <a:rPr kumimoji="0" lang="de-DE" sz="1200" b="0" i="0" u="none" strike="noStrike" cap="none" normalizeH="0" dirty="0" err="1" smtClean="0">
                    <a:ln>
                      <a:noFill/>
                    </a:ln>
                    <a:solidFill>
                      <a:srgbClr val="000000"/>
                    </a:solidFill>
                    <a:effectLst/>
                    <a:latin typeface="Arial" panose="020B0604020202020204" pitchFamily="34" charset="0"/>
                  </a:rPr>
                  <a:t>the</a:t>
                </a:r>
                <a:r>
                  <a:rPr lang="de-DE" sz="1200" dirty="0"/>
                  <a:t> </a:t>
                </a:r>
                <a:r>
                  <a:rPr lang="de-DE" sz="1200" dirty="0" err="1" smtClean="0"/>
                  <a:t>group</a:t>
                </a:r>
                <a:r>
                  <a:rPr lang="de-DE" sz="1200" dirty="0" smtClean="0"/>
                  <a:t> </a:t>
                </a:r>
                <a:r>
                  <a:rPr lang="de-DE" sz="1200" dirty="0" err="1" smtClean="0"/>
                  <a:t>variances</a:t>
                </a:r>
                <a:r>
                  <a:rPr lang="de-DE" sz="1200" dirty="0" smtClean="0"/>
                  <a:t> </a:t>
                </a:r>
                <a14:m>
                  <m:oMath xmlns:m="http://schemas.openxmlformats.org/officeDocument/2006/math">
                    <m:sSubSup>
                      <m:sSubSupPr>
                        <m:ctrlPr>
                          <a:rPr lang="de-DE" altLang="de-DE" sz="1200" i="1">
                            <a:latin typeface="Cambria Math" panose="02040503050406030204" pitchFamily="18" charset="0"/>
                          </a:rPr>
                        </m:ctrlPr>
                      </m:sSubSupPr>
                      <m:e>
                        <m:acc>
                          <m:accPr>
                            <m:chr m:val="̂"/>
                            <m:ctrlPr>
                              <a:rPr lang="de-DE" altLang="de-DE" sz="1200" i="1">
                                <a:latin typeface="Cambria Math" panose="02040503050406030204" pitchFamily="18" charset="0"/>
                              </a:rPr>
                            </m:ctrlPr>
                          </m:accPr>
                          <m:e>
                            <m:r>
                              <a:rPr lang="de-DE" altLang="de-DE" sz="1200" i="1">
                                <a:latin typeface="Cambria Math" panose="02040503050406030204" pitchFamily="18" charset="0"/>
                                <a:ea typeface="Cambria Math" panose="02040503050406030204" pitchFamily="18" charset="0"/>
                              </a:rPr>
                              <m:t>𝜎</m:t>
                            </m:r>
                          </m:e>
                        </m:acc>
                      </m:e>
                      <m:sub>
                        <m:sSub>
                          <m:sSubPr>
                            <m:ctrlPr>
                              <a:rPr lang="de-DE" altLang="de-DE" sz="1200" i="1">
                                <a:latin typeface="Cambria Math" panose="02040503050406030204" pitchFamily="18" charset="0"/>
                              </a:rPr>
                            </m:ctrlPr>
                          </m:sSubPr>
                          <m:e>
                            <m:r>
                              <a:rPr lang="de-DE" altLang="de-DE" sz="1200" i="1">
                                <a:latin typeface="Cambria Math" panose="02040503050406030204" pitchFamily="18" charset="0"/>
                              </a:rPr>
                              <m:t>𝑛</m:t>
                            </m:r>
                          </m:e>
                          <m:sub>
                            <m:r>
                              <a:rPr lang="de-DE" altLang="de-DE" sz="1200" i="1">
                                <a:latin typeface="Cambria Math" panose="02040503050406030204" pitchFamily="18" charset="0"/>
                              </a:rPr>
                              <m:t>1</m:t>
                            </m:r>
                          </m:sub>
                        </m:sSub>
                        <m:r>
                          <a:rPr lang="de-DE" altLang="de-DE" sz="1200" i="1">
                            <a:latin typeface="Cambria Math" panose="02040503050406030204" pitchFamily="18" charset="0"/>
                          </a:rPr>
                          <m:t>, </m:t>
                        </m:r>
                        <m:r>
                          <a:rPr lang="de-DE" altLang="de-DE" sz="1200" b="0" i="1" smtClean="0">
                            <a:latin typeface="Cambria Math" panose="02040503050406030204" pitchFamily="18" charset="0"/>
                          </a:rPr>
                          <m:t>𝑂𝑆𝑈</m:t>
                        </m:r>
                        <m:r>
                          <a:rPr lang="de-DE" altLang="de-DE" sz="1200" i="1">
                            <a:latin typeface="Cambria Math" panose="02040503050406030204" pitchFamily="18" charset="0"/>
                          </a:rPr>
                          <m:t> </m:t>
                        </m:r>
                        <m:r>
                          <a:rPr lang="de-DE" altLang="de-DE" sz="1200" i="1">
                            <a:latin typeface="Cambria Math" panose="02040503050406030204" pitchFamily="18" charset="0"/>
                          </a:rPr>
                          <m:t>𝑖</m:t>
                        </m:r>
                        <m:r>
                          <a:rPr lang="de-DE" altLang="de-DE" sz="1200" i="1">
                            <a:latin typeface="Cambria Math" panose="02040503050406030204" pitchFamily="18" charset="0"/>
                          </a:rPr>
                          <m:t> </m:t>
                        </m:r>
                      </m:sub>
                      <m:sup>
                        <m:r>
                          <a:rPr lang="de-DE" altLang="de-DE" sz="1200" i="1">
                            <a:latin typeface="Cambria Math" panose="02040503050406030204" pitchFamily="18" charset="0"/>
                          </a:rPr>
                          <m:t>2</m:t>
                        </m:r>
                      </m:sup>
                    </m:sSubSup>
                  </m:oMath>
                </a14:m>
                <a:r>
                  <a:rPr kumimoji="0" lang="de-DE" sz="1200" b="0" i="0" u="none" strike="noStrike" cap="none" normalizeH="0" dirty="0" smtClean="0">
                    <a:ln>
                      <a:noFill/>
                    </a:ln>
                    <a:solidFill>
                      <a:srgbClr val="000000"/>
                    </a:solidFill>
                    <a:effectLst/>
                    <a:latin typeface="Arial" panose="020B0604020202020204" pitchFamily="34" charset="0"/>
                  </a:rPr>
                  <a:t> </a:t>
                </a:r>
                <a:endParaRPr kumimoji="0" lang="de-DE" sz="1200" b="0" i="0" u="none" strike="noStrike" cap="none" normalizeH="0" baseline="0" dirty="0" smtClean="0">
                  <a:ln>
                    <a:noFill/>
                  </a:ln>
                  <a:solidFill>
                    <a:srgbClr val="000000"/>
                  </a:solidFill>
                  <a:effectLst/>
                  <a:latin typeface="Arial" panose="020B0604020202020204" pitchFamily="34" charset="0"/>
                </a:endParaRPr>
              </a:p>
            </p:txBody>
          </p:sp>
        </mc:Choice>
        <mc:Fallback xmlns="">
          <p:sp>
            <p:nvSpPr>
              <p:cNvPr id="8" name="Rechteck 7"/>
              <p:cNvSpPr>
                <a:spLocks noRot="1" noChangeAspect="1" noMove="1" noResize="1" noEditPoints="1" noAdjustHandles="1" noChangeArrowheads="1" noChangeShapeType="1" noTextEdit="1"/>
              </p:cNvSpPr>
              <p:nvPr/>
            </p:nvSpPr>
            <p:spPr bwMode="auto">
              <a:xfrm>
                <a:off x="4716016" y="4077599"/>
                <a:ext cx="3744416" cy="657779"/>
              </a:xfrm>
              <a:prstGeom prst="rect">
                <a:avLst/>
              </a:prstGeom>
              <a:blipFill>
                <a:blip r:embed="rId5"/>
                <a:stretch>
                  <a:fillRect/>
                </a:stretch>
              </a:blipFill>
              <a:ln w="19050">
                <a:solidFill>
                  <a:srgbClr val="F29400"/>
                </a:solidFill>
              </a:ln>
              <a:effectLst/>
              <a:extLst/>
            </p:spPr>
            <p:txBody>
              <a:bodyPr/>
              <a:lstStyle/>
              <a:p>
                <a:r>
                  <a:rPr lang="de-DE">
                    <a:noFill/>
                  </a:rPr>
                  <a:t> </a:t>
                </a:r>
              </a:p>
            </p:txBody>
          </p:sp>
        </mc:Fallback>
      </mc:AlternateContent>
    </p:spTree>
    <p:extLst>
      <p:ext uri="{BB962C8B-B14F-4D97-AF65-F5344CB8AC3E}">
        <p14:creationId xmlns:p14="http://schemas.microsoft.com/office/powerpoint/2010/main" val="2992179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r>
              <a:rPr lang="en-US" altLang="de-DE" dirty="0"/>
              <a:t>Sample size calculation and recalculation, Maxi Schulz et.al.,</a:t>
            </a:r>
            <a:r>
              <a:rPr lang="de-DE" dirty="0"/>
              <a:t> </a:t>
            </a:r>
            <a:r>
              <a:rPr lang="de-DE" dirty="0" smtClean="0"/>
              <a:t>March 21st 2024</a:t>
            </a:r>
            <a:endParaRPr lang="de-DE" dirty="0"/>
          </a:p>
        </p:txBody>
      </p:sp>
      <p:sp>
        <p:nvSpPr>
          <p:cNvPr id="372738" name="Rectangle 2"/>
          <p:cNvSpPr>
            <a:spLocks noChangeArrowheads="1"/>
          </p:cNvSpPr>
          <p:nvPr/>
        </p:nvSpPr>
        <p:spPr bwMode="auto">
          <a:xfrm>
            <a:off x="323857" y="971550"/>
            <a:ext cx="84185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0" rIns="0" bIns="0"/>
          <a:lstStyle>
            <a:lvl1pPr algn="l">
              <a:defRPr sz="2800">
                <a:solidFill>
                  <a:srgbClr val="F29400"/>
                </a:solidFill>
                <a:latin typeface="Arial" panose="020B0604020202020204" pitchFamily="34" charset="0"/>
              </a:defRPr>
            </a:lvl1pPr>
            <a:lvl2pPr algn="l">
              <a:defRPr sz="2800">
                <a:solidFill>
                  <a:srgbClr val="F29400"/>
                </a:solidFill>
                <a:latin typeface="Arial" panose="020B0604020202020204" pitchFamily="34" charset="0"/>
              </a:defRPr>
            </a:lvl2pPr>
            <a:lvl3pPr algn="l">
              <a:defRPr sz="2800">
                <a:solidFill>
                  <a:srgbClr val="F29400"/>
                </a:solidFill>
                <a:latin typeface="Arial" panose="020B0604020202020204" pitchFamily="34" charset="0"/>
              </a:defRPr>
            </a:lvl3pPr>
            <a:lvl4pPr algn="l">
              <a:defRPr sz="2800">
                <a:solidFill>
                  <a:srgbClr val="F29400"/>
                </a:solidFill>
                <a:latin typeface="Arial" panose="020B0604020202020204" pitchFamily="34" charset="0"/>
              </a:defRPr>
            </a:lvl4pPr>
            <a:lvl5pPr algn="l">
              <a:defRPr sz="2800">
                <a:solidFill>
                  <a:srgbClr val="F29400"/>
                </a:solidFill>
                <a:latin typeface="Arial" panose="020B0604020202020204" pitchFamily="34" charset="0"/>
              </a:defRPr>
            </a:lvl5pPr>
            <a:lvl6pPr marL="457200" fontAlgn="base">
              <a:spcBef>
                <a:spcPct val="0"/>
              </a:spcBef>
              <a:spcAft>
                <a:spcPct val="0"/>
              </a:spcAft>
              <a:defRPr sz="2800">
                <a:solidFill>
                  <a:srgbClr val="F29400"/>
                </a:solidFill>
                <a:latin typeface="Arial" panose="020B0604020202020204" pitchFamily="34" charset="0"/>
              </a:defRPr>
            </a:lvl6pPr>
            <a:lvl7pPr marL="914400" fontAlgn="base">
              <a:spcBef>
                <a:spcPct val="0"/>
              </a:spcBef>
              <a:spcAft>
                <a:spcPct val="0"/>
              </a:spcAft>
              <a:defRPr sz="2800">
                <a:solidFill>
                  <a:srgbClr val="F29400"/>
                </a:solidFill>
                <a:latin typeface="Arial" panose="020B0604020202020204" pitchFamily="34" charset="0"/>
              </a:defRPr>
            </a:lvl7pPr>
            <a:lvl8pPr marL="1371600" fontAlgn="base">
              <a:spcBef>
                <a:spcPct val="0"/>
              </a:spcBef>
              <a:spcAft>
                <a:spcPct val="0"/>
              </a:spcAft>
              <a:defRPr sz="2800">
                <a:solidFill>
                  <a:srgbClr val="F29400"/>
                </a:solidFill>
                <a:latin typeface="Arial" panose="020B0604020202020204" pitchFamily="34" charset="0"/>
              </a:defRPr>
            </a:lvl8pPr>
            <a:lvl9pPr marL="1828800" fontAlgn="base">
              <a:spcBef>
                <a:spcPct val="0"/>
              </a:spcBef>
              <a:spcAft>
                <a:spcPct val="0"/>
              </a:spcAft>
              <a:defRPr sz="2800">
                <a:solidFill>
                  <a:srgbClr val="F29400"/>
                </a:solidFill>
                <a:latin typeface="Arial" panose="020B0604020202020204" pitchFamily="34" charset="0"/>
              </a:defRPr>
            </a:lvl9pPr>
          </a:lstStyle>
          <a:p>
            <a:pPr>
              <a:lnSpc>
                <a:spcPts val="3300"/>
              </a:lnSpc>
            </a:pPr>
            <a:r>
              <a:rPr lang="de-DE" altLang="de-DE" sz="2600" dirty="0" smtClean="0"/>
              <a:t>APPENDIX: SIMULATION STUDY II</a:t>
            </a:r>
            <a:endParaRPr lang="de-DE" altLang="de-DE" sz="2600" dirty="0"/>
          </a:p>
        </p:txBody>
      </p:sp>
      <p:sp>
        <p:nvSpPr>
          <p:cNvPr id="7" name="Rectangle 6"/>
          <p:cNvSpPr>
            <a:spLocks noChangeArrowheads="1"/>
          </p:cNvSpPr>
          <p:nvPr/>
        </p:nvSpPr>
        <p:spPr bwMode="auto">
          <a:xfrm>
            <a:off x="358775" y="1659735"/>
            <a:ext cx="8421688" cy="2789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77825" indent="-377825" algn="l">
              <a:lnSpc>
                <a:spcPts val="2400"/>
              </a:lnSpc>
              <a:buFont typeface="Wingdings" panose="05000000000000000000" pitchFamily="2" charset="2"/>
              <a:defRPr sz="1600">
                <a:solidFill>
                  <a:schemeClr val="tx1"/>
                </a:solidFill>
                <a:latin typeface="Arial" panose="020B0604020202020204" pitchFamily="34" charset="0"/>
              </a:defRPr>
            </a:lvl1pPr>
            <a:lvl2pPr marL="777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2pPr>
            <a:lvl3pPr marL="1158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3pPr>
            <a:lvl4pPr marL="1539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4pPr>
            <a:lvl5pPr marL="1920875" indent="-190500" algn="l">
              <a:lnSpc>
                <a:spcPts val="2400"/>
              </a:lnSpc>
              <a:buClr>
                <a:srgbClr val="000073"/>
              </a:buClr>
              <a:buSzPct val="80000"/>
              <a:buFont typeface="Times New Roman" panose="02020603050405020304" pitchFamily="18" charset="0"/>
              <a:defRPr sz="1400">
                <a:solidFill>
                  <a:srgbClr val="003867"/>
                </a:solidFill>
                <a:latin typeface="Arial" panose="020B0604020202020204" pitchFamily="34" charset="0"/>
              </a:defRPr>
            </a:lvl5pPr>
            <a:lvl6pPr marL="23780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6pPr>
            <a:lvl7pPr marL="28352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7pPr>
            <a:lvl8pPr marL="32924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8pPr>
            <a:lvl9pPr marL="37496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9pPr>
          </a:lstStyle>
          <a:p>
            <a:pPr marL="0" indent="0">
              <a:lnSpc>
                <a:spcPts val="2600"/>
              </a:lnSpc>
              <a:spcAft>
                <a:spcPts val="1400"/>
              </a:spcAft>
              <a:buClr>
                <a:srgbClr val="003867"/>
              </a:buClr>
            </a:pPr>
            <a:endParaRPr lang="de-DE" altLang="de-DE" sz="2200" dirty="0" smtClean="0"/>
          </a:p>
        </p:txBody>
      </p:sp>
      <mc:AlternateContent xmlns:mc="http://schemas.openxmlformats.org/markup-compatibility/2006" xmlns:a14="http://schemas.microsoft.com/office/drawing/2010/main">
        <mc:Choice Requires="a14">
          <p:graphicFrame>
            <p:nvGraphicFramePr>
              <p:cNvPr id="2" name="Tabelle 1"/>
              <p:cNvGraphicFramePr>
                <a:graphicFrameLocks noGrp="1"/>
              </p:cNvGraphicFramePr>
              <p:nvPr>
                <p:extLst>
                  <p:ext uri="{D42A27DB-BD31-4B8C-83A1-F6EECF244321}">
                    <p14:modId xmlns:p14="http://schemas.microsoft.com/office/powerpoint/2010/main" val="2808044939"/>
                  </p:ext>
                </p:extLst>
              </p:nvPr>
            </p:nvGraphicFramePr>
            <p:xfrm>
              <a:off x="4716017" y="1563639"/>
              <a:ext cx="3960439" cy="2655189"/>
            </p:xfrm>
            <a:graphic>
              <a:graphicData uri="http://schemas.openxmlformats.org/drawingml/2006/table">
                <a:tbl>
                  <a:tblPr firstRow="1" bandRow="1">
                    <a:tableStyleId>{C083E6E3-FA7D-4D7B-A595-EF9225AFEA82}</a:tableStyleId>
                  </a:tblPr>
                  <a:tblGrid>
                    <a:gridCol w="1673203">
                      <a:extLst>
                        <a:ext uri="{9D8B030D-6E8A-4147-A177-3AD203B41FA5}">
                          <a16:colId xmlns:a16="http://schemas.microsoft.com/office/drawing/2014/main" val="1591140265"/>
                        </a:ext>
                      </a:extLst>
                    </a:gridCol>
                    <a:gridCol w="2287236">
                      <a:extLst>
                        <a:ext uri="{9D8B030D-6E8A-4147-A177-3AD203B41FA5}">
                          <a16:colId xmlns:a16="http://schemas.microsoft.com/office/drawing/2014/main" val="1578692249"/>
                        </a:ext>
                      </a:extLst>
                    </a:gridCol>
                  </a:tblGrid>
                  <a:tr h="13695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err="1" smtClean="0"/>
                            <a:t>Varied</a:t>
                          </a:r>
                          <a:endParaRPr lang="de-DE" sz="1600" dirty="0" smtClean="0"/>
                        </a:p>
                      </a:txBody>
                      <a:tcPr>
                        <a:lnB w="12700" cap="flat" cmpd="sng" algn="ctr">
                          <a:noFill/>
                          <a:prstDash val="solid"/>
                          <a:round/>
                          <a:headEnd type="none" w="med" len="med"/>
                          <a:tailEnd type="none" w="med" len="med"/>
                        </a:lnB>
                      </a:tcPr>
                    </a:tc>
                    <a:tc hMerge="1">
                      <a:txBody>
                        <a:bodyPr/>
                        <a:lstStyle/>
                        <a:p>
                          <a:endParaRPr lang="de-DE"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8659776"/>
                      </a:ext>
                    </a:extLst>
                  </a:tr>
                  <a:tr h="136958">
                    <a:tc>
                      <a:txBody>
                        <a:bodyPr/>
                        <a:lstStyle/>
                        <a:p>
                          <a:endParaRPr lang="de-DE" sz="1600" dirty="0"/>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1600" dirty="0"/>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6323816"/>
                      </a:ext>
                    </a:extLst>
                  </a:tr>
                  <a:tr h="1369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Sup>
                                  <m:sSubSupPr>
                                    <m:ctrlPr>
                                      <a:rPr lang="de-DE" sz="1600" i="1" smtClean="0">
                                        <a:latin typeface="Cambria Math" panose="02040503050406030204" pitchFamily="18" charset="0"/>
                                      </a:rPr>
                                    </m:ctrlPr>
                                  </m:sSubSupPr>
                                  <m:e>
                                    <m:r>
                                      <a:rPr lang="de-DE" sz="1600" b="0" i="1" smtClean="0">
                                        <a:latin typeface="Cambria Math" panose="02040503050406030204" pitchFamily="18" charset="0"/>
                                      </a:rPr>
                                      <m:t>(</m:t>
                                    </m:r>
                                    <m:r>
                                      <a:rPr lang="de-DE" sz="1600" i="1" smtClean="0">
                                        <a:latin typeface="Cambria Math" panose="02040503050406030204" pitchFamily="18" charset="0"/>
                                        <a:ea typeface="Cambria Math" panose="02040503050406030204" pitchFamily="18" charset="0"/>
                                      </a:rPr>
                                      <m:t>𝜎</m:t>
                                    </m:r>
                                  </m:e>
                                  <m:sub>
                                    <m:r>
                                      <a:rPr lang="de-DE" sz="1600" b="0" i="1" smtClean="0">
                                        <a:latin typeface="Cambria Math" panose="02040503050406030204" pitchFamily="18" charset="0"/>
                                      </a:rPr>
                                      <m:t>𝐸</m:t>
                                    </m:r>
                                  </m:sub>
                                  <m:sup>
                                    <m:r>
                                      <a:rPr lang="de-DE" sz="1600" b="0" i="1" smtClean="0">
                                        <a:latin typeface="Cambria Math" panose="02040503050406030204" pitchFamily="18" charset="0"/>
                                      </a:rPr>
                                      <m:t>2</m:t>
                                    </m:r>
                                  </m:sup>
                                </m:sSubSup>
                                <m:r>
                                  <a:rPr lang="de-DE" sz="1600" b="0" i="0" smtClean="0">
                                    <a:latin typeface="Cambria Math" panose="02040503050406030204" pitchFamily="18" charset="0"/>
                                  </a:rPr>
                                  <m:t>;</m:t>
                                </m:r>
                                <m:sSubSup>
                                  <m:sSubSupPr>
                                    <m:ctrlPr>
                                      <a:rPr lang="de-DE" sz="1600" i="1" smtClean="0">
                                        <a:latin typeface="Cambria Math" panose="02040503050406030204" pitchFamily="18" charset="0"/>
                                      </a:rPr>
                                    </m:ctrlPr>
                                  </m:sSubSupPr>
                                  <m:e>
                                    <m:r>
                                      <a:rPr lang="de-DE" sz="1600" i="1" smtClean="0">
                                        <a:latin typeface="Cambria Math" panose="02040503050406030204" pitchFamily="18" charset="0"/>
                                        <a:ea typeface="Cambria Math" panose="02040503050406030204" pitchFamily="18" charset="0"/>
                                      </a:rPr>
                                      <m:t>𝜎</m:t>
                                    </m:r>
                                  </m:e>
                                  <m:sub>
                                    <m:r>
                                      <a:rPr lang="de-DE" sz="1600" b="0" i="1" smtClean="0">
                                        <a:latin typeface="Cambria Math" panose="02040503050406030204" pitchFamily="18" charset="0"/>
                                        <a:ea typeface="Cambria Math" panose="02040503050406030204" pitchFamily="18" charset="0"/>
                                      </a:rPr>
                                      <m:t>𝑅</m:t>
                                    </m:r>
                                  </m:sub>
                                  <m:sup>
                                    <m:r>
                                      <a:rPr lang="de-DE" sz="1600" b="0" i="1" smtClean="0">
                                        <a:latin typeface="Cambria Math" panose="02040503050406030204" pitchFamily="18" charset="0"/>
                                      </a:rPr>
                                      <m:t>2</m:t>
                                    </m:r>
                                  </m:sup>
                                </m:sSubSup>
                                <m:r>
                                  <a:rPr lang="de-DE" sz="1600" b="0" i="0" smtClean="0">
                                    <a:latin typeface="Cambria Math" panose="02040503050406030204" pitchFamily="18" charset="0"/>
                                  </a:rPr>
                                  <m:t>;</m:t>
                                </m:r>
                                <m:sSubSup>
                                  <m:sSubSupPr>
                                    <m:ctrlPr>
                                      <a:rPr lang="de-DE" sz="1600" i="1" smtClean="0">
                                        <a:latin typeface="Cambria Math" panose="02040503050406030204" pitchFamily="18" charset="0"/>
                                      </a:rPr>
                                    </m:ctrlPr>
                                  </m:sSubSupPr>
                                  <m:e>
                                    <m:r>
                                      <a:rPr lang="de-DE" sz="1600" i="1" smtClean="0">
                                        <a:latin typeface="Cambria Math" panose="02040503050406030204" pitchFamily="18" charset="0"/>
                                        <a:ea typeface="Cambria Math" panose="02040503050406030204" pitchFamily="18" charset="0"/>
                                      </a:rPr>
                                      <m:t>𝜎</m:t>
                                    </m:r>
                                  </m:e>
                                  <m:sub>
                                    <m:r>
                                      <a:rPr lang="de-DE" sz="1600" b="0" i="1" smtClean="0">
                                        <a:latin typeface="Cambria Math" panose="02040503050406030204" pitchFamily="18" charset="0"/>
                                        <a:ea typeface="Cambria Math" panose="02040503050406030204" pitchFamily="18" charset="0"/>
                                      </a:rPr>
                                      <m:t>𝑃</m:t>
                                    </m:r>
                                  </m:sub>
                                  <m:sup>
                                    <m:r>
                                      <a:rPr lang="de-DE" sz="1600" b="0" i="1" smtClean="0">
                                        <a:latin typeface="Cambria Math" panose="02040503050406030204" pitchFamily="18" charset="0"/>
                                      </a:rPr>
                                      <m:t>2</m:t>
                                    </m:r>
                                  </m:sup>
                                </m:sSubSup>
                                <m:r>
                                  <a:rPr lang="de-DE" sz="1600" b="0" i="1" smtClean="0">
                                    <a:latin typeface="Cambria Math" panose="02040503050406030204" pitchFamily="18" charset="0"/>
                                  </a:rPr>
                                  <m:t>)</m:t>
                                </m:r>
                              </m:oMath>
                            </m:oMathPara>
                          </a14:m>
                          <a:endParaRPr lang="de-DE" sz="1600" dirty="0" smtClean="0"/>
                        </a:p>
                      </a:txBody>
                      <a:tcP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smtClean="0"/>
                            <a:t>(1;1;0.5); (1.5;1.5;0.75)</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44028683"/>
                      </a:ext>
                    </a:extLst>
                  </a:tr>
                  <a:tr h="136958">
                    <a:tc>
                      <a:txBody>
                        <a:bodyPr/>
                        <a:lstStyle/>
                        <a:p>
                          <a:r>
                            <a:rPr lang="de-DE" sz="1600" dirty="0" smtClean="0"/>
                            <a:t>Group </a:t>
                          </a:r>
                          <a:r>
                            <a:rPr lang="de-DE" sz="1600" dirty="0" err="1" smtClean="0"/>
                            <a:t>allocations</a:t>
                          </a:r>
                          <a:r>
                            <a:rPr lang="de-DE" sz="1600" dirty="0" smtClean="0"/>
                            <a:t> </a:t>
                          </a:r>
                          <a:endParaRPr lang="de-DE"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smtClean="0"/>
                            <a:t>(1:1:1); (2:2:1)</a:t>
                          </a:r>
                        </a:p>
                      </a:txBody>
                      <a:tcPr/>
                    </a:tc>
                    <a:extLst>
                      <a:ext uri="{0D108BD9-81ED-4DB2-BD59-A6C34878D82A}">
                        <a16:rowId xmlns:a16="http://schemas.microsoft.com/office/drawing/2014/main" val="2837111295"/>
                      </a:ext>
                    </a:extLst>
                  </a:tr>
                  <a:tr h="136958">
                    <a:tc>
                      <a:txBody>
                        <a:bodyPr/>
                        <a:lstStyle/>
                        <a:p>
                          <a:pPr/>
                          <a14:m>
                            <m:oMathPara xmlns:m="http://schemas.openxmlformats.org/officeDocument/2006/math">
                              <m:oMathParaPr>
                                <m:jc m:val="left"/>
                              </m:oMathParaPr>
                              <m:oMath xmlns:m="http://schemas.openxmlformats.org/officeDocument/2006/math">
                                <m:sSub>
                                  <m:sSubPr>
                                    <m:ctrlPr>
                                      <a:rPr lang="de-DE" sz="1600" i="1" smtClean="0">
                                        <a:latin typeface="Cambria Math" panose="02040503050406030204" pitchFamily="18" charset="0"/>
                                      </a:rPr>
                                    </m:ctrlPr>
                                  </m:sSubPr>
                                  <m:e>
                                    <m:r>
                                      <a:rPr lang="de-DE" sz="1600" b="0" i="1" smtClean="0">
                                        <a:latin typeface="Cambria Math" panose="02040503050406030204" pitchFamily="18" charset="0"/>
                                      </a:rPr>
                                      <m:t>𝑛</m:t>
                                    </m:r>
                                  </m:e>
                                  <m:sub>
                                    <m:r>
                                      <a:rPr lang="de-DE" sz="1600" b="0" i="1" smtClean="0">
                                        <a:latin typeface="Cambria Math" panose="02040503050406030204" pitchFamily="18" charset="0"/>
                                      </a:rPr>
                                      <m:t>1</m:t>
                                    </m:r>
                                  </m:sub>
                                </m:sSub>
                              </m:oMath>
                            </m:oMathPara>
                          </a14:m>
                          <a:endParaRPr lang="de-DE"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smtClean="0"/>
                            <a:t>Min: 2 per </a:t>
                          </a:r>
                          <a:r>
                            <a:rPr lang="de-DE" sz="1600" dirty="0" err="1" smtClean="0"/>
                            <a:t>group</a:t>
                          </a:r>
                          <a:r>
                            <a:rPr lang="de-DE" sz="160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smtClean="0"/>
                            <a:t>Max:</a:t>
                          </a:r>
                          <a:r>
                            <a:rPr lang="de-DE" sz="1600" baseline="0" dirty="0" smtClean="0"/>
                            <a:t> 60 % </a:t>
                          </a:r>
                          <a:r>
                            <a:rPr lang="de-DE" sz="1600" baseline="0" dirty="0" err="1" smtClean="0"/>
                            <a:t>of</a:t>
                          </a:r>
                          <a:r>
                            <a:rPr lang="de-DE" sz="1600" baseline="0" dirty="0" smtClean="0"/>
                            <a:t> </a:t>
                          </a:r>
                          <a:r>
                            <a:rPr lang="de-DE" sz="1600" baseline="0" dirty="0" err="1" smtClean="0"/>
                            <a:t>the</a:t>
                          </a:r>
                          <a:r>
                            <a:rPr lang="de-DE" sz="1600" baseline="0" dirty="0" smtClean="0"/>
                            <a:t> </a:t>
                          </a:r>
                          <a:r>
                            <a:rPr lang="de-DE" sz="1600" baseline="0" dirty="0" err="1" smtClean="0"/>
                            <a:t>initially</a:t>
                          </a:r>
                          <a:r>
                            <a:rPr lang="de-DE" sz="1600" baseline="0" dirty="0" smtClean="0"/>
                            <a:t> </a:t>
                          </a:r>
                          <a:r>
                            <a:rPr lang="de-DE" sz="1600" baseline="0" dirty="0" err="1" smtClean="0"/>
                            <a:t>planned</a:t>
                          </a:r>
                          <a:r>
                            <a:rPr lang="de-DE" sz="1600" baseline="0" dirty="0" smtClean="0"/>
                            <a:t> sample </a:t>
                          </a:r>
                          <a:r>
                            <a:rPr lang="de-DE" sz="1600" baseline="0" dirty="0" err="1" smtClean="0"/>
                            <a:t>size</a:t>
                          </a:r>
                          <a:endParaRPr lang="de-DE" sz="1600" dirty="0" smtClean="0"/>
                        </a:p>
                      </a:txBody>
                      <a:tcPr/>
                    </a:tc>
                    <a:extLst>
                      <a:ext uri="{0D108BD9-81ED-4DB2-BD59-A6C34878D82A}">
                        <a16:rowId xmlns:a16="http://schemas.microsoft.com/office/drawing/2014/main" val="152860716"/>
                      </a:ext>
                    </a:extLst>
                  </a:tr>
                </a:tbl>
              </a:graphicData>
            </a:graphic>
          </p:graphicFrame>
        </mc:Choice>
        <mc:Fallback xmlns="">
          <p:graphicFrame>
            <p:nvGraphicFramePr>
              <p:cNvPr id="2" name="Tabelle 1"/>
              <p:cNvGraphicFramePr>
                <a:graphicFrameLocks noGrp="1"/>
              </p:cNvGraphicFramePr>
              <p:nvPr>
                <p:extLst>
                  <p:ext uri="{D42A27DB-BD31-4B8C-83A1-F6EECF244321}">
                    <p14:modId xmlns:p14="http://schemas.microsoft.com/office/powerpoint/2010/main" val="2808044939"/>
                  </p:ext>
                </p:extLst>
              </p:nvPr>
            </p:nvGraphicFramePr>
            <p:xfrm>
              <a:off x="4716017" y="1563639"/>
              <a:ext cx="3960439" cy="2655189"/>
            </p:xfrm>
            <a:graphic>
              <a:graphicData uri="http://schemas.openxmlformats.org/drawingml/2006/table">
                <a:tbl>
                  <a:tblPr firstRow="1" bandRow="1">
                    <a:tableStyleId>{C083E6E3-FA7D-4D7B-A595-EF9225AFEA82}</a:tableStyleId>
                  </a:tblPr>
                  <a:tblGrid>
                    <a:gridCol w="1673203">
                      <a:extLst>
                        <a:ext uri="{9D8B030D-6E8A-4147-A177-3AD203B41FA5}">
                          <a16:colId xmlns:a16="http://schemas.microsoft.com/office/drawing/2014/main" val="1591140265"/>
                        </a:ext>
                      </a:extLst>
                    </a:gridCol>
                    <a:gridCol w="2287236">
                      <a:extLst>
                        <a:ext uri="{9D8B030D-6E8A-4147-A177-3AD203B41FA5}">
                          <a16:colId xmlns:a16="http://schemas.microsoft.com/office/drawing/2014/main" val="1578692249"/>
                        </a:ext>
                      </a:extLst>
                    </a:gridCol>
                  </a:tblGrid>
                  <a:tr h="33528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err="1" smtClean="0"/>
                            <a:t>Varied</a:t>
                          </a:r>
                          <a:endParaRPr lang="de-DE" sz="1600" dirty="0" smtClean="0"/>
                        </a:p>
                      </a:txBody>
                      <a:tcPr>
                        <a:lnB w="12700" cap="flat" cmpd="sng" algn="ctr">
                          <a:noFill/>
                          <a:prstDash val="solid"/>
                          <a:round/>
                          <a:headEnd type="none" w="med" len="med"/>
                          <a:tailEnd type="none" w="med" len="med"/>
                        </a:lnB>
                      </a:tcPr>
                    </a:tc>
                    <a:tc hMerge="1">
                      <a:txBody>
                        <a:bodyPr/>
                        <a:lstStyle/>
                        <a:p>
                          <a:endParaRPr lang="de-DE"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8659776"/>
                      </a:ext>
                    </a:extLst>
                  </a:tr>
                  <a:tr h="335280">
                    <a:tc>
                      <a:txBody>
                        <a:bodyPr/>
                        <a:lstStyle/>
                        <a:p>
                          <a:endParaRPr lang="de-DE" sz="1600" dirty="0"/>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1600" dirty="0"/>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6323816"/>
                      </a:ext>
                    </a:extLst>
                  </a:tr>
                  <a:tr h="338709">
                    <a:tc>
                      <a:txBody>
                        <a:bodyPr/>
                        <a:lstStyle/>
                        <a:p>
                          <a:endParaRPr lang="de-DE"/>
                        </a:p>
                      </a:txBody>
                      <a:tcPr>
                        <a:lnT w="12700" cap="flat" cmpd="sng" algn="ctr">
                          <a:solidFill>
                            <a:schemeClr val="tx1"/>
                          </a:solidFill>
                          <a:prstDash val="solid"/>
                          <a:round/>
                          <a:headEnd type="none" w="med" len="med"/>
                          <a:tailEnd type="none" w="med" len="med"/>
                        </a:lnT>
                        <a:blipFill>
                          <a:blip r:embed="rId3"/>
                          <a:stretch>
                            <a:fillRect t="-200000" r="-137091" b="-50535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smtClean="0"/>
                            <a:t>(1;1;0.5); (1.5;1.5;0.75)</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44028683"/>
                      </a:ext>
                    </a:extLst>
                  </a:tr>
                  <a:tr h="579120">
                    <a:tc>
                      <a:txBody>
                        <a:bodyPr/>
                        <a:lstStyle/>
                        <a:p>
                          <a:r>
                            <a:rPr lang="de-DE" sz="1600" dirty="0" smtClean="0"/>
                            <a:t>Group </a:t>
                          </a:r>
                          <a:r>
                            <a:rPr lang="de-DE" sz="1600" dirty="0" err="1" smtClean="0"/>
                            <a:t>allocations</a:t>
                          </a:r>
                          <a:r>
                            <a:rPr lang="de-DE" sz="1600" dirty="0" smtClean="0"/>
                            <a:t> </a:t>
                          </a:r>
                          <a:endParaRPr lang="de-DE"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smtClean="0"/>
                            <a:t>(1:1:1); (2:2:1)</a:t>
                          </a:r>
                        </a:p>
                      </a:txBody>
                      <a:tcPr/>
                    </a:tc>
                    <a:extLst>
                      <a:ext uri="{0D108BD9-81ED-4DB2-BD59-A6C34878D82A}">
                        <a16:rowId xmlns:a16="http://schemas.microsoft.com/office/drawing/2014/main" val="2837111295"/>
                      </a:ext>
                    </a:extLst>
                  </a:tr>
                  <a:tr h="1066800">
                    <a:tc>
                      <a:txBody>
                        <a:bodyPr/>
                        <a:lstStyle/>
                        <a:p>
                          <a:endParaRPr lang="de-DE"/>
                        </a:p>
                      </a:txBody>
                      <a:tcPr>
                        <a:blipFill>
                          <a:blip r:embed="rId3"/>
                          <a:stretch>
                            <a:fillRect t="-149432" r="-137091" b="-6818"/>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smtClean="0"/>
                            <a:t>Min: 2 per </a:t>
                          </a:r>
                          <a:r>
                            <a:rPr lang="de-DE" sz="1600" dirty="0" err="1" smtClean="0"/>
                            <a:t>group</a:t>
                          </a:r>
                          <a:r>
                            <a:rPr lang="de-DE" sz="160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smtClean="0"/>
                            <a:t>Max:</a:t>
                          </a:r>
                          <a:r>
                            <a:rPr lang="de-DE" sz="1600" baseline="0" dirty="0" smtClean="0"/>
                            <a:t> 60 % </a:t>
                          </a:r>
                          <a:r>
                            <a:rPr lang="de-DE" sz="1600" baseline="0" dirty="0" err="1" smtClean="0"/>
                            <a:t>of</a:t>
                          </a:r>
                          <a:r>
                            <a:rPr lang="de-DE" sz="1600" baseline="0" dirty="0" smtClean="0"/>
                            <a:t> </a:t>
                          </a:r>
                          <a:r>
                            <a:rPr lang="de-DE" sz="1600" baseline="0" dirty="0" err="1" smtClean="0"/>
                            <a:t>the</a:t>
                          </a:r>
                          <a:r>
                            <a:rPr lang="de-DE" sz="1600" baseline="0" dirty="0" smtClean="0"/>
                            <a:t> </a:t>
                          </a:r>
                          <a:r>
                            <a:rPr lang="de-DE" sz="1600" baseline="0" dirty="0" err="1" smtClean="0"/>
                            <a:t>initially</a:t>
                          </a:r>
                          <a:r>
                            <a:rPr lang="de-DE" sz="1600" baseline="0" dirty="0" smtClean="0"/>
                            <a:t> </a:t>
                          </a:r>
                          <a:r>
                            <a:rPr lang="de-DE" sz="1600" baseline="0" dirty="0" err="1" smtClean="0"/>
                            <a:t>planned</a:t>
                          </a:r>
                          <a:r>
                            <a:rPr lang="de-DE" sz="1600" baseline="0" dirty="0" smtClean="0"/>
                            <a:t> sample </a:t>
                          </a:r>
                          <a:r>
                            <a:rPr lang="de-DE" sz="1600" baseline="0" dirty="0" err="1" smtClean="0"/>
                            <a:t>size</a:t>
                          </a:r>
                          <a:endParaRPr lang="de-DE" sz="1600" dirty="0" smtClean="0"/>
                        </a:p>
                      </a:txBody>
                      <a:tcPr/>
                    </a:tc>
                    <a:extLst>
                      <a:ext uri="{0D108BD9-81ED-4DB2-BD59-A6C34878D82A}">
                        <a16:rowId xmlns:a16="http://schemas.microsoft.com/office/drawing/2014/main" val="15286071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9" name="Tabelle 8"/>
              <p:cNvGraphicFramePr>
                <a:graphicFrameLocks noGrp="1"/>
              </p:cNvGraphicFramePr>
              <p:nvPr>
                <p:extLst>
                  <p:ext uri="{D42A27DB-BD31-4B8C-83A1-F6EECF244321}">
                    <p14:modId xmlns:p14="http://schemas.microsoft.com/office/powerpoint/2010/main" val="3705755791"/>
                  </p:ext>
                </p:extLst>
              </p:nvPr>
            </p:nvGraphicFramePr>
            <p:xfrm>
              <a:off x="323857" y="1563639"/>
              <a:ext cx="4262221" cy="3231833"/>
            </p:xfrm>
            <a:graphic>
              <a:graphicData uri="http://schemas.openxmlformats.org/drawingml/2006/table">
                <a:tbl>
                  <a:tblPr firstRow="1" bandRow="1">
                    <a:tableStyleId>{C083E6E3-FA7D-4D7B-A595-EF9225AFEA82}</a:tableStyleId>
                  </a:tblPr>
                  <a:tblGrid>
                    <a:gridCol w="2591959">
                      <a:extLst>
                        <a:ext uri="{9D8B030D-6E8A-4147-A177-3AD203B41FA5}">
                          <a16:colId xmlns:a16="http://schemas.microsoft.com/office/drawing/2014/main" val="1591140265"/>
                        </a:ext>
                      </a:extLst>
                    </a:gridCol>
                    <a:gridCol w="1670262">
                      <a:extLst>
                        <a:ext uri="{9D8B030D-6E8A-4147-A177-3AD203B41FA5}">
                          <a16:colId xmlns:a16="http://schemas.microsoft.com/office/drawing/2014/main" val="1578692249"/>
                        </a:ext>
                      </a:extLst>
                    </a:gridCol>
                  </a:tblGrid>
                  <a:tr h="170839">
                    <a:tc gridSpan="2">
                      <a:txBody>
                        <a:bodyPr/>
                        <a:lstStyle/>
                        <a:p>
                          <a:r>
                            <a:rPr lang="de-DE" sz="1600" dirty="0" smtClean="0"/>
                            <a:t>Fixed</a:t>
                          </a:r>
                          <a:endParaRPr lang="de-DE" sz="1600" dirty="0"/>
                        </a:p>
                      </a:txBody>
                      <a:tcPr>
                        <a:lnB w="12700" cap="flat" cmpd="sng" algn="ctr">
                          <a:noFill/>
                          <a:prstDash val="solid"/>
                          <a:round/>
                          <a:headEnd type="none" w="med" len="med"/>
                          <a:tailEnd type="none" w="med" len="med"/>
                        </a:lnB>
                      </a:tcPr>
                    </a:tc>
                    <a:tc hMerge="1">
                      <a:txBody>
                        <a:bodyPr/>
                        <a:lstStyle/>
                        <a:p>
                          <a:endParaRPr lang="de-DE"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6593397"/>
                      </a:ext>
                    </a:extLst>
                  </a:tr>
                  <a:tr h="170839">
                    <a:tc>
                      <a:txBody>
                        <a:bodyPr/>
                        <a:lstStyle/>
                        <a:p>
                          <a:r>
                            <a:rPr lang="de-DE" sz="1600" dirty="0" smtClean="0"/>
                            <a:t>Parameter</a:t>
                          </a:r>
                          <a:endParaRPr lang="de-DE" sz="1600" dirty="0"/>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600" dirty="0" smtClean="0"/>
                            <a:t>Values</a:t>
                          </a:r>
                          <a:endParaRPr lang="de-DE" sz="1600" dirty="0"/>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6323816"/>
                      </a:ext>
                    </a:extLst>
                  </a:tr>
                  <a:tr h="170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err="1" smtClean="0"/>
                            <a:t>Distributions</a:t>
                          </a:r>
                          <a:endParaRPr lang="de-DE" sz="1600" dirty="0" smtClean="0"/>
                        </a:p>
                      </a:txBody>
                      <a:tcP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de-DE" sz="1600" smtClean="0">
                                  <a:latin typeface="Cambria Math" panose="02040503050406030204" pitchFamily="18" charset="0"/>
                                </a:rPr>
                                <m:t>𝒩</m:t>
                              </m:r>
                            </m:oMath>
                          </a14:m>
                          <a:r>
                            <a:rPr lang="de-DE" sz="1600" dirty="0" smtClean="0"/>
                            <a:t> </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93316467"/>
                      </a:ext>
                    </a:extLst>
                  </a:tr>
                  <a:tr h="280041">
                    <a:tc>
                      <a:txBody>
                        <a:bodyPr/>
                        <a:lstStyle/>
                        <a:p>
                          <a:pPr/>
                          <a14:m>
                            <m:oMathPara xmlns:m="http://schemas.openxmlformats.org/officeDocument/2006/math">
                              <m:oMathParaPr>
                                <m:jc m:val="left"/>
                              </m:oMathParaPr>
                              <m:oMath xmlns:m="http://schemas.openxmlformats.org/officeDocument/2006/math">
                                <m:f>
                                  <m:fPr>
                                    <m:ctrlPr>
                                      <a:rPr lang="de-DE" altLang="de-DE" sz="1600" i="1" smtClean="0">
                                        <a:latin typeface="Cambria Math" panose="02040503050406030204" pitchFamily="18" charset="0"/>
                                      </a:rPr>
                                    </m:ctrlPr>
                                  </m:fPr>
                                  <m:num>
                                    <m:sSub>
                                      <m:sSubPr>
                                        <m:ctrlPr>
                                          <a:rPr lang="de-DE" altLang="de-DE" sz="1600" i="1">
                                            <a:latin typeface="Cambria Math" panose="02040503050406030204" pitchFamily="18" charset="0"/>
                                          </a:rPr>
                                        </m:ctrlPr>
                                      </m:sSubPr>
                                      <m:e>
                                        <m:r>
                                          <a:rPr lang="de-DE" altLang="de-DE" sz="1600">
                                            <a:latin typeface="Cambria Math" panose="02040503050406030204" pitchFamily="18" charset="0"/>
                                          </a:rPr>
                                          <m:t>𝜇</m:t>
                                        </m:r>
                                      </m:e>
                                      <m:sub>
                                        <m:r>
                                          <a:rPr lang="de-DE" altLang="de-DE" sz="1600">
                                            <a:latin typeface="Cambria Math" panose="02040503050406030204" pitchFamily="18" charset="0"/>
                                          </a:rPr>
                                          <m:t>𝑃</m:t>
                                        </m:r>
                                      </m:sub>
                                    </m:sSub>
                                    <m:r>
                                      <a:rPr lang="de-DE" altLang="de-DE" sz="1600">
                                        <a:latin typeface="Cambria Math" panose="02040503050406030204" pitchFamily="18" charset="0"/>
                                      </a:rPr>
                                      <m:t>− </m:t>
                                    </m:r>
                                    <m:sSub>
                                      <m:sSubPr>
                                        <m:ctrlPr>
                                          <a:rPr lang="de-DE" altLang="de-DE" sz="1600" i="1">
                                            <a:latin typeface="Cambria Math" panose="02040503050406030204" pitchFamily="18" charset="0"/>
                                          </a:rPr>
                                        </m:ctrlPr>
                                      </m:sSubPr>
                                      <m:e>
                                        <m:r>
                                          <a:rPr lang="de-DE" altLang="de-DE" sz="1600">
                                            <a:latin typeface="Cambria Math" panose="02040503050406030204" pitchFamily="18" charset="0"/>
                                          </a:rPr>
                                          <m:t>𝜇</m:t>
                                        </m:r>
                                      </m:e>
                                      <m:sub>
                                        <m:r>
                                          <a:rPr lang="de-DE" altLang="de-DE" sz="1600">
                                            <a:latin typeface="Cambria Math" panose="02040503050406030204" pitchFamily="18" charset="0"/>
                                          </a:rPr>
                                          <m:t>𝐸</m:t>
                                        </m:r>
                                      </m:sub>
                                    </m:sSub>
                                  </m:num>
                                  <m:den>
                                    <m:sSub>
                                      <m:sSubPr>
                                        <m:ctrlPr>
                                          <a:rPr lang="de-DE" altLang="de-DE" sz="1600" i="1">
                                            <a:latin typeface="Cambria Math" panose="02040503050406030204" pitchFamily="18" charset="0"/>
                                          </a:rPr>
                                        </m:ctrlPr>
                                      </m:sSubPr>
                                      <m:e>
                                        <m:r>
                                          <a:rPr lang="de-DE" altLang="de-DE" sz="1600">
                                            <a:latin typeface="Cambria Math" panose="02040503050406030204" pitchFamily="18" charset="0"/>
                                          </a:rPr>
                                          <m:t>𝜇</m:t>
                                        </m:r>
                                      </m:e>
                                      <m:sub>
                                        <m:r>
                                          <a:rPr lang="de-DE" altLang="de-DE" sz="1600">
                                            <a:latin typeface="Cambria Math" panose="02040503050406030204" pitchFamily="18" charset="0"/>
                                          </a:rPr>
                                          <m:t>𝑃</m:t>
                                        </m:r>
                                      </m:sub>
                                    </m:sSub>
                                    <m:r>
                                      <a:rPr lang="de-DE" altLang="de-DE" sz="1600">
                                        <a:latin typeface="Cambria Math" panose="02040503050406030204" pitchFamily="18" charset="0"/>
                                      </a:rPr>
                                      <m:t>−</m:t>
                                    </m:r>
                                    <m:sSub>
                                      <m:sSubPr>
                                        <m:ctrlPr>
                                          <a:rPr lang="de-DE" altLang="de-DE" sz="1600" i="1">
                                            <a:latin typeface="Cambria Math" panose="02040503050406030204" pitchFamily="18" charset="0"/>
                                          </a:rPr>
                                        </m:ctrlPr>
                                      </m:sSubPr>
                                      <m:e>
                                        <m:r>
                                          <a:rPr lang="de-DE" altLang="de-DE" sz="1600">
                                            <a:latin typeface="Cambria Math" panose="02040503050406030204" pitchFamily="18" charset="0"/>
                                          </a:rPr>
                                          <m:t>𝜇</m:t>
                                        </m:r>
                                      </m:e>
                                      <m:sub>
                                        <m:r>
                                          <a:rPr lang="de-DE" altLang="de-DE" sz="1600">
                                            <a:latin typeface="Cambria Math" panose="02040503050406030204" pitchFamily="18" charset="0"/>
                                          </a:rPr>
                                          <m:t>𝑅</m:t>
                                        </m:r>
                                      </m:sub>
                                    </m:sSub>
                                  </m:den>
                                </m:f>
                              </m:oMath>
                            </m:oMathPara>
                          </a14:m>
                          <a:endParaRPr lang="de-DE" sz="1600" dirty="0"/>
                        </a:p>
                      </a:txBody>
                      <a:tcPr/>
                    </a:tc>
                    <a:tc>
                      <a:txBody>
                        <a:bodyPr/>
                        <a:lstStyle/>
                        <a:p>
                          <a:pPr/>
                          <a14:m>
                            <m:oMathPara xmlns:m="http://schemas.openxmlformats.org/officeDocument/2006/math">
                              <m:oMathParaPr>
                                <m:jc m:val="left"/>
                              </m:oMathParaPr>
                              <m:oMath xmlns:m="http://schemas.openxmlformats.org/officeDocument/2006/math">
                                <m:f>
                                  <m:fPr>
                                    <m:ctrlPr>
                                      <a:rPr lang="de-DE" sz="1600" i="1" smtClean="0">
                                        <a:latin typeface="Cambria Math" panose="02040503050406030204" pitchFamily="18" charset="0"/>
                                      </a:rPr>
                                    </m:ctrlPr>
                                  </m:fPr>
                                  <m:num>
                                    <m:r>
                                      <a:rPr lang="de-DE" sz="1600" b="0" i="1" smtClean="0">
                                        <a:latin typeface="Cambria Math" panose="02040503050406030204" pitchFamily="18" charset="0"/>
                                      </a:rPr>
                                      <m:t>10</m:t>
                                    </m:r>
                                  </m:num>
                                  <m:den>
                                    <m:r>
                                      <a:rPr lang="de-DE" sz="1600" b="0" i="1" smtClean="0">
                                        <a:latin typeface="Cambria Math" panose="02040503050406030204" pitchFamily="18" charset="0"/>
                                      </a:rPr>
                                      <m:t>9</m:t>
                                    </m:r>
                                  </m:den>
                                </m:f>
                              </m:oMath>
                            </m:oMathPara>
                          </a14:m>
                          <a:endParaRPr lang="de-DE" sz="1600" dirty="0"/>
                        </a:p>
                      </a:txBody>
                      <a:tcPr/>
                    </a:tc>
                    <a:extLst>
                      <a:ext uri="{0D108BD9-81ED-4DB2-BD59-A6C34878D82A}">
                        <a16:rowId xmlns:a16="http://schemas.microsoft.com/office/drawing/2014/main" val="1968567297"/>
                      </a:ext>
                    </a:extLst>
                  </a:tr>
                  <a:tr h="170839">
                    <a:tc>
                      <a:txBody>
                        <a:bodyPr/>
                        <a:lstStyle/>
                        <a:p>
                          <a:pPr/>
                          <a14:m>
                            <m:oMathPara xmlns:m="http://schemas.openxmlformats.org/officeDocument/2006/math">
                              <m:oMathParaPr>
                                <m:jc m:val="left"/>
                              </m:oMathParaPr>
                              <m:oMath xmlns:m="http://schemas.openxmlformats.org/officeDocument/2006/math">
                                <m:d>
                                  <m:dPr>
                                    <m:ctrlPr>
                                      <a:rPr lang="de-DE" sz="1600" b="0" i="1" smtClean="0">
                                        <a:latin typeface="Cambria Math" panose="02040503050406030204" pitchFamily="18" charset="0"/>
                                      </a:rPr>
                                    </m:ctrlPr>
                                  </m:dPr>
                                  <m:e>
                                    <m:r>
                                      <a:rPr lang="de-DE" sz="1600" b="0" i="1" smtClean="0">
                                        <a:latin typeface="Cambria Math" panose="02040503050406030204" pitchFamily="18" charset="0"/>
                                      </a:rPr>
                                      <m:t>1;</m:t>
                                    </m:r>
                                    <m:sSub>
                                      <m:sSubPr>
                                        <m:ctrlPr>
                                          <a:rPr lang="de-DE" sz="1600" b="0" i="1" smtClean="0">
                                            <a:latin typeface="Cambria Math" panose="02040503050406030204" pitchFamily="18" charset="0"/>
                                          </a:rPr>
                                        </m:ctrlPr>
                                      </m:sSubPr>
                                      <m:e>
                                        <m:r>
                                          <a:rPr lang="de-DE" sz="1600" b="0" i="1" smtClean="0">
                                            <a:latin typeface="Cambria Math" panose="02040503050406030204" pitchFamily="18" charset="0"/>
                                          </a:rPr>
                                          <m:t>𝑐</m:t>
                                        </m:r>
                                      </m:e>
                                      <m:sub>
                                        <m:r>
                                          <a:rPr lang="de-DE" sz="1600" b="0" i="1" smtClean="0">
                                            <a:latin typeface="Cambria Math" panose="02040503050406030204" pitchFamily="18" charset="0"/>
                                          </a:rPr>
                                          <m:t>𝑅</m:t>
                                        </m:r>
                                      </m:sub>
                                    </m:sSub>
                                    <m:r>
                                      <a:rPr lang="de-DE" sz="1600" b="0" i="1" smtClean="0">
                                        <a:latin typeface="Cambria Math" panose="02040503050406030204" pitchFamily="18" charset="0"/>
                                      </a:rPr>
                                      <m:t>; </m:t>
                                    </m:r>
                                    <m:sSub>
                                      <m:sSubPr>
                                        <m:ctrlPr>
                                          <a:rPr lang="de-DE" sz="1600" b="0" i="1" smtClean="0">
                                            <a:latin typeface="Cambria Math" panose="02040503050406030204" pitchFamily="18" charset="0"/>
                                          </a:rPr>
                                        </m:ctrlPr>
                                      </m:sSubPr>
                                      <m:e>
                                        <m:r>
                                          <a:rPr lang="de-DE" sz="1600" b="0" i="1" smtClean="0">
                                            <a:latin typeface="Cambria Math" panose="02040503050406030204" pitchFamily="18" charset="0"/>
                                          </a:rPr>
                                          <m:t>𝑐</m:t>
                                        </m:r>
                                      </m:e>
                                      <m:sub>
                                        <m:r>
                                          <a:rPr lang="de-DE" sz="1600" b="0" i="1" smtClean="0">
                                            <a:latin typeface="Cambria Math" panose="02040503050406030204" pitchFamily="18" charset="0"/>
                                          </a:rPr>
                                          <m:t>𝑃</m:t>
                                        </m:r>
                                      </m:sub>
                                    </m:sSub>
                                  </m:e>
                                </m:d>
                              </m:oMath>
                            </m:oMathPara>
                          </a14:m>
                          <a:endParaRPr lang="de-DE" sz="1600" dirty="0"/>
                        </a:p>
                      </a:txBody>
                      <a:tcPr/>
                    </a:tc>
                    <a:tc>
                      <a:txBody>
                        <a:bodyPr/>
                        <a:lstStyle/>
                        <a:p>
                          <a:r>
                            <a:rPr lang="de-DE" sz="1600" dirty="0" smtClean="0"/>
                            <a:t>(1;1;0.5)</a:t>
                          </a:r>
                          <a:endParaRPr lang="de-DE" sz="1600" dirty="0"/>
                        </a:p>
                      </a:txBody>
                      <a:tcPr/>
                    </a:tc>
                    <a:extLst>
                      <a:ext uri="{0D108BD9-81ED-4DB2-BD59-A6C34878D82A}">
                        <a16:rowId xmlns:a16="http://schemas.microsoft.com/office/drawing/2014/main" val="2877830281"/>
                      </a:ext>
                    </a:extLst>
                  </a:tr>
                  <a:tr h="170839">
                    <a:tc>
                      <a:txBody>
                        <a:bodyPr/>
                        <a:lstStyle/>
                        <a:p>
                          <a:r>
                            <a:rPr lang="de-DE" sz="1400" i="0" dirty="0" smtClean="0">
                              <a:latin typeface="+mn-lt"/>
                            </a:rPr>
                            <a:t>(</a:t>
                          </a:r>
                          <a14:m>
                            <m:oMath xmlns:m="http://schemas.openxmlformats.org/officeDocument/2006/math">
                              <m:sSubSup>
                                <m:sSubSupPr>
                                  <m:ctrlPr>
                                    <a:rPr lang="de-DE" sz="1400" i="1" smtClean="0">
                                      <a:latin typeface="Cambria Math" panose="02040503050406030204" pitchFamily="18" charset="0"/>
                                    </a:rPr>
                                  </m:ctrlPr>
                                </m:sSubSupPr>
                                <m:e>
                                  <m:r>
                                    <a:rPr lang="de-DE" sz="1400" i="1" smtClean="0">
                                      <a:latin typeface="Cambria Math" panose="02040503050406030204" pitchFamily="18" charset="0"/>
                                      <a:ea typeface="Cambria Math" panose="02040503050406030204" pitchFamily="18" charset="0"/>
                                    </a:rPr>
                                    <m:t>𝜎</m:t>
                                  </m:r>
                                </m:e>
                                <m:sub>
                                  <m:r>
                                    <a:rPr lang="de-DE" sz="1400" b="0" i="1" smtClean="0">
                                      <a:latin typeface="Cambria Math" panose="02040503050406030204" pitchFamily="18" charset="0"/>
                                    </a:rPr>
                                    <m:t>𝐸</m:t>
                                  </m:r>
                                  <m:r>
                                    <a:rPr lang="de-DE" sz="1400" b="0" i="1" smtClean="0">
                                      <a:latin typeface="Cambria Math" panose="02040503050406030204" pitchFamily="18" charset="0"/>
                                    </a:rPr>
                                    <m:t>∗</m:t>
                                  </m:r>
                                </m:sub>
                                <m:sup>
                                  <m:r>
                                    <a:rPr lang="de-DE" sz="1400" b="0" i="1" smtClean="0">
                                      <a:latin typeface="Cambria Math" panose="02040503050406030204" pitchFamily="18" charset="0"/>
                                    </a:rPr>
                                    <m:t>2</m:t>
                                  </m:r>
                                </m:sup>
                              </m:sSubSup>
                              <m:r>
                                <a:rPr lang="de-DE" sz="1400" b="0" i="0" smtClean="0">
                                  <a:latin typeface="Cambria Math" panose="02040503050406030204" pitchFamily="18" charset="0"/>
                                </a:rPr>
                                <m:t>;</m:t>
                              </m:r>
                              <m:sSubSup>
                                <m:sSubSupPr>
                                  <m:ctrlPr>
                                    <a:rPr lang="de-DE" sz="1400" i="1" smtClean="0">
                                      <a:latin typeface="Cambria Math" panose="02040503050406030204" pitchFamily="18" charset="0"/>
                                    </a:rPr>
                                  </m:ctrlPr>
                                </m:sSubSupPr>
                                <m:e>
                                  <m:r>
                                    <a:rPr lang="de-DE" sz="1400" i="1" smtClean="0">
                                      <a:latin typeface="Cambria Math" panose="02040503050406030204" pitchFamily="18" charset="0"/>
                                      <a:ea typeface="Cambria Math" panose="02040503050406030204" pitchFamily="18" charset="0"/>
                                    </a:rPr>
                                    <m:t>𝜎</m:t>
                                  </m:r>
                                </m:e>
                                <m:sub>
                                  <m:r>
                                    <a:rPr lang="de-DE" sz="1400" b="0" i="1" smtClean="0">
                                      <a:latin typeface="Cambria Math" panose="02040503050406030204" pitchFamily="18" charset="0"/>
                                      <a:ea typeface="Cambria Math" panose="02040503050406030204" pitchFamily="18" charset="0"/>
                                    </a:rPr>
                                    <m:t>𝑅</m:t>
                                  </m:r>
                                  <m:r>
                                    <a:rPr lang="de-DE" sz="1400" b="0" i="1" smtClean="0">
                                      <a:latin typeface="Cambria Math" panose="02040503050406030204" pitchFamily="18" charset="0"/>
                                    </a:rPr>
                                    <m:t>∗</m:t>
                                  </m:r>
                                </m:sub>
                                <m:sup>
                                  <m:r>
                                    <a:rPr lang="de-DE" sz="1400" b="0" i="1" smtClean="0">
                                      <a:latin typeface="Cambria Math" panose="02040503050406030204" pitchFamily="18" charset="0"/>
                                    </a:rPr>
                                    <m:t>2</m:t>
                                  </m:r>
                                </m:sup>
                              </m:sSubSup>
                              <m:r>
                                <a:rPr lang="de-DE" sz="1400" b="0" i="0" smtClean="0">
                                  <a:latin typeface="Cambria Math" panose="02040503050406030204" pitchFamily="18" charset="0"/>
                                </a:rPr>
                                <m:t>;</m:t>
                              </m:r>
                              <m:sSubSup>
                                <m:sSubSupPr>
                                  <m:ctrlPr>
                                    <a:rPr lang="de-DE" sz="1400" i="1" smtClean="0">
                                      <a:latin typeface="Cambria Math" panose="02040503050406030204" pitchFamily="18" charset="0"/>
                                    </a:rPr>
                                  </m:ctrlPr>
                                </m:sSubSupPr>
                                <m:e>
                                  <m:r>
                                    <a:rPr lang="de-DE" sz="1400" i="1" smtClean="0">
                                      <a:latin typeface="Cambria Math" panose="02040503050406030204" pitchFamily="18" charset="0"/>
                                      <a:ea typeface="Cambria Math" panose="02040503050406030204" pitchFamily="18" charset="0"/>
                                    </a:rPr>
                                    <m:t>𝜎</m:t>
                                  </m:r>
                                </m:e>
                                <m:sub>
                                  <m:r>
                                    <a:rPr lang="de-DE" sz="1400" b="0" i="1" smtClean="0">
                                      <a:latin typeface="Cambria Math" panose="02040503050406030204" pitchFamily="18" charset="0"/>
                                      <a:ea typeface="Cambria Math" panose="02040503050406030204" pitchFamily="18" charset="0"/>
                                    </a:rPr>
                                    <m:t>𝑃</m:t>
                                  </m:r>
                                  <m:r>
                                    <a:rPr lang="de-DE" sz="1400" b="0" i="1" smtClean="0">
                                      <a:latin typeface="Cambria Math" panose="02040503050406030204" pitchFamily="18" charset="0"/>
                                    </a:rPr>
                                    <m:t>∗</m:t>
                                  </m:r>
                                </m:sub>
                                <m:sup>
                                  <m:r>
                                    <a:rPr lang="de-DE" sz="1400" b="0" i="1" smtClean="0">
                                      <a:latin typeface="Cambria Math" panose="02040503050406030204" pitchFamily="18" charset="0"/>
                                    </a:rPr>
                                    <m:t>2</m:t>
                                  </m:r>
                                </m:sup>
                              </m:sSubSup>
                            </m:oMath>
                          </a14:m>
                          <a:r>
                            <a:rPr lang="de-DE" sz="1600" dirty="0" smtClean="0"/>
                            <a:t>)</a:t>
                          </a:r>
                          <a:endParaRPr lang="de-DE"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smtClean="0"/>
                            <a:t>(1;1;0.5)</a:t>
                          </a:r>
                        </a:p>
                      </a:txBody>
                      <a:tcPr/>
                    </a:tc>
                    <a:extLst>
                      <a:ext uri="{0D108BD9-81ED-4DB2-BD59-A6C34878D82A}">
                        <a16:rowId xmlns:a16="http://schemas.microsoft.com/office/drawing/2014/main" val="242292936"/>
                      </a:ext>
                    </a:extLst>
                  </a:tr>
                  <a:tr h="170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smtClean="0"/>
                            <a:t>1- </a:t>
                          </a:r>
                          <a:r>
                            <a:rPr lang="el-GR" sz="1600" dirty="0" smtClean="0"/>
                            <a:t>β</a:t>
                          </a:r>
                          <a:endParaRPr lang="de-DE" sz="16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smtClean="0"/>
                            <a:t>0.8</a:t>
                          </a:r>
                        </a:p>
                      </a:txBody>
                      <a:tcPr/>
                    </a:tc>
                    <a:extLst>
                      <a:ext uri="{0D108BD9-81ED-4DB2-BD59-A6C34878D82A}">
                        <a16:rowId xmlns:a16="http://schemas.microsoft.com/office/drawing/2014/main" val="214273178"/>
                      </a:ext>
                    </a:extLst>
                  </a:tr>
                  <a:tr h="215241">
                    <a:tc>
                      <a:txBody>
                        <a:bodyPr/>
                        <a:lstStyle/>
                        <a:p>
                          <a:r>
                            <a:rPr lang="de-DE" sz="1600" dirty="0" smtClean="0"/>
                            <a:t>Permutation </a:t>
                          </a:r>
                          <a:r>
                            <a:rPr lang="de-DE" sz="1600" dirty="0" err="1" smtClean="0"/>
                            <a:t>replications</a:t>
                          </a:r>
                          <a:endParaRPr lang="de-DE"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smtClean="0"/>
                            <a:t>15,000</a:t>
                          </a:r>
                        </a:p>
                      </a:txBody>
                      <a:tcPr/>
                    </a:tc>
                    <a:extLst>
                      <a:ext uri="{0D108BD9-81ED-4DB2-BD59-A6C34878D82A}">
                        <a16:rowId xmlns:a16="http://schemas.microsoft.com/office/drawing/2014/main" val="2997801809"/>
                      </a:ext>
                    </a:extLst>
                  </a:tr>
                  <a:tr h="170839">
                    <a:tc>
                      <a:txBody>
                        <a:bodyPr/>
                        <a:lstStyle/>
                        <a:p>
                          <a:r>
                            <a:rPr lang="de-DE" sz="1600" dirty="0" smtClean="0"/>
                            <a:t>Simulation </a:t>
                          </a:r>
                          <a:r>
                            <a:rPr lang="de-DE" sz="1600" dirty="0" err="1" smtClean="0"/>
                            <a:t>replications</a:t>
                          </a:r>
                          <a:endParaRPr lang="de-DE"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smtClean="0"/>
                            <a:t>10,000</a:t>
                          </a:r>
                        </a:p>
                      </a:txBody>
                      <a:tcPr/>
                    </a:tc>
                    <a:extLst>
                      <a:ext uri="{0D108BD9-81ED-4DB2-BD59-A6C34878D82A}">
                        <a16:rowId xmlns:a16="http://schemas.microsoft.com/office/drawing/2014/main" val="2106885304"/>
                      </a:ext>
                    </a:extLst>
                  </a:tr>
                </a:tbl>
              </a:graphicData>
            </a:graphic>
          </p:graphicFrame>
        </mc:Choice>
        <mc:Fallback xmlns="">
          <p:graphicFrame>
            <p:nvGraphicFramePr>
              <p:cNvPr id="9" name="Tabelle 8"/>
              <p:cNvGraphicFramePr>
                <a:graphicFrameLocks noGrp="1"/>
              </p:cNvGraphicFramePr>
              <p:nvPr>
                <p:extLst>
                  <p:ext uri="{D42A27DB-BD31-4B8C-83A1-F6EECF244321}">
                    <p14:modId xmlns:p14="http://schemas.microsoft.com/office/powerpoint/2010/main" val="3705755791"/>
                  </p:ext>
                </p:extLst>
              </p:nvPr>
            </p:nvGraphicFramePr>
            <p:xfrm>
              <a:off x="323857" y="1563639"/>
              <a:ext cx="4262221" cy="3231833"/>
            </p:xfrm>
            <a:graphic>
              <a:graphicData uri="http://schemas.openxmlformats.org/drawingml/2006/table">
                <a:tbl>
                  <a:tblPr firstRow="1" bandRow="1">
                    <a:tableStyleId>{C083E6E3-FA7D-4D7B-A595-EF9225AFEA82}</a:tableStyleId>
                  </a:tblPr>
                  <a:tblGrid>
                    <a:gridCol w="2591959">
                      <a:extLst>
                        <a:ext uri="{9D8B030D-6E8A-4147-A177-3AD203B41FA5}">
                          <a16:colId xmlns:a16="http://schemas.microsoft.com/office/drawing/2014/main" val="1591140265"/>
                        </a:ext>
                      </a:extLst>
                    </a:gridCol>
                    <a:gridCol w="1670262">
                      <a:extLst>
                        <a:ext uri="{9D8B030D-6E8A-4147-A177-3AD203B41FA5}">
                          <a16:colId xmlns:a16="http://schemas.microsoft.com/office/drawing/2014/main" val="1578692249"/>
                        </a:ext>
                      </a:extLst>
                    </a:gridCol>
                  </a:tblGrid>
                  <a:tr h="335280">
                    <a:tc gridSpan="2">
                      <a:txBody>
                        <a:bodyPr/>
                        <a:lstStyle/>
                        <a:p>
                          <a:r>
                            <a:rPr lang="de-DE" sz="1600" dirty="0" smtClean="0"/>
                            <a:t>Fixed</a:t>
                          </a:r>
                          <a:endParaRPr lang="de-DE" sz="1600" dirty="0"/>
                        </a:p>
                      </a:txBody>
                      <a:tcPr>
                        <a:lnB w="12700" cap="flat" cmpd="sng" algn="ctr">
                          <a:noFill/>
                          <a:prstDash val="solid"/>
                          <a:round/>
                          <a:headEnd type="none" w="med" len="med"/>
                          <a:tailEnd type="none" w="med" len="med"/>
                        </a:lnB>
                      </a:tcPr>
                    </a:tc>
                    <a:tc hMerge="1">
                      <a:txBody>
                        <a:bodyPr/>
                        <a:lstStyle/>
                        <a:p>
                          <a:endParaRPr lang="de-DE"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6593397"/>
                      </a:ext>
                    </a:extLst>
                  </a:tr>
                  <a:tr h="335280">
                    <a:tc>
                      <a:txBody>
                        <a:bodyPr/>
                        <a:lstStyle/>
                        <a:p>
                          <a:r>
                            <a:rPr lang="de-DE" sz="1600" dirty="0" smtClean="0"/>
                            <a:t>Parameter</a:t>
                          </a:r>
                          <a:endParaRPr lang="de-DE" sz="1600" dirty="0"/>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600" dirty="0" smtClean="0"/>
                            <a:t>Values</a:t>
                          </a:r>
                          <a:endParaRPr lang="de-DE" sz="1600" dirty="0"/>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6323816"/>
                      </a:ext>
                    </a:extLst>
                  </a:tr>
                  <a:tr h="3352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err="1" smtClean="0"/>
                            <a:t>Distributions</a:t>
                          </a:r>
                          <a:endParaRPr lang="de-DE" sz="1600" dirty="0" smtClean="0"/>
                        </a:p>
                      </a:txBody>
                      <a:tcPr>
                        <a:lnT w="12700" cap="flat" cmpd="sng" algn="ctr">
                          <a:solidFill>
                            <a:schemeClr val="tx1"/>
                          </a:solidFill>
                          <a:prstDash val="solid"/>
                          <a:round/>
                          <a:headEnd type="none" w="med" len="med"/>
                          <a:tailEnd type="none" w="med" len="med"/>
                        </a:lnT>
                      </a:tcPr>
                    </a:tc>
                    <a:tc>
                      <a:txBody>
                        <a:bodyPr/>
                        <a:lstStyle/>
                        <a:p>
                          <a:endParaRPr lang="de-DE"/>
                        </a:p>
                      </a:txBody>
                      <a:tcPr>
                        <a:lnT w="12700" cap="flat" cmpd="sng" algn="ctr">
                          <a:solidFill>
                            <a:schemeClr val="tx1"/>
                          </a:solidFill>
                          <a:prstDash val="solid"/>
                          <a:round/>
                          <a:headEnd type="none" w="med" len="med"/>
                          <a:tailEnd type="none" w="med" len="med"/>
                        </a:lnT>
                        <a:blipFill>
                          <a:blip r:embed="rId4"/>
                          <a:stretch>
                            <a:fillRect l="-155474" t="-203636" r="-365" b="-689091"/>
                          </a:stretch>
                        </a:blipFill>
                      </a:tcPr>
                    </a:tc>
                    <a:extLst>
                      <a:ext uri="{0D108BD9-81ED-4DB2-BD59-A6C34878D82A}">
                        <a16:rowId xmlns:a16="http://schemas.microsoft.com/office/drawing/2014/main" val="2193316467"/>
                      </a:ext>
                    </a:extLst>
                  </a:tr>
                  <a:tr h="549593">
                    <a:tc>
                      <a:txBody>
                        <a:bodyPr/>
                        <a:lstStyle/>
                        <a:p>
                          <a:endParaRPr lang="de-DE"/>
                        </a:p>
                      </a:txBody>
                      <a:tcPr>
                        <a:blipFill>
                          <a:blip r:embed="rId4"/>
                          <a:stretch>
                            <a:fillRect t="-183516" r="-64554" b="-316484"/>
                          </a:stretch>
                        </a:blipFill>
                      </a:tcPr>
                    </a:tc>
                    <a:tc>
                      <a:txBody>
                        <a:bodyPr/>
                        <a:lstStyle/>
                        <a:p>
                          <a:endParaRPr lang="de-DE"/>
                        </a:p>
                      </a:txBody>
                      <a:tcPr>
                        <a:blipFill>
                          <a:blip r:embed="rId4"/>
                          <a:stretch>
                            <a:fillRect l="-155474" t="-183516" r="-365" b="-316484"/>
                          </a:stretch>
                        </a:blipFill>
                      </a:tcPr>
                    </a:tc>
                    <a:extLst>
                      <a:ext uri="{0D108BD9-81ED-4DB2-BD59-A6C34878D82A}">
                        <a16:rowId xmlns:a16="http://schemas.microsoft.com/office/drawing/2014/main" val="1968567297"/>
                      </a:ext>
                    </a:extLst>
                  </a:tr>
                  <a:tr h="335280">
                    <a:tc>
                      <a:txBody>
                        <a:bodyPr/>
                        <a:lstStyle/>
                        <a:p>
                          <a:endParaRPr lang="de-DE"/>
                        </a:p>
                      </a:txBody>
                      <a:tcPr>
                        <a:blipFill>
                          <a:blip r:embed="rId4"/>
                          <a:stretch>
                            <a:fillRect t="-469091" r="-64554" b="-423636"/>
                          </a:stretch>
                        </a:blipFill>
                      </a:tcPr>
                    </a:tc>
                    <a:tc>
                      <a:txBody>
                        <a:bodyPr/>
                        <a:lstStyle/>
                        <a:p>
                          <a:r>
                            <a:rPr lang="de-DE" sz="1600" dirty="0" smtClean="0"/>
                            <a:t>(1;1;0.5)</a:t>
                          </a:r>
                          <a:endParaRPr lang="de-DE" sz="1600" dirty="0"/>
                        </a:p>
                      </a:txBody>
                      <a:tcPr/>
                    </a:tc>
                    <a:extLst>
                      <a:ext uri="{0D108BD9-81ED-4DB2-BD59-A6C34878D82A}">
                        <a16:rowId xmlns:a16="http://schemas.microsoft.com/office/drawing/2014/main" val="2877830281"/>
                      </a:ext>
                    </a:extLst>
                  </a:tr>
                  <a:tr h="335280">
                    <a:tc>
                      <a:txBody>
                        <a:bodyPr/>
                        <a:lstStyle/>
                        <a:p>
                          <a:endParaRPr lang="de-DE"/>
                        </a:p>
                      </a:txBody>
                      <a:tcPr>
                        <a:blipFill>
                          <a:blip r:embed="rId4"/>
                          <a:stretch>
                            <a:fillRect t="-569091" r="-64554" b="-323636"/>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smtClean="0"/>
                            <a:t>(1;1;0.5)</a:t>
                          </a:r>
                        </a:p>
                      </a:txBody>
                      <a:tcPr/>
                    </a:tc>
                    <a:extLst>
                      <a:ext uri="{0D108BD9-81ED-4DB2-BD59-A6C34878D82A}">
                        <a16:rowId xmlns:a16="http://schemas.microsoft.com/office/drawing/2014/main" val="242292936"/>
                      </a:ext>
                    </a:extLst>
                  </a:tr>
                  <a:tr h="3352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smtClean="0"/>
                            <a:t>1- </a:t>
                          </a:r>
                          <a:r>
                            <a:rPr lang="el-GR" sz="1600" dirty="0" smtClean="0"/>
                            <a:t>β</a:t>
                          </a:r>
                          <a:endParaRPr lang="de-DE" sz="16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smtClean="0"/>
                            <a:t>0.8</a:t>
                          </a:r>
                        </a:p>
                      </a:txBody>
                      <a:tcPr/>
                    </a:tc>
                    <a:extLst>
                      <a:ext uri="{0D108BD9-81ED-4DB2-BD59-A6C34878D82A}">
                        <a16:rowId xmlns:a16="http://schemas.microsoft.com/office/drawing/2014/main" val="214273178"/>
                      </a:ext>
                    </a:extLst>
                  </a:tr>
                  <a:tr h="335280">
                    <a:tc>
                      <a:txBody>
                        <a:bodyPr/>
                        <a:lstStyle/>
                        <a:p>
                          <a:r>
                            <a:rPr lang="de-DE" sz="1600" dirty="0" smtClean="0"/>
                            <a:t>Permutation </a:t>
                          </a:r>
                          <a:r>
                            <a:rPr lang="de-DE" sz="1600" dirty="0" err="1" smtClean="0"/>
                            <a:t>replications</a:t>
                          </a:r>
                          <a:endParaRPr lang="de-DE"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smtClean="0"/>
                            <a:t>15,000</a:t>
                          </a:r>
                        </a:p>
                      </a:txBody>
                      <a:tcPr/>
                    </a:tc>
                    <a:extLst>
                      <a:ext uri="{0D108BD9-81ED-4DB2-BD59-A6C34878D82A}">
                        <a16:rowId xmlns:a16="http://schemas.microsoft.com/office/drawing/2014/main" val="2997801809"/>
                      </a:ext>
                    </a:extLst>
                  </a:tr>
                  <a:tr h="335280">
                    <a:tc>
                      <a:txBody>
                        <a:bodyPr/>
                        <a:lstStyle/>
                        <a:p>
                          <a:r>
                            <a:rPr lang="de-DE" sz="1600" dirty="0" smtClean="0"/>
                            <a:t>Simulation </a:t>
                          </a:r>
                          <a:r>
                            <a:rPr lang="de-DE" sz="1600" dirty="0" err="1" smtClean="0"/>
                            <a:t>replications</a:t>
                          </a:r>
                          <a:endParaRPr lang="de-DE"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smtClean="0"/>
                            <a:t>10,000</a:t>
                          </a:r>
                        </a:p>
                      </a:txBody>
                      <a:tcPr/>
                    </a:tc>
                    <a:extLst>
                      <a:ext uri="{0D108BD9-81ED-4DB2-BD59-A6C34878D82A}">
                        <a16:rowId xmlns:a16="http://schemas.microsoft.com/office/drawing/2014/main" val="2106885304"/>
                      </a:ext>
                    </a:extLst>
                  </a:tr>
                </a:tbl>
              </a:graphicData>
            </a:graphic>
          </p:graphicFrame>
        </mc:Fallback>
      </mc:AlternateContent>
      <p:sp>
        <p:nvSpPr>
          <p:cNvPr id="8" name="Rechteck 7"/>
          <p:cNvSpPr/>
          <p:nvPr/>
        </p:nvSpPr>
        <p:spPr bwMode="auto">
          <a:xfrm>
            <a:off x="7570238" y="1295399"/>
            <a:ext cx="1302071" cy="639513"/>
          </a:xfrm>
          <a:prstGeom prst="rect">
            <a:avLst/>
          </a:prstGeom>
          <a:solidFill>
            <a:schemeClr val="bg1"/>
          </a:solidFill>
          <a:ln w="19050">
            <a:solidFill>
              <a:srgbClr val="F29400"/>
            </a:solidFill>
          </a:ln>
          <a:effectLst/>
          <a:extLst/>
        </p:spPr>
        <p:txBody>
          <a:bodyPr vert="horz" wrap="none" lIns="2160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1200" dirty="0" err="1" smtClean="0"/>
              <a:t>Variance</a:t>
            </a:r>
            <a:r>
              <a:rPr lang="de-DE" sz="1200" dirty="0" smtClean="0"/>
              <a:t> </a:t>
            </a:r>
            <a:br>
              <a:rPr lang="de-DE" sz="1200" dirty="0" smtClean="0"/>
            </a:br>
            <a:r>
              <a:rPr lang="de-DE" sz="1200" dirty="0" err="1" smtClean="0"/>
              <a:t>misspecification</a:t>
            </a:r>
            <a:endParaRPr kumimoji="0" lang="de-DE" sz="1200" b="0" i="0" u="none" strike="noStrike" cap="none" normalizeH="0" baseline="0" dirty="0" smtClean="0">
              <a:ln>
                <a:noFill/>
              </a:ln>
              <a:solidFill>
                <a:srgbClr val="000000"/>
              </a:solidFill>
              <a:effectLst/>
              <a:latin typeface="Arial" panose="020B0604020202020204" pitchFamily="34" charset="0"/>
            </a:endParaRPr>
          </a:p>
        </p:txBody>
      </p:sp>
      <p:sp>
        <p:nvSpPr>
          <p:cNvPr id="19" name="Pfeil nach rechts 18"/>
          <p:cNvSpPr/>
          <p:nvPr/>
        </p:nvSpPr>
        <p:spPr bwMode="auto">
          <a:xfrm rot="17202891">
            <a:off x="7888712" y="1897067"/>
            <a:ext cx="383441" cy="420813"/>
          </a:xfrm>
          <a:prstGeom prst="rightArrow">
            <a:avLst/>
          </a:prstGeom>
          <a:solidFill>
            <a:schemeClr val="bg1"/>
          </a:solidFill>
          <a:ln w="9525" cap="flat" cmpd="sng" algn="ctr">
            <a:solidFill>
              <a:srgbClr val="F29400"/>
            </a:solidFill>
            <a:prstDash val="solid"/>
            <a:round/>
            <a:headEnd type="none" w="med" len="med"/>
            <a:tailEnd type="none" w="med" len="med"/>
          </a:ln>
          <a:effectLst/>
          <a:extLst/>
        </p:spPr>
        <p:txBody>
          <a:bodyPr vert="horz" wrap="none" lIns="2160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3100" b="0" i="0" u="none" strike="noStrike" cap="none" normalizeH="0" baseline="0" smtClean="0">
              <a:ln>
                <a:noFill/>
              </a:ln>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761866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3"/>
          <p:cNvSpPr>
            <a:spLocks noGrp="1"/>
          </p:cNvSpPr>
          <p:nvPr>
            <p:ph type="ftr" sz="quarter" idx="10"/>
          </p:nvPr>
        </p:nvSpPr>
        <p:spPr/>
        <p:txBody>
          <a:bodyPr/>
          <a:lstStyle/>
          <a:p>
            <a:r>
              <a:rPr lang="en-US" altLang="de-DE" dirty="0"/>
              <a:t>Sample size calculation and recalculation, Maxi Schulz et.al.,</a:t>
            </a:r>
            <a:r>
              <a:rPr lang="de-DE" dirty="0"/>
              <a:t> March 21st 2024</a:t>
            </a:r>
          </a:p>
        </p:txBody>
      </p:sp>
      <p:sp>
        <p:nvSpPr>
          <p:cNvPr id="339971" name="Rectangle 3"/>
          <p:cNvSpPr>
            <a:spLocks noChangeArrowheads="1"/>
          </p:cNvSpPr>
          <p:nvPr/>
        </p:nvSpPr>
        <p:spPr bwMode="auto">
          <a:xfrm>
            <a:off x="323857" y="971550"/>
            <a:ext cx="84185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0" rIns="0" bIns="0"/>
          <a:lstStyle>
            <a:lvl1pPr algn="l">
              <a:defRPr sz="2800">
                <a:solidFill>
                  <a:srgbClr val="F29400"/>
                </a:solidFill>
                <a:latin typeface="Arial" panose="020B0604020202020204" pitchFamily="34" charset="0"/>
              </a:defRPr>
            </a:lvl1pPr>
            <a:lvl2pPr algn="l">
              <a:defRPr sz="2800">
                <a:solidFill>
                  <a:srgbClr val="F29400"/>
                </a:solidFill>
                <a:latin typeface="Arial" panose="020B0604020202020204" pitchFamily="34" charset="0"/>
              </a:defRPr>
            </a:lvl2pPr>
            <a:lvl3pPr algn="l">
              <a:defRPr sz="2800">
                <a:solidFill>
                  <a:srgbClr val="F29400"/>
                </a:solidFill>
                <a:latin typeface="Arial" panose="020B0604020202020204" pitchFamily="34" charset="0"/>
              </a:defRPr>
            </a:lvl3pPr>
            <a:lvl4pPr algn="l">
              <a:defRPr sz="2800">
                <a:solidFill>
                  <a:srgbClr val="F29400"/>
                </a:solidFill>
                <a:latin typeface="Arial" panose="020B0604020202020204" pitchFamily="34" charset="0"/>
              </a:defRPr>
            </a:lvl4pPr>
            <a:lvl5pPr algn="l">
              <a:defRPr sz="2800">
                <a:solidFill>
                  <a:srgbClr val="F29400"/>
                </a:solidFill>
                <a:latin typeface="Arial" panose="020B0604020202020204" pitchFamily="34" charset="0"/>
              </a:defRPr>
            </a:lvl5pPr>
            <a:lvl6pPr marL="457200" fontAlgn="base">
              <a:spcBef>
                <a:spcPct val="0"/>
              </a:spcBef>
              <a:spcAft>
                <a:spcPct val="0"/>
              </a:spcAft>
              <a:defRPr sz="2800">
                <a:solidFill>
                  <a:srgbClr val="F29400"/>
                </a:solidFill>
                <a:latin typeface="Arial" panose="020B0604020202020204" pitchFamily="34" charset="0"/>
              </a:defRPr>
            </a:lvl6pPr>
            <a:lvl7pPr marL="914400" fontAlgn="base">
              <a:spcBef>
                <a:spcPct val="0"/>
              </a:spcBef>
              <a:spcAft>
                <a:spcPct val="0"/>
              </a:spcAft>
              <a:defRPr sz="2800">
                <a:solidFill>
                  <a:srgbClr val="F29400"/>
                </a:solidFill>
                <a:latin typeface="Arial" panose="020B0604020202020204" pitchFamily="34" charset="0"/>
              </a:defRPr>
            </a:lvl7pPr>
            <a:lvl8pPr marL="1371600" fontAlgn="base">
              <a:spcBef>
                <a:spcPct val="0"/>
              </a:spcBef>
              <a:spcAft>
                <a:spcPct val="0"/>
              </a:spcAft>
              <a:defRPr sz="2800">
                <a:solidFill>
                  <a:srgbClr val="F29400"/>
                </a:solidFill>
                <a:latin typeface="Arial" panose="020B0604020202020204" pitchFamily="34" charset="0"/>
              </a:defRPr>
            </a:lvl8pPr>
            <a:lvl9pPr marL="1828800" fontAlgn="base">
              <a:spcBef>
                <a:spcPct val="0"/>
              </a:spcBef>
              <a:spcAft>
                <a:spcPct val="0"/>
              </a:spcAft>
              <a:defRPr sz="2800">
                <a:solidFill>
                  <a:srgbClr val="F29400"/>
                </a:solidFill>
                <a:latin typeface="Arial" panose="020B0604020202020204" pitchFamily="34" charset="0"/>
              </a:defRPr>
            </a:lvl9pPr>
          </a:lstStyle>
          <a:p>
            <a:pPr>
              <a:lnSpc>
                <a:spcPts val="3300"/>
              </a:lnSpc>
            </a:pPr>
            <a:r>
              <a:rPr lang="de-DE" altLang="de-DE" dirty="0" smtClean="0"/>
              <a:t>MODEL</a:t>
            </a:r>
            <a:endParaRPr lang="de-DE" altLang="de-DE" dirty="0"/>
          </a:p>
        </p:txBody>
      </p:sp>
      <mc:AlternateContent xmlns:mc="http://schemas.openxmlformats.org/markup-compatibility/2006" xmlns:a14="http://schemas.microsoft.com/office/drawing/2010/main">
        <mc:Choice Requires="a14">
          <p:sp>
            <p:nvSpPr>
              <p:cNvPr id="339972" name="Rectangle 4"/>
              <p:cNvSpPr>
                <a:spLocks noChangeArrowheads="1"/>
              </p:cNvSpPr>
              <p:nvPr/>
            </p:nvSpPr>
            <p:spPr bwMode="auto">
              <a:xfrm>
                <a:off x="358774" y="1659733"/>
                <a:ext cx="8383595" cy="2564606"/>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accent2"/>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0" tIns="0" rIns="0" bIns="0"/>
              <a:lstStyle>
                <a:lvl1pPr marL="285750" indent="-285750" algn="l">
                  <a:lnSpc>
                    <a:spcPts val="2400"/>
                  </a:lnSpc>
                  <a:buFont typeface="Wingdings" panose="05000000000000000000" pitchFamily="2" charset="2"/>
                  <a:defRPr sz="1600">
                    <a:solidFill>
                      <a:schemeClr val="tx1"/>
                    </a:solidFill>
                    <a:latin typeface="Arial" panose="020B0604020202020204" pitchFamily="34" charset="0"/>
                  </a:defRPr>
                </a:lvl1pPr>
                <a:lvl2pPr marL="673100"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2pPr>
                <a:lvl3pPr marL="1054100"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3pPr>
                <a:lvl4pPr marL="1435100"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4pPr>
                <a:lvl5pPr marL="1816100" indent="-190500" algn="l">
                  <a:lnSpc>
                    <a:spcPts val="2400"/>
                  </a:lnSpc>
                  <a:buClr>
                    <a:srgbClr val="000073"/>
                  </a:buClr>
                  <a:buSzPct val="80000"/>
                  <a:buFont typeface="Times New Roman" panose="02020603050405020304" pitchFamily="18" charset="0"/>
                  <a:defRPr sz="1400">
                    <a:solidFill>
                      <a:srgbClr val="003867"/>
                    </a:solidFill>
                    <a:latin typeface="Arial" panose="020B0604020202020204" pitchFamily="34" charset="0"/>
                  </a:defRPr>
                </a:lvl5pPr>
                <a:lvl6pPr marL="2273300"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6pPr>
                <a:lvl7pPr marL="2730500"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7pPr>
                <a:lvl8pPr marL="3187700"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8pPr>
                <a:lvl9pPr marL="3644900"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9pPr>
              </a:lstStyle>
              <a:p>
                <a:pPr marL="0" indent="0">
                  <a:lnSpc>
                    <a:spcPts val="2600"/>
                  </a:lnSpc>
                  <a:spcAft>
                    <a:spcPts val="1400"/>
                  </a:spcAft>
                  <a:buClr>
                    <a:srgbClr val="003867"/>
                  </a:buClr>
                </a:pPr>
                <a:r>
                  <a:rPr lang="de-DE" altLang="de-DE" sz="1800" dirty="0" smtClean="0"/>
                  <a:t>Let</a:t>
                </a:r>
                <a:endParaRPr lang="de-DE" altLang="de-DE" sz="1800" dirty="0"/>
              </a:p>
              <a:p>
                <a:pPr>
                  <a:lnSpc>
                    <a:spcPts val="2600"/>
                  </a:lnSpc>
                  <a:spcAft>
                    <a:spcPts val="600"/>
                  </a:spcAft>
                  <a:buClr>
                    <a:srgbClr val="003867"/>
                  </a:buClr>
                  <a:buBlip>
                    <a:blip r:embed="rId3"/>
                  </a:buBlip>
                </a:pPr>
                <a14:m>
                  <m:oMath xmlns:m="http://schemas.openxmlformats.org/officeDocument/2006/math">
                    <m:sSub>
                      <m:sSubPr>
                        <m:ctrlPr>
                          <a:rPr lang="de-DE" altLang="de-DE" sz="1800" i="1">
                            <a:latin typeface="Cambria Math" panose="02040503050406030204" pitchFamily="18" charset="0"/>
                          </a:rPr>
                        </m:ctrlPr>
                      </m:sSubPr>
                      <m:e>
                        <m:r>
                          <a:rPr lang="de-DE" altLang="de-DE" sz="1800" i="1">
                            <a:latin typeface="Cambria Math" panose="02040503050406030204" pitchFamily="18" charset="0"/>
                          </a:rPr>
                          <m:t>𝑋</m:t>
                        </m:r>
                      </m:e>
                      <m:sub>
                        <m:r>
                          <a:rPr lang="de-DE" altLang="de-DE" sz="1800" i="1">
                            <a:latin typeface="Cambria Math" panose="02040503050406030204" pitchFamily="18" charset="0"/>
                          </a:rPr>
                          <m:t>𝑖𝑘</m:t>
                        </m:r>
                      </m:sub>
                    </m:sSub>
                  </m:oMath>
                </a14:m>
                <a:r>
                  <a:rPr lang="de-DE" altLang="de-DE" sz="1800" dirty="0"/>
                  <a:t> </a:t>
                </a:r>
                <a:r>
                  <a:rPr lang="de-DE" altLang="de-DE" sz="1800" dirty="0" smtClean="0"/>
                  <a:t>denote the observations </a:t>
                </a:r>
                <a:r>
                  <a:rPr lang="de-DE" altLang="de-DE" sz="1800" dirty="0" err="1" smtClean="0"/>
                  <a:t>of</a:t>
                </a:r>
                <a:r>
                  <a:rPr lang="de-DE" altLang="de-DE" sz="1800" dirty="0" smtClean="0"/>
                  <a:t> </a:t>
                </a:r>
                <a:r>
                  <a:rPr lang="de-DE" altLang="de-DE" sz="1800" dirty="0" err="1" smtClean="0"/>
                  <a:t>group</a:t>
                </a:r>
                <a14:m>
                  <m:oMath xmlns:m="http://schemas.openxmlformats.org/officeDocument/2006/math">
                    <m:r>
                      <a:rPr lang="de-DE" altLang="de-DE" sz="1800" b="0" i="0" smtClean="0">
                        <a:latin typeface="Cambria Math" panose="02040503050406030204" pitchFamily="18" charset="0"/>
                      </a:rPr>
                      <m:t> </m:t>
                    </m:r>
                    <m:r>
                      <a:rPr lang="de-DE" altLang="de-DE" sz="1800" i="1">
                        <a:latin typeface="Cambria Math" panose="02040503050406030204" pitchFamily="18" charset="0"/>
                      </a:rPr>
                      <m:t>𝑖</m:t>
                    </m:r>
                    <m:r>
                      <a:rPr lang="de-DE" altLang="de-DE" sz="1800" i="1">
                        <a:latin typeface="Cambria Math" panose="02040503050406030204" pitchFamily="18" charset="0"/>
                      </a:rPr>
                      <m:t>=</m:t>
                    </m:r>
                    <m:r>
                      <a:rPr lang="de-DE" altLang="de-DE" sz="1800" i="1">
                        <a:latin typeface="Cambria Math" panose="02040503050406030204" pitchFamily="18" charset="0"/>
                      </a:rPr>
                      <m:t>𝐸</m:t>
                    </m:r>
                    <m:r>
                      <a:rPr lang="de-DE" altLang="de-DE" sz="1800" i="1">
                        <a:latin typeface="Cambria Math" panose="02040503050406030204" pitchFamily="18" charset="0"/>
                      </a:rPr>
                      <m:t>, </m:t>
                    </m:r>
                    <m:r>
                      <a:rPr lang="de-DE" altLang="de-DE" sz="1800" i="1">
                        <a:latin typeface="Cambria Math" panose="02040503050406030204" pitchFamily="18" charset="0"/>
                      </a:rPr>
                      <m:t>𝑅</m:t>
                    </m:r>
                    <m:r>
                      <a:rPr lang="de-DE" altLang="de-DE" sz="1800" i="1">
                        <a:latin typeface="Cambria Math" panose="02040503050406030204" pitchFamily="18" charset="0"/>
                      </a:rPr>
                      <m:t>, </m:t>
                    </m:r>
                    <m:r>
                      <a:rPr lang="de-DE" altLang="de-DE" sz="1800" i="1">
                        <a:latin typeface="Cambria Math" panose="02040503050406030204" pitchFamily="18" charset="0"/>
                      </a:rPr>
                      <m:t>𝑃</m:t>
                    </m:r>
                  </m:oMath>
                </a14:m>
                <a:r>
                  <a:rPr lang="de-DE" altLang="de-DE" sz="1800" dirty="0" smtClean="0"/>
                  <a:t> </a:t>
                </a:r>
                <a:r>
                  <a:rPr lang="de-DE" altLang="de-DE" sz="1800" dirty="0"/>
                  <a:t>with</a:t>
                </a:r>
                <a14:m>
                  <m:oMath xmlns:m="http://schemas.openxmlformats.org/officeDocument/2006/math">
                    <m:r>
                      <a:rPr lang="de-DE" altLang="de-DE" sz="1800">
                        <a:latin typeface="Cambria Math" panose="02040503050406030204" pitchFamily="18" charset="0"/>
                      </a:rPr>
                      <m:t> </m:t>
                    </m:r>
                    <m:r>
                      <a:rPr lang="de-DE" altLang="de-DE" sz="1800" i="1">
                        <a:latin typeface="Cambria Math" panose="02040503050406030204" pitchFamily="18" charset="0"/>
                      </a:rPr>
                      <m:t>𝑘</m:t>
                    </m:r>
                    <m:r>
                      <a:rPr lang="de-DE" altLang="de-DE" sz="1800" i="1">
                        <a:latin typeface="Cambria Math" panose="02040503050406030204" pitchFamily="18" charset="0"/>
                      </a:rPr>
                      <m:t>=1, …, </m:t>
                    </m:r>
                    <m:sSub>
                      <m:sSubPr>
                        <m:ctrlPr>
                          <a:rPr lang="de-DE" altLang="de-DE" sz="1800" i="1">
                            <a:latin typeface="Cambria Math" panose="02040503050406030204" pitchFamily="18" charset="0"/>
                          </a:rPr>
                        </m:ctrlPr>
                      </m:sSubPr>
                      <m:e>
                        <m:r>
                          <a:rPr lang="de-DE" altLang="de-DE" sz="1800" i="1">
                            <a:latin typeface="Cambria Math" panose="02040503050406030204" pitchFamily="18" charset="0"/>
                          </a:rPr>
                          <m:t>𝑛</m:t>
                        </m:r>
                      </m:e>
                      <m:sub>
                        <m:r>
                          <a:rPr lang="de-DE" altLang="de-DE" sz="1800" i="1">
                            <a:latin typeface="Cambria Math" panose="02040503050406030204" pitchFamily="18" charset="0"/>
                          </a:rPr>
                          <m:t>𝑖</m:t>
                        </m:r>
                      </m:sub>
                    </m:sSub>
                  </m:oMath>
                </a14:m>
                <a:r>
                  <a:rPr lang="de-DE" altLang="de-DE" sz="1800" dirty="0" smtClean="0"/>
                  <a:t>, </a:t>
                </a:r>
              </a:p>
              <a:p>
                <a:pPr>
                  <a:lnSpc>
                    <a:spcPts val="2600"/>
                  </a:lnSpc>
                  <a:spcAft>
                    <a:spcPts val="600"/>
                  </a:spcAft>
                  <a:buClr>
                    <a:srgbClr val="003867"/>
                  </a:buClr>
                  <a:buBlip>
                    <a:blip r:embed="rId3"/>
                  </a:buBlip>
                </a:pPr>
                <a:r>
                  <a:rPr lang="de-DE" altLang="de-DE" sz="1800" dirty="0" err="1"/>
                  <a:t>s</a:t>
                </a:r>
                <a:r>
                  <a:rPr lang="de-DE" altLang="de-DE" sz="1800" dirty="0" err="1" smtClean="0"/>
                  <a:t>maller</a:t>
                </a:r>
                <a:r>
                  <a:rPr lang="de-DE" altLang="de-DE" sz="1800" dirty="0" smtClean="0"/>
                  <a:t> </a:t>
                </a:r>
                <a:r>
                  <a:rPr lang="de-DE" altLang="de-DE" sz="1800" dirty="0" err="1" smtClean="0"/>
                  <a:t>values</a:t>
                </a:r>
                <a:r>
                  <a:rPr lang="de-DE" altLang="de-DE" sz="1800" dirty="0" smtClean="0"/>
                  <a:t> </a:t>
                </a:r>
                <a:r>
                  <a:rPr lang="de-DE" altLang="de-DE" sz="1800" dirty="0" err="1" smtClean="0"/>
                  <a:t>be</a:t>
                </a:r>
                <a:r>
                  <a:rPr lang="de-DE" altLang="de-DE" sz="1800" dirty="0" smtClean="0"/>
                  <a:t> </a:t>
                </a:r>
                <a:r>
                  <a:rPr lang="de-DE" altLang="de-DE" sz="1800" dirty="0" err="1" smtClean="0"/>
                  <a:t>associated</a:t>
                </a:r>
                <a:r>
                  <a:rPr lang="de-DE" altLang="de-DE" sz="1800" dirty="0" smtClean="0"/>
                  <a:t> </a:t>
                </a:r>
                <a:r>
                  <a:rPr lang="de-DE" altLang="de-DE" sz="1800" dirty="0" err="1" smtClean="0"/>
                  <a:t>with</a:t>
                </a:r>
                <a:r>
                  <a:rPr lang="de-DE" altLang="de-DE" sz="1800" dirty="0" smtClean="0"/>
                  <a:t> </a:t>
                </a:r>
                <a:r>
                  <a:rPr lang="de-DE" altLang="de-DE" sz="1800" dirty="0" err="1" smtClean="0"/>
                  <a:t>higher</a:t>
                </a:r>
                <a:r>
                  <a:rPr lang="de-DE" altLang="de-DE" sz="1800" dirty="0" smtClean="0"/>
                  <a:t> </a:t>
                </a:r>
                <a:r>
                  <a:rPr lang="de-DE" altLang="de-DE" sz="1800" dirty="0" err="1" smtClean="0"/>
                  <a:t>treatment</a:t>
                </a:r>
                <a:r>
                  <a:rPr lang="de-DE" altLang="de-DE" sz="1800" dirty="0" smtClean="0"/>
                  <a:t> </a:t>
                </a:r>
                <a:r>
                  <a:rPr lang="de-DE" altLang="de-DE" sz="1800" dirty="0" err="1" smtClean="0"/>
                  <a:t>effect</a:t>
                </a:r>
                <a:r>
                  <a:rPr lang="de-DE" altLang="de-DE" sz="1800" dirty="0" smtClean="0"/>
                  <a:t>, </a:t>
                </a:r>
                <a:r>
                  <a:rPr lang="de-DE" altLang="de-DE" sz="1800" dirty="0" err="1" smtClean="0"/>
                  <a:t>and</a:t>
                </a:r>
                <a:endParaRPr lang="de-DE" altLang="de-DE" sz="1800" dirty="0"/>
              </a:p>
              <a:p>
                <a:pPr>
                  <a:lnSpc>
                    <a:spcPts val="2600"/>
                  </a:lnSpc>
                  <a:spcAft>
                    <a:spcPts val="1400"/>
                  </a:spcAft>
                  <a:buClr>
                    <a:srgbClr val="003867"/>
                  </a:buClr>
                  <a:buBlip>
                    <a:blip r:embed="rId3"/>
                  </a:buBlip>
                </a:pPr>
                <a14:m>
                  <m:oMath xmlns:m="http://schemas.openxmlformats.org/officeDocument/2006/math">
                    <m:r>
                      <a:rPr lang="de-DE" altLang="de-DE" sz="1800" i="1">
                        <a:latin typeface="Cambria Math" panose="02040503050406030204" pitchFamily="18" charset="0"/>
                        <a:ea typeface="Cambria Math" panose="02040503050406030204" pitchFamily="18" charset="0"/>
                      </a:rPr>
                      <m:t>∆</m:t>
                    </m:r>
                  </m:oMath>
                </a14:m>
                <a:r>
                  <a:rPr lang="de-DE" altLang="de-DE" sz="1800" dirty="0"/>
                  <a:t> </a:t>
                </a:r>
                <a:r>
                  <a:rPr lang="de-DE" altLang="de-DE" sz="1800" dirty="0" smtClean="0"/>
                  <a:t>denote </a:t>
                </a:r>
                <a:r>
                  <a:rPr lang="de-DE" altLang="de-DE" sz="1800" dirty="0" err="1" smtClean="0"/>
                  <a:t>the</a:t>
                </a:r>
                <a:r>
                  <a:rPr lang="de-DE" altLang="de-DE" sz="1800" dirty="0" smtClean="0"/>
                  <a:t> </a:t>
                </a:r>
                <a:r>
                  <a:rPr lang="de-DE" altLang="de-DE" sz="1800" dirty="0" err="1" smtClean="0"/>
                  <a:t>pre-specified</a:t>
                </a:r>
                <a:r>
                  <a:rPr lang="de-DE" altLang="de-DE" sz="1800" dirty="0" smtClean="0"/>
                  <a:t> non-</a:t>
                </a:r>
                <a:r>
                  <a:rPr lang="de-DE" altLang="de-DE" sz="1800" dirty="0" err="1" smtClean="0"/>
                  <a:t>inferiority</a:t>
                </a:r>
                <a:r>
                  <a:rPr lang="de-DE" altLang="de-DE" sz="1800" dirty="0" smtClean="0"/>
                  <a:t> </a:t>
                </a:r>
                <a:r>
                  <a:rPr lang="de-DE" altLang="de-DE" sz="1800" dirty="0" err="1" smtClean="0"/>
                  <a:t>margin</a:t>
                </a:r>
                <a:r>
                  <a:rPr lang="de-DE" altLang="de-DE" sz="1800" dirty="0" smtClean="0"/>
                  <a:t> = </a:t>
                </a:r>
                <a:r>
                  <a:rPr lang="en-US" altLang="de-DE" sz="1800" dirty="0"/>
                  <a:t>minimum fraction of the reference treatment that the experimental treatment effect needs to </a:t>
                </a:r>
                <a:r>
                  <a:rPr lang="en-US" altLang="de-DE" sz="1800" dirty="0" smtClean="0"/>
                  <a:t>preserve</a:t>
                </a:r>
                <a:endParaRPr lang="de-DE" altLang="de-DE" sz="1800" dirty="0" smtClean="0"/>
              </a:p>
            </p:txBody>
          </p:sp>
        </mc:Choice>
        <mc:Fallback xmlns="">
          <p:sp>
            <p:nvSpPr>
              <p:cNvPr id="339972" name="Rectangle 4"/>
              <p:cNvSpPr>
                <a:spLocks noRot="1" noChangeAspect="1" noMove="1" noResize="1" noEditPoints="1" noAdjustHandles="1" noChangeArrowheads="1" noChangeShapeType="1" noTextEdit="1"/>
              </p:cNvSpPr>
              <p:nvPr/>
            </p:nvSpPr>
            <p:spPr bwMode="auto">
              <a:xfrm>
                <a:off x="358774" y="1659733"/>
                <a:ext cx="8383595" cy="2564606"/>
              </a:xfrm>
              <a:prstGeom prst="rect">
                <a:avLst/>
              </a:prstGeom>
              <a:blipFill>
                <a:blip r:embed="rId4"/>
                <a:stretch>
                  <a:fillRect l="-1745" t="-19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noFill/>
                  </a:rPr>
                  <a:t> </a:t>
                </a:r>
              </a:p>
            </p:txBody>
          </p:sp>
        </mc:Fallback>
      </mc:AlternateContent>
    </p:spTree>
    <p:extLst>
      <p:ext uri="{BB962C8B-B14F-4D97-AF65-F5344CB8AC3E}">
        <p14:creationId xmlns:p14="http://schemas.microsoft.com/office/powerpoint/2010/main" val="4024777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3"/>
          <p:cNvSpPr>
            <a:spLocks noGrp="1"/>
          </p:cNvSpPr>
          <p:nvPr>
            <p:ph type="ftr" sz="quarter" idx="10"/>
          </p:nvPr>
        </p:nvSpPr>
        <p:spPr/>
        <p:txBody>
          <a:bodyPr/>
          <a:lstStyle/>
          <a:p>
            <a:r>
              <a:rPr lang="en-US" altLang="de-DE" dirty="0"/>
              <a:t>Sample size calculation and recalculation, Maxi Schulz et.al.,</a:t>
            </a:r>
            <a:r>
              <a:rPr lang="de-DE" dirty="0"/>
              <a:t> March 21st 2024</a:t>
            </a:r>
          </a:p>
        </p:txBody>
      </p:sp>
      <p:sp>
        <p:nvSpPr>
          <p:cNvPr id="339971" name="Rectangle 3"/>
          <p:cNvSpPr>
            <a:spLocks noChangeArrowheads="1"/>
          </p:cNvSpPr>
          <p:nvPr/>
        </p:nvSpPr>
        <p:spPr bwMode="auto">
          <a:xfrm>
            <a:off x="323857" y="971550"/>
            <a:ext cx="84185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0" rIns="0" bIns="0"/>
          <a:lstStyle>
            <a:lvl1pPr algn="l">
              <a:defRPr sz="2800">
                <a:solidFill>
                  <a:srgbClr val="F29400"/>
                </a:solidFill>
                <a:latin typeface="Arial" panose="020B0604020202020204" pitchFamily="34" charset="0"/>
              </a:defRPr>
            </a:lvl1pPr>
            <a:lvl2pPr algn="l">
              <a:defRPr sz="2800">
                <a:solidFill>
                  <a:srgbClr val="F29400"/>
                </a:solidFill>
                <a:latin typeface="Arial" panose="020B0604020202020204" pitchFamily="34" charset="0"/>
              </a:defRPr>
            </a:lvl2pPr>
            <a:lvl3pPr algn="l">
              <a:defRPr sz="2800">
                <a:solidFill>
                  <a:srgbClr val="F29400"/>
                </a:solidFill>
                <a:latin typeface="Arial" panose="020B0604020202020204" pitchFamily="34" charset="0"/>
              </a:defRPr>
            </a:lvl3pPr>
            <a:lvl4pPr algn="l">
              <a:defRPr sz="2800">
                <a:solidFill>
                  <a:srgbClr val="F29400"/>
                </a:solidFill>
                <a:latin typeface="Arial" panose="020B0604020202020204" pitchFamily="34" charset="0"/>
              </a:defRPr>
            </a:lvl4pPr>
            <a:lvl5pPr algn="l">
              <a:defRPr sz="2800">
                <a:solidFill>
                  <a:srgbClr val="F29400"/>
                </a:solidFill>
                <a:latin typeface="Arial" panose="020B0604020202020204" pitchFamily="34" charset="0"/>
              </a:defRPr>
            </a:lvl5pPr>
            <a:lvl6pPr marL="457200" fontAlgn="base">
              <a:spcBef>
                <a:spcPct val="0"/>
              </a:spcBef>
              <a:spcAft>
                <a:spcPct val="0"/>
              </a:spcAft>
              <a:defRPr sz="2800">
                <a:solidFill>
                  <a:srgbClr val="F29400"/>
                </a:solidFill>
                <a:latin typeface="Arial" panose="020B0604020202020204" pitchFamily="34" charset="0"/>
              </a:defRPr>
            </a:lvl6pPr>
            <a:lvl7pPr marL="914400" fontAlgn="base">
              <a:spcBef>
                <a:spcPct val="0"/>
              </a:spcBef>
              <a:spcAft>
                <a:spcPct val="0"/>
              </a:spcAft>
              <a:defRPr sz="2800">
                <a:solidFill>
                  <a:srgbClr val="F29400"/>
                </a:solidFill>
                <a:latin typeface="Arial" panose="020B0604020202020204" pitchFamily="34" charset="0"/>
              </a:defRPr>
            </a:lvl7pPr>
            <a:lvl8pPr marL="1371600" fontAlgn="base">
              <a:spcBef>
                <a:spcPct val="0"/>
              </a:spcBef>
              <a:spcAft>
                <a:spcPct val="0"/>
              </a:spcAft>
              <a:defRPr sz="2800">
                <a:solidFill>
                  <a:srgbClr val="F29400"/>
                </a:solidFill>
                <a:latin typeface="Arial" panose="020B0604020202020204" pitchFamily="34" charset="0"/>
              </a:defRPr>
            </a:lvl8pPr>
            <a:lvl9pPr marL="1828800" fontAlgn="base">
              <a:spcBef>
                <a:spcPct val="0"/>
              </a:spcBef>
              <a:spcAft>
                <a:spcPct val="0"/>
              </a:spcAft>
              <a:defRPr sz="2800">
                <a:solidFill>
                  <a:srgbClr val="F29400"/>
                </a:solidFill>
                <a:latin typeface="Arial" panose="020B0604020202020204" pitchFamily="34" charset="0"/>
              </a:defRPr>
            </a:lvl9pPr>
          </a:lstStyle>
          <a:p>
            <a:pPr>
              <a:lnSpc>
                <a:spcPts val="3300"/>
              </a:lnSpc>
            </a:pPr>
            <a:r>
              <a:rPr lang="de-DE" altLang="de-DE" dirty="0" smtClean="0"/>
              <a:t>HYPOTHESIS </a:t>
            </a:r>
            <a:r>
              <a:rPr lang="de-DE" altLang="de-DE" dirty="0"/>
              <a:t>TESTING</a:t>
            </a:r>
          </a:p>
        </p:txBody>
      </p:sp>
      <mc:AlternateContent xmlns:mc="http://schemas.openxmlformats.org/markup-compatibility/2006" xmlns:a14="http://schemas.microsoft.com/office/drawing/2010/main">
        <mc:Choice Requires="a14">
          <p:sp>
            <p:nvSpPr>
              <p:cNvPr id="339973" name="Rectangle 5"/>
              <p:cNvSpPr>
                <a:spLocks noChangeArrowheads="1"/>
              </p:cNvSpPr>
              <p:nvPr/>
            </p:nvSpPr>
            <p:spPr bwMode="auto">
              <a:xfrm>
                <a:off x="358775" y="1659733"/>
                <a:ext cx="8317681" cy="2564606"/>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accent2"/>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0" tIns="0" rIns="0" bIns="0"/>
              <a:lstStyle>
                <a:lvl1pPr marL="285750" indent="-285750" algn="l">
                  <a:lnSpc>
                    <a:spcPts val="2400"/>
                  </a:lnSpc>
                  <a:buFont typeface="Wingdings" panose="05000000000000000000" pitchFamily="2" charset="2"/>
                  <a:defRPr sz="1600">
                    <a:solidFill>
                      <a:schemeClr val="tx1"/>
                    </a:solidFill>
                    <a:latin typeface="Arial" panose="020B0604020202020204" pitchFamily="34" charset="0"/>
                  </a:defRPr>
                </a:lvl1pPr>
                <a:lvl2pPr marL="673100"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2pPr>
                <a:lvl3pPr marL="1054100"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3pPr>
                <a:lvl4pPr marL="1435100"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4pPr>
                <a:lvl5pPr marL="1816100" indent="-190500" algn="l">
                  <a:lnSpc>
                    <a:spcPts val="2400"/>
                  </a:lnSpc>
                  <a:buClr>
                    <a:srgbClr val="000073"/>
                  </a:buClr>
                  <a:buSzPct val="80000"/>
                  <a:buFont typeface="Times New Roman" panose="02020603050405020304" pitchFamily="18" charset="0"/>
                  <a:defRPr sz="1400">
                    <a:solidFill>
                      <a:srgbClr val="003867"/>
                    </a:solidFill>
                    <a:latin typeface="Arial" panose="020B0604020202020204" pitchFamily="34" charset="0"/>
                  </a:defRPr>
                </a:lvl5pPr>
                <a:lvl6pPr marL="2273300"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6pPr>
                <a:lvl7pPr marL="2730500"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7pPr>
                <a:lvl8pPr marL="3187700"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8pPr>
                <a:lvl9pPr marL="3644900"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9pPr>
              </a:lstStyle>
              <a:p>
                <a:pPr marL="0" indent="0">
                  <a:lnSpc>
                    <a:spcPts val="2600"/>
                  </a:lnSpc>
                  <a:spcAft>
                    <a:spcPts val="2400"/>
                  </a:spcAft>
                  <a:buClr>
                    <a:srgbClr val="003867"/>
                  </a:buClr>
                  <a:buSzPct val="110000"/>
                </a:pPr>
                <a:r>
                  <a:rPr lang="en-US" altLang="de-DE" sz="1800" dirty="0" smtClean="0"/>
                  <a:t>The </a:t>
                </a:r>
                <a:r>
                  <a:rPr lang="en-US" altLang="de-DE" sz="1800" dirty="0"/>
                  <a:t>statistical testing problem of non-inferiority can be formulated </a:t>
                </a:r>
                <a:r>
                  <a:rPr lang="en-US" altLang="de-DE" sz="1800" dirty="0" smtClean="0"/>
                  <a:t>as</a:t>
                </a:r>
                <a:endParaRPr lang="de-DE" altLang="de-DE" sz="1800" dirty="0" smtClean="0"/>
              </a:p>
              <a:p>
                <a:pPr marL="0" indent="0" algn="ctr">
                  <a:lnSpc>
                    <a:spcPts val="2600"/>
                  </a:lnSpc>
                  <a:spcAft>
                    <a:spcPts val="2400"/>
                  </a:spcAft>
                  <a:buClr>
                    <a:srgbClr val="003867"/>
                  </a:buClr>
                  <a:buSzPct val="110000"/>
                </a:pPr>
                <a14:m>
                  <m:oMathPara xmlns:m="http://schemas.openxmlformats.org/officeDocument/2006/math">
                    <m:oMathParaPr>
                      <m:jc m:val="centerGroup"/>
                    </m:oMathParaPr>
                    <m:oMath xmlns:m="http://schemas.openxmlformats.org/officeDocument/2006/math">
                      <m:r>
                        <a:rPr lang="de-DE" altLang="de-DE" sz="1800">
                          <a:latin typeface="Cambria Math" panose="02040503050406030204" pitchFamily="18" charset="0"/>
                        </a:rPr>
                        <m:t> </m:t>
                      </m:r>
                      <m:sSub>
                        <m:sSubPr>
                          <m:ctrlPr>
                            <a:rPr lang="de-DE" altLang="de-DE" sz="1800" i="1">
                              <a:latin typeface="Cambria Math" panose="02040503050406030204" pitchFamily="18" charset="0"/>
                            </a:rPr>
                          </m:ctrlPr>
                        </m:sSubPr>
                        <m:e>
                          <m:r>
                            <a:rPr lang="de-DE" altLang="de-DE" sz="1800" i="1">
                              <a:latin typeface="Cambria Math" panose="02040503050406030204" pitchFamily="18" charset="0"/>
                            </a:rPr>
                            <m:t>𝐻</m:t>
                          </m:r>
                        </m:e>
                        <m:sub>
                          <m:r>
                            <a:rPr lang="de-DE" altLang="de-DE" sz="1800" i="1">
                              <a:latin typeface="Cambria Math" panose="02040503050406030204" pitchFamily="18" charset="0"/>
                            </a:rPr>
                            <m:t>0</m:t>
                          </m:r>
                        </m:sub>
                      </m:sSub>
                      <m:r>
                        <a:rPr lang="de-DE" altLang="de-DE" sz="1800" i="1">
                          <a:latin typeface="Cambria Math" panose="02040503050406030204" pitchFamily="18" charset="0"/>
                        </a:rPr>
                        <m:t>: </m:t>
                      </m:r>
                      <m:f>
                        <m:fPr>
                          <m:ctrlPr>
                            <a:rPr lang="de-DE" altLang="de-DE" sz="1800" i="1">
                              <a:latin typeface="Cambria Math" panose="02040503050406030204" pitchFamily="18" charset="0"/>
                            </a:rPr>
                          </m:ctrlPr>
                        </m:fPr>
                        <m:num>
                          <m:sSub>
                            <m:sSubPr>
                              <m:ctrlPr>
                                <a:rPr lang="de-DE" altLang="de-DE" sz="1800" i="1">
                                  <a:latin typeface="Cambria Math" panose="02040503050406030204" pitchFamily="18" charset="0"/>
                                </a:rPr>
                              </m:ctrlPr>
                            </m:sSubPr>
                            <m:e>
                              <m:r>
                                <a:rPr lang="de-DE" altLang="de-DE" sz="1800" i="1">
                                  <a:latin typeface="Cambria Math" panose="02040503050406030204" pitchFamily="18" charset="0"/>
                                  <a:ea typeface="Cambria Math" panose="02040503050406030204" pitchFamily="18" charset="0"/>
                                </a:rPr>
                                <m:t>𝜇</m:t>
                              </m:r>
                            </m:e>
                            <m:sub>
                              <m:r>
                                <a:rPr lang="de-DE" altLang="de-DE" sz="1800" i="1">
                                  <a:latin typeface="Cambria Math" panose="02040503050406030204" pitchFamily="18" charset="0"/>
                                </a:rPr>
                                <m:t>𝑃</m:t>
                              </m:r>
                            </m:sub>
                          </m:sSub>
                          <m:r>
                            <a:rPr lang="de-DE" altLang="de-DE" sz="1800" i="1">
                              <a:latin typeface="Cambria Math" panose="02040503050406030204" pitchFamily="18" charset="0"/>
                            </a:rPr>
                            <m:t>− </m:t>
                          </m:r>
                          <m:sSub>
                            <m:sSubPr>
                              <m:ctrlPr>
                                <a:rPr lang="de-DE" altLang="de-DE" sz="1800" i="1">
                                  <a:latin typeface="Cambria Math" panose="02040503050406030204" pitchFamily="18" charset="0"/>
                                </a:rPr>
                              </m:ctrlPr>
                            </m:sSubPr>
                            <m:e>
                              <m:r>
                                <a:rPr lang="de-DE" altLang="de-DE" sz="1800" i="1">
                                  <a:latin typeface="Cambria Math" panose="02040503050406030204" pitchFamily="18" charset="0"/>
                                  <a:ea typeface="Cambria Math" panose="02040503050406030204" pitchFamily="18" charset="0"/>
                                </a:rPr>
                                <m:t>𝜇</m:t>
                              </m:r>
                            </m:e>
                            <m:sub>
                              <m:r>
                                <a:rPr lang="de-DE" altLang="de-DE" sz="1800" i="1">
                                  <a:latin typeface="Cambria Math" panose="02040503050406030204" pitchFamily="18" charset="0"/>
                                </a:rPr>
                                <m:t>𝐸</m:t>
                              </m:r>
                            </m:sub>
                          </m:sSub>
                        </m:num>
                        <m:den>
                          <m:sSub>
                            <m:sSubPr>
                              <m:ctrlPr>
                                <a:rPr lang="de-DE" altLang="de-DE" sz="1800" i="1">
                                  <a:latin typeface="Cambria Math" panose="02040503050406030204" pitchFamily="18" charset="0"/>
                                  <a:ea typeface="Cambria Math" panose="02040503050406030204" pitchFamily="18" charset="0"/>
                                </a:rPr>
                              </m:ctrlPr>
                            </m:sSubPr>
                            <m:e>
                              <m:r>
                                <a:rPr lang="de-DE" altLang="de-DE" sz="1800" i="1">
                                  <a:latin typeface="Cambria Math" panose="02040503050406030204" pitchFamily="18" charset="0"/>
                                  <a:ea typeface="Cambria Math" panose="02040503050406030204" pitchFamily="18" charset="0"/>
                                </a:rPr>
                                <m:t>𝜇</m:t>
                              </m:r>
                            </m:e>
                            <m:sub>
                              <m:r>
                                <a:rPr lang="de-DE" altLang="de-DE" sz="1800" i="1">
                                  <a:latin typeface="Cambria Math" panose="02040503050406030204" pitchFamily="18" charset="0"/>
                                  <a:ea typeface="Cambria Math" panose="02040503050406030204" pitchFamily="18" charset="0"/>
                                </a:rPr>
                                <m:t>𝑃</m:t>
                              </m:r>
                            </m:sub>
                          </m:sSub>
                          <m:r>
                            <a:rPr lang="de-DE" altLang="de-DE" sz="1800" i="1">
                              <a:latin typeface="Cambria Math" panose="02040503050406030204" pitchFamily="18" charset="0"/>
                              <a:ea typeface="Cambria Math" panose="02040503050406030204" pitchFamily="18" charset="0"/>
                            </a:rPr>
                            <m:t>−</m:t>
                          </m:r>
                          <m:sSub>
                            <m:sSubPr>
                              <m:ctrlPr>
                                <a:rPr lang="de-DE" altLang="de-DE" sz="1800" i="1">
                                  <a:latin typeface="Cambria Math" panose="02040503050406030204" pitchFamily="18" charset="0"/>
                                  <a:ea typeface="Cambria Math" panose="02040503050406030204" pitchFamily="18" charset="0"/>
                                </a:rPr>
                              </m:ctrlPr>
                            </m:sSubPr>
                            <m:e>
                              <m:r>
                                <a:rPr lang="de-DE" altLang="de-DE" sz="1800" i="1">
                                  <a:latin typeface="Cambria Math" panose="02040503050406030204" pitchFamily="18" charset="0"/>
                                  <a:ea typeface="Cambria Math" panose="02040503050406030204" pitchFamily="18" charset="0"/>
                                </a:rPr>
                                <m:t>𝜇</m:t>
                              </m:r>
                            </m:e>
                            <m:sub>
                              <m:r>
                                <a:rPr lang="de-DE" altLang="de-DE" sz="1800" i="1">
                                  <a:latin typeface="Cambria Math" panose="02040503050406030204" pitchFamily="18" charset="0"/>
                                  <a:ea typeface="Cambria Math" panose="02040503050406030204" pitchFamily="18" charset="0"/>
                                </a:rPr>
                                <m:t>𝑅</m:t>
                              </m:r>
                            </m:sub>
                          </m:sSub>
                        </m:den>
                      </m:f>
                      <m:r>
                        <a:rPr lang="de-DE" altLang="de-DE" sz="1800" i="1">
                          <a:latin typeface="Cambria Math" panose="02040503050406030204" pitchFamily="18" charset="0"/>
                        </a:rPr>
                        <m:t> </m:t>
                      </m:r>
                      <m:r>
                        <a:rPr lang="de-DE" altLang="de-DE" sz="1800" i="1">
                          <a:latin typeface="Cambria Math" panose="02040503050406030204" pitchFamily="18" charset="0"/>
                          <a:ea typeface="Cambria Math" panose="02040503050406030204" pitchFamily="18" charset="0"/>
                        </a:rPr>
                        <m:t>≤ ∆ </m:t>
                      </m:r>
                      <m:r>
                        <m:rPr>
                          <m:nor/>
                        </m:rPr>
                        <a:rPr lang="de-DE" altLang="de-DE" sz="1800">
                          <a:latin typeface="Cambria Math" panose="02040503050406030204" pitchFamily="18" charset="0"/>
                          <a:ea typeface="Cambria Math" panose="02040503050406030204" pitchFamily="18" charset="0"/>
                        </a:rPr>
                        <m:t>   </m:t>
                      </m:r>
                      <m:r>
                        <m:rPr>
                          <m:nor/>
                        </m:rPr>
                        <a:rPr lang="de-DE" altLang="de-DE" sz="1800">
                          <a:latin typeface="Cambria Math" panose="02040503050406030204" pitchFamily="18" charset="0"/>
                          <a:ea typeface="Cambria Math" panose="02040503050406030204" pitchFamily="18" charset="0"/>
                        </a:rPr>
                        <m:t>vs</m:t>
                      </m:r>
                      <m:r>
                        <m:rPr>
                          <m:nor/>
                        </m:rPr>
                        <a:rPr lang="de-DE" altLang="de-DE" sz="1800">
                          <a:latin typeface="Cambria Math" panose="02040503050406030204" pitchFamily="18" charset="0"/>
                          <a:ea typeface="Cambria Math" panose="02040503050406030204" pitchFamily="18" charset="0"/>
                        </a:rPr>
                        <m:t>.    </m:t>
                      </m:r>
                      <m:sSub>
                        <m:sSubPr>
                          <m:ctrlPr>
                            <a:rPr lang="de-DE" altLang="de-DE" sz="1800" i="1">
                              <a:latin typeface="Cambria Math" panose="02040503050406030204" pitchFamily="18" charset="0"/>
                              <a:ea typeface="Cambria Math" panose="02040503050406030204" pitchFamily="18" charset="0"/>
                            </a:rPr>
                          </m:ctrlPr>
                        </m:sSubPr>
                        <m:e>
                          <m:r>
                            <a:rPr lang="de-DE" altLang="de-DE" sz="1800" i="1">
                              <a:latin typeface="Cambria Math" panose="02040503050406030204" pitchFamily="18" charset="0"/>
                              <a:ea typeface="Cambria Math" panose="02040503050406030204" pitchFamily="18" charset="0"/>
                            </a:rPr>
                            <m:t>𝐻</m:t>
                          </m:r>
                        </m:e>
                        <m:sub>
                          <m:r>
                            <a:rPr lang="de-DE" altLang="de-DE" sz="1800" i="1">
                              <a:latin typeface="Cambria Math" panose="02040503050406030204" pitchFamily="18" charset="0"/>
                              <a:ea typeface="Cambria Math" panose="02040503050406030204" pitchFamily="18" charset="0"/>
                            </a:rPr>
                            <m:t>1</m:t>
                          </m:r>
                        </m:sub>
                      </m:sSub>
                      <m:r>
                        <a:rPr lang="de-DE" altLang="de-DE" sz="1800" i="1">
                          <a:latin typeface="Cambria Math" panose="02040503050406030204" pitchFamily="18" charset="0"/>
                        </a:rPr>
                        <m:t>: </m:t>
                      </m:r>
                      <m:f>
                        <m:fPr>
                          <m:ctrlPr>
                            <a:rPr lang="de-DE" altLang="de-DE" sz="1800" i="1">
                              <a:latin typeface="Cambria Math" panose="02040503050406030204" pitchFamily="18" charset="0"/>
                            </a:rPr>
                          </m:ctrlPr>
                        </m:fPr>
                        <m:num>
                          <m:sSub>
                            <m:sSubPr>
                              <m:ctrlPr>
                                <a:rPr lang="de-DE" altLang="de-DE" sz="1800" i="1">
                                  <a:latin typeface="Cambria Math" panose="02040503050406030204" pitchFamily="18" charset="0"/>
                                </a:rPr>
                              </m:ctrlPr>
                            </m:sSubPr>
                            <m:e>
                              <m:r>
                                <a:rPr lang="de-DE" altLang="de-DE" sz="1800" i="1">
                                  <a:latin typeface="Cambria Math" panose="02040503050406030204" pitchFamily="18" charset="0"/>
                                  <a:ea typeface="Cambria Math" panose="02040503050406030204" pitchFamily="18" charset="0"/>
                                </a:rPr>
                                <m:t>𝜇</m:t>
                              </m:r>
                            </m:e>
                            <m:sub>
                              <m:r>
                                <a:rPr lang="de-DE" altLang="de-DE" sz="1800" i="1">
                                  <a:latin typeface="Cambria Math" panose="02040503050406030204" pitchFamily="18" charset="0"/>
                                </a:rPr>
                                <m:t>𝑃</m:t>
                              </m:r>
                            </m:sub>
                          </m:sSub>
                          <m:r>
                            <a:rPr lang="de-DE" altLang="de-DE" sz="1800" i="1">
                              <a:latin typeface="Cambria Math" panose="02040503050406030204" pitchFamily="18" charset="0"/>
                            </a:rPr>
                            <m:t>− </m:t>
                          </m:r>
                          <m:sSub>
                            <m:sSubPr>
                              <m:ctrlPr>
                                <a:rPr lang="de-DE" altLang="de-DE" sz="1800" i="1">
                                  <a:latin typeface="Cambria Math" panose="02040503050406030204" pitchFamily="18" charset="0"/>
                                </a:rPr>
                              </m:ctrlPr>
                            </m:sSubPr>
                            <m:e>
                              <m:r>
                                <a:rPr lang="de-DE" altLang="de-DE" sz="1800" i="1">
                                  <a:latin typeface="Cambria Math" panose="02040503050406030204" pitchFamily="18" charset="0"/>
                                  <a:ea typeface="Cambria Math" panose="02040503050406030204" pitchFamily="18" charset="0"/>
                                </a:rPr>
                                <m:t>𝜇</m:t>
                              </m:r>
                            </m:e>
                            <m:sub>
                              <m:r>
                                <a:rPr lang="de-DE" altLang="de-DE" sz="1800" i="1">
                                  <a:latin typeface="Cambria Math" panose="02040503050406030204" pitchFamily="18" charset="0"/>
                                </a:rPr>
                                <m:t>𝐸</m:t>
                              </m:r>
                            </m:sub>
                          </m:sSub>
                        </m:num>
                        <m:den>
                          <m:sSub>
                            <m:sSubPr>
                              <m:ctrlPr>
                                <a:rPr lang="de-DE" altLang="de-DE" sz="1800" i="1">
                                  <a:latin typeface="Cambria Math" panose="02040503050406030204" pitchFamily="18" charset="0"/>
                                  <a:ea typeface="Cambria Math" panose="02040503050406030204" pitchFamily="18" charset="0"/>
                                </a:rPr>
                              </m:ctrlPr>
                            </m:sSubPr>
                            <m:e>
                              <m:r>
                                <a:rPr lang="de-DE" altLang="de-DE" sz="1800" i="1">
                                  <a:latin typeface="Cambria Math" panose="02040503050406030204" pitchFamily="18" charset="0"/>
                                  <a:ea typeface="Cambria Math" panose="02040503050406030204" pitchFamily="18" charset="0"/>
                                </a:rPr>
                                <m:t>𝜇</m:t>
                              </m:r>
                            </m:e>
                            <m:sub>
                              <m:r>
                                <a:rPr lang="de-DE" altLang="de-DE" sz="1800" i="1">
                                  <a:latin typeface="Cambria Math" panose="02040503050406030204" pitchFamily="18" charset="0"/>
                                  <a:ea typeface="Cambria Math" panose="02040503050406030204" pitchFamily="18" charset="0"/>
                                </a:rPr>
                                <m:t>𝑃</m:t>
                              </m:r>
                            </m:sub>
                          </m:sSub>
                          <m:r>
                            <a:rPr lang="de-DE" altLang="de-DE" sz="1800" i="1">
                              <a:latin typeface="Cambria Math" panose="02040503050406030204" pitchFamily="18" charset="0"/>
                              <a:ea typeface="Cambria Math" panose="02040503050406030204" pitchFamily="18" charset="0"/>
                            </a:rPr>
                            <m:t>−</m:t>
                          </m:r>
                          <m:sSub>
                            <m:sSubPr>
                              <m:ctrlPr>
                                <a:rPr lang="de-DE" altLang="de-DE" sz="1800" i="1">
                                  <a:latin typeface="Cambria Math" panose="02040503050406030204" pitchFamily="18" charset="0"/>
                                  <a:ea typeface="Cambria Math" panose="02040503050406030204" pitchFamily="18" charset="0"/>
                                </a:rPr>
                              </m:ctrlPr>
                            </m:sSubPr>
                            <m:e>
                              <m:r>
                                <a:rPr lang="de-DE" altLang="de-DE" sz="1800" i="1">
                                  <a:latin typeface="Cambria Math" panose="02040503050406030204" pitchFamily="18" charset="0"/>
                                  <a:ea typeface="Cambria Math" panose="02040503050406030204" pitchFamily="18" charset="0"/>
                                </a:rPr>
                                <m:t>𝜇</m:t>
                              </m:r>
                            </m:e>
                            <m:sub>
                              <m:r>
                                <a:rPr lang="de-DE" altLang="de-DE" sz="1800" i="1">
                                  <a:latin typeface="Cambria Math" panose="02040503050406030204" pitchFamily="18" charset="0"/>
                                  <a:ea typeface="Cambria Math" panose="02040503050406030204" pitchFamily="18" charset="0"/>
                                </a:rPr>
                                <m:t>𝑅</m:t>
                              </m:r>
                            </m:sub>
                          </m:sSub>
                        </m:den>
                      </m:f>
                      <m:r>
                        <a:rPr lang="de-DE" altLang="de-DE" sz="1800" i="1">
                          <a:latin typeface="Cambria Math" panose="02040503050406030204" pitchFamily="18" charset="0"/>
                          <a:ea typeface="Cambria Math" panose="02040503050406030204" pitchFamily="18" charset="0"/>
                        </a:rPr>
                        <m:t>&gt;∆</m:t>
                      </m:r>
                      <m:r>
                        <a:rPr lang="de-DE" altLang="de-DE" sz="1800" b="0" i="0" smtClean="0">
                          <a:latin typeface="Cambria Math" panose="02040503050406030204" pitchFamily="18" charset="0"/>
                          <a:ea typeface="Cambria Math" panose="02040503050406030204" pitchFamily="18" charset="0"/>
                        </a:rPr>
                        <m:t>.</m:t>
                      </m:r>
                    </m:oMath>
                  </m:oMathPara>
                </a14:m>
                <a:endParaRPr lang="de-DE" altLang="de-DE" sz="1800" dirty="0" smtClean="0"/>
              </a:p>
              <a:p>
                <a:pPr marL="0" indent="0">
                  <a:lnSpc>
                    <a:spcPts val="2600"/>
                  </a:lnSpc>
                  <a:spcAft>
                    <a:spcPts val="2400"/>
                  </a:spcAft>
                  <a:buClr>
                    <a:srgbClr val="003867"/>
                  </a:buClr>
                </a:pPr>
                <a:r>
                  <a:rPr lang="de-DE" sz="1800" dirty="0"/>
                  <a:t>The Wald-type </a:t>
                </a:r>
                <a:r>
                  <a:rPr lang="de-DE" sz="1800" dirty="0" err="1"/>
                  <a:t>statistic</a:t>
                </a:r>
                <a:r>
                  <a:rPr lang="de-DE" sz="1800" dirty="0"/>
                  <a:t> </a:t>
                </a:r>
                <a14:m>
                  <m:oMath xmlns:m="http://schemas.openxmlformats.org/officeDocument/2006/math">
                    <m:sSub>
                      <m:sSubPr>
                        <m:ctrlPr>
                          <a:rPr lang="de-DE" altLang="de-DE" sz="1800" i="1">
                            <a:latin typeface="Cambria Math" panose="02040503050406030204" pitchFamily="18" charset="0"/>
                          </a:rPr>
                        </m:ctrlPr>
                      </m:sSubPr>
                      <m:e>
                        <m:r>
                          <a:rPr lang="de-DE" altLang="de-DE" sz="1800" i="1">
                            <a:latin typeface="Cambria Math" panose="02040503050406030204" pitchFamily="18" charset="0"/>
                          </a:rPr>
                          <m:t>𝑇</m:t>
                        </m:r>
                      </m:e>
                      <m:sub>
                        <m:r>
                          <a:rPr lang="de-DE" altLang="de-DE" sz="1800" i="1">
                            <a:latin typeface="Cambria Math" panose="02040503050406030204" pitchFamily="18" charset="0"/>
                          </a:rPr>
                          <m:t>𝑛</m:t>
                        </m:r>
                      </m:sub>
                    </m:sSub>
                  </m:oMath>
                </a14:m>
                <a:r>
                  <a:rPr lang="de-DE" altLang="de-DE" sz="1800" dirty="0" smtClean="0"/>
                  <a:t> can </a:t>
                </a:r>
                <a:r>
                  <a:rPr lang="de-DE" altLang="de-DE" sz="1800" dirty="0" err="1" smtClean="0"/>
                  <a:t>be</a:t>
                </a:r>
                <a:r>
                  <a:rPr lang="de-DE" altLang="de-DE" sz="1800" dirty="0" smtClean="0"/>
                  <a:t> </a:t>
                </a:r>
                <a:r>
                  <a:rPr lang="de-DE" altLang="de-DE" sz="1800" dirty="0" err="1" smtClean="0"/>
                  <a:t>derived</a:t>
                </a:r>
                <a:r>
                  <a:rPr lang="de-DE" altLang="de-DE" sz="1800" dirty="0" smtClean="0"/>
                  <a:t> </a:t>
                </a:r>
                <a:r>
                  <a:rPr lang="de-DE" altLang="de-DE" sz="1800" dirty="0" err="1" smtClean="0"/>
                  <a:t>as</a:t>
                </a:r>
                <a:endParaRPr lang="de-DE" altLang="de-DE" sz="1800" dirty="0"/>
              </a:p>
              <a:p>
                <a:pPr marL="0" indent="0">
                  <a:lnSpc>
                    <a:spcPts val="2600"/>
                  </a:lnSpc>
                  <a:spcAft>
                    <a:spcPts val="2400"/>
                  </a:spcAft>
                  <a:buClr>
                    <a:srgbClr val="003867"/>
                  </a:buClr>
                </a:pPr>
                <a14:m>
                  <m:oMath xmlns:m="http://schemas.openxmlformats.org/officeDocument/2006/math">
                    <m:sSub>
                      <m:sSubPr>
                        <m:ctrlPr>
                          <a:rPr lang="de-DE" altLang="de-DE" sz="1800" i="1">
                            <a:latin typeface="Cambria Math" panose="02040503050406030204" pitchFamily="18" charset="0"/>
                          </a:rPr>
                        </m:ctrlPr>
                      </m:sSubPr>
                      <m:e>
                        <m:r>
                          <a:rPr lang="de-DE" altLang="de-DE" sz="1800" i="1">
                            <a:latin typeface="Cambria Math" panose="02040503050406030204" pitchFamily="18" charset="0"/>
                          </a:rPr>
                          <m:t>𝑇</m:t>
                        </m:r>
                      </m:e>
                      <m:sub>
                        <m:r>
                          <a:rPr lang="de-DE" altLang="de-DE" sz="1800" i="1">
                            <a:latin typeface="Cambria Math" panose="02040503050406030204" pitchFamily="18" charset="0"/>
                          </a:rPr>
                          <m:t>𝑛</m:t>
                        </m:r>
                      </m:sub>
                    </m:sSub>
                    <m:r>
                      <a:rPr lang="de-DE" altLang="de-DE" sz="1800" i="1">
                        <a:latin typeface="Cambria Math" panose="02040503050406030204" pitchFamily="18" charset="0"/>
                      </a:rPr>
                      <m:t>=</m:t>
                    </m:r>
                    <m:rad>
                      <m:radPr>
                        <m:degHide m:val="on"/>
                        <m:ctrlPr>
                          <a:rPr lang="de-DE" altLang="de-DE" sz="1800" i="1">
                            <a:latin typeface="Cambria Math" panose="02040503050406030204" pitchFamily="18" charset="0"/>
                          </a:rPr>
                        </m:ctrlPr>
                      </m:radPr>
                      <m:deg/>
                      <m:e>
                        <m:r>
                          <a:rPr lang="de-DE" altLang="de-DE" sz="1800" i="1">
                            <a:latin typeface="Cambria Math" panose="02040503050406030204" pitchFamily="18" charset="0"/>
                          </a:rPr>
                          <m:t>𝑛</m:t>
                        </m:r>
                      </m:e>
                    </m:rad>
                    <m:r>
                      <a:rPr lang="de-DE" altLang="de-DE" sz="1800" i="1">
                        <a:latin typeface="Cambria Math" panose="02040503050406030204" pitchFamily="18" charset="0"/>
                      </a:rPr>
                      <m:t> </m:t>
                    </m:r>
                    <m:f>
                      <m:fPr>
                        <m:ctrlPr>
                          <a:rPr lang="de-DE" altLang="de-DE" sz="1800" i="1">
                            <a:latin typeface="Cambria Math" panose="02040503050406030204" pitchFamily="18" charset="0"/>
                          </a:rPr>
                        </m:ctrlPr>
                      </m:fPr>
                      <m:num>
                        <m:sSub>
                          <m:sSubPr>
                            <m:ctrlPr>
                              <a:rPr lang="de-DE" altLang="de-DE" sz="1800" i="1">
                                <a:latin typeface="Cambria Math" panose="02040503050406030204" pitchFamily="18" charset="0"/>
                              </a:rPr>
                            </m:ctrlPr>
                          </m:sSubPr>
                          <m:e>
                            <m:acc>
                              <m:accPr>
                                <m:chr m:val="̅"/>
                                <m:ctrlPr>
                                  <a:rPr lang="de-DE" altLang="de-DE" sz="1800" i="1">
                                    <a:latin typeface="Cambria Math" panose="02040503050406030204" pitchFamily="18" charset="0"/>
                                  </a:rPr>
                                </m:ctrlPr>
                              </m:accPr>
                              <m:e>
                                <m:r>
                                  <a:rPr lang="de-DE" altLang="de-DE" sz="1800" i="1">
                                    <a:latin typeface="Cambria Math" panose="02040503050406030204" pitchFamily="18" charset="0"/>
                                  </a:rPr>
                                  <m:t>𝑋</m:t>
                                </m:r>
                              </m:e>
                            </m:acc>
                          </m:e>
                          <m:sub>
                            <m:r>
                              <a:rPr lang="de-DE" altLang="de-DE" sz="1800" i="1">
                                <a:latin typeface="Cambria Math" panose="02040503050406030204" pitchFamily="18" charset="0"/>
                              </a:rPr>
                              <m:t>𝐸</m:t>
                            </m:r>
                            <m:r>
                              <a:rPr lang="de-DE" altLang="de-DE" sz="1800" i="1">
                                <a:latin typeface="Cambria Math" panose="02040503050406030204" pitchFamily="18" charset="0"/>
                                <a:ea typeface="Cambria Math" panose="02040503050406030204" pitchFamily="18" charset="0"/>
                              </a:rPr>
                              <m:t>∙</m:t>
                            </m:r>
                          </m:sub>
                        </m:sSub>
                        <m:r>
                          <a:rPr lang="de-DE" altLang="de-DE" sz="1800" i="1">
                            <a:latin typeface="Cambria Math" panose="02040503050406030204" pitchFamily="18" charset="0"/>
                          </a:rPr>
                          <m:t>−</m:t>
                        </m:r>
                        <m:r>
                          <a:rPr lang="de-DE" altLang="de-DE" sz="1800" i="1">
                            <a:latin typeface="Cambria Math" panose="02040503050406030204" pitchFamily="18" charset="0"/>
                            <a:ea typeface="Cambria Math" panose="02040503050406030204" pitchFamily="18" charset="0"/>
                          </a:rPr>
                          <m:t>∆</m:t>
                        </m:r>
                        <m:sSub>
                          <m:sSubPr>
                            <m:ctrlPr>
                              <a:rPr lang="de-DE" altLang="de-DE" sz="1800" i="1">
                                <a:latin typeface="Cambria Math" panose="02040503050406030204" pitchFamily="18" charset="0"/>
                                <a:ea typeface="Cambria Math" panose="02040503050406030204" pitchFamily="18" charset="0"/>
                              </a:rPr>
                            </m:ctrlPr>
                          </m:sSubPr>
                          <m:e>
                            <m:acc>
                              <m:accPr>
                                <m:chr m:val="̅"/>
                                <m:ctrlPr>
                                  <a:rPr lang="de-DE" altLang="de-DE" sz="1800" i="1">
                                    <a:latin typeface="Cambria Math" panose="02040503050406030204" pitchFamily="18" charset="0"/>
                                    <a:ea typeface="Cambria Math" panose="02040503050406030204" pitchFamily="18" charset="0"/>
                                  </a:rPr>
                                </m:ctrlPr>
                              </m:accPr>
                              <m:e>
                                <m:r>
                                  <a:rPr lang="de-DE" altLang="de-DE" sz="1800" i="1">
                                    <a:latin typeface="Cambria Math" panose="02040503050406030204" pitchFamily="18" charset="0"/>
                                    <a:ea typeface="Cambria Math" panose="02040503050406030204" pitchFamily="18" charset="0"/>
                                  </a:rPr>
                                  <m:t>𝑋</m:t>
                                </m:r>
                              </m:e>
                            </m:acc>
                          </m:e>
                          <m:sub>
                            <m:r>
                              <a:rPr lang="de-DE" altLang="de-DE" sz="1800" i="1">
                                <a:latin typeface="Cambria Math" panose="02040503050406030204" pitchFamily="18" charset="0"/>
                                <a:ea typeface="Cambria Math" panose="02040503050406030204" pitchFamily="18" charset="0"/>
                              </a:rPr>
                              <m:t>𝑅</m:t>
                            </m:r>
                            <m:r>
                              <a:rPr lang="de-DE" altLang="de-DE" sz="1800" i="1">
                                <a:latin typeface="Cambria Math" panose="02040503050406030204" pitchFamily="18" charset="0"/>
                                <a:ea typeface="Cambria Math" panose="02040503050406030204" pitchFamily="18" charset="0"/>
                              </a:rPr>
                              <m:t>∙</m:t>
                            </m:r>
                          </m:sub>
                        </m:sSub>
                        <m:r>
                          <a:rPr lang="de-DE" altLang="de-DE" sz="1800" i="1">
                            <a:latin typeface="Cambria Math" panose="02040503050406030204" pitchFamily="18" charset="0"/>
                            <a:ea typeface="Cambria Math" panose="02040503050406030204" pitchFamily="18" charset="0"/>
                          </a:rPr>
                          <m:t>−(∆−1)</m:t>
                        </m:r>
                        <m:sSub>
                          <m:sSubPr>
                            <m:ctrlPr>
                              <a:rPr lang="de-DE" altLang="de-DE" sz="1800" i="1">
                                <a:latin typeface="Cambria Math" panose="02040503050406030204" pitchFamily="18" charset="0"/>
                                <a:ea typeface="Cambria Math" panose="02040503050406030204" pitchFamily="18" charset="0"/>
                              </a:rPr>
                            </m:ctrlPr>
                          </m:sSubPr>
                          <m:e>
                            <m:acc>
                              <m:accPr>
                                <m:chr m:val="̅"/>
                                <m:ctrlPr>
                                  <a:rPr lang="de-DE" altLang="de-DE" sz="1800" i="1">
                                    <a:latin typeface="Cambria Math" panose="02040503050406030204" pitchFamily="18" charset="0"/>
                                    <a:ea typeface="Cambria Math" panose="02040503050406030204" pitchFamily="18" charset="0"/>
                                  </a:rPr>
                                </m:ctrlPr>
                              </m:accPr>
                              <m:e>
                                <m:r>
                                  <a:rPr lang="de-DE" altLang="de-DE" sz="1800" i="1">
                                    <a:latin typeface="Cambria Math" panose="02040503050406030204" pitchFamily="18" charset="0"/>
                                    <a:ea typeface="Cambria Math" panose="02040503050406030204" pitchFamily="18" charset="0"/>
                                  </a:rPr>
                                  <m:t>𝑋</m:t>
                                </m:r>
                              </m:e>
                            </m:acc>
                          </m:e>
                          <m:sub>
                            <m:r>
                              <a:rPr lang="de-DE" altLang="de-DE" sz="1800" i="1">
                                <a:latin typeface="Cambria Math" panose="02040503050406030204" pitchFamily="18" charset="0"/>
                                <a:ea typeface="Cambria Math" panose="02040503050406030204" pitchFamily="18" charset="0"/>
                              </a:rPr>
                              <m:t>𝑃</m:t>
                            </m:r>
                            <m:r>
                              <a:rPr lang="de-DE" altLang="de-DE" sz="1800" i="1">
                                <a:latin typeface="Cambria Math" panose="02040503050406030204" pitchFamily="18" charset="0"/>
                                <a:ea typeface="Cambria Math" panose="02040503050406030204" pitchFamily="18" charset="0"/>
                              </a:rPr>
                              <m:t>∙</m:t>
                            </m:r>
                          </m:sub>
                        </m:sSub>
                      </m:num>
                      <m:den>
                        <m:acc>
                          <m:accPr>
                            <m:chr m:val="̂"/>
                            <m:ctrlPr>
                              <a:rPr lang="de-DE" altLang="de-DE" sz="1800" i="1">
                                <a:latin typeface="Cambria Math" panose="02040503050406030204" pitchFamily="18" charset="0"/>
                              </a:rPr>
                            </m:ctrlPr>
                          </m:accPr>
                          <m:e>
                            <m:r>
                              <a:rPr lang="de-DE" altLang="de-DE" sz="1800" i="1">
                                <a:latin typeface="Cambria Math" panose="02040503050406030204" pitchFamily="18" charset="0"/>
                                <a:ea typeface="Cambria Math" panose="02040503050406030204" pitchFamily="18" charset="0"/>
                              </a:rPr>
                              <m:t>𝜎</m:t>
                            </m:r>
                          </m:e>
                        </m:acc>
                      </m:den>
                    </m:f>
                    <m:r>
                      <a:rPr lang="de-DE" altLang="de-DE" sz="1800" i="1">
                        <a:latin typeface="Cambria Math" panose="02040503050406030204" pitchFamily="18" charset="0"/>
                      </a:rPr>
                      <m:t> </m:t>
                    </m:r>
                  </m:oMath>
                </a14:m>
                <a:r>
                  <a:rPr lang="de-DE" altLang="de-DE" sz="1800" dirty="0"/>
                  <a:t> </a:t>
                </a:r>
                <a:r>
                  <a:rPr lang="de-DE" altLang="de-DE" sz="1800" dirty="0" smtClean="0"/>
                  <a:t>       with  </a:t>
                </a:r>
                <a14:m>
                  <m:oMath xmlns:m="http://schemas.openxmlformats.org/officeDocument/2006/math">
                    <m:acc>
                      <m:accPr>
                        <m:chr m:val="̂"/>
                        <m:ctrlPr>
                          <a:rPr lang="de-DE" altLang="de-DE" sz="1800" i="1">
                            <a:latin typeface="Cambria Math" panose="02040503050406030204" pitchFamily="18" charset="0"/>
                          </a:rPr>
                        </m:ctrlPr>
                      </m:accPr>
                      <m:e>
                        <m:r>
                          <a:rPr lang="de-DE" altLang="de-DE" sz="1800" i="1">
                            <a:latin typeface="Cambria Math" panose="02040503050406030204" pitchFamily="18" charset="0"/>
                            <a:ea typeface="Cambria Math" panose="02040503050406030204" pitchFamily="18" charset="0"/>
                          </a:rPr>
                          <m:t>𝜎</m:t>
                        </m:r>
                      </m:e>
                    </m:acc>
                    <m:r>
                      <a:rPr lang="de-DE" altLang="de-DE" sz="1800" i="1">
                        <a:latin typeface="Cambria Math" panose="02040503050406030204" pitchFamily="18" charset="0"/>
                      </a:rPr>
                      <m:t>=</m:t>
                    </m:r>
                    <m:rad>
                      <m:radPr>
                        <m:degHide m:val="on"/>
                        <m:ctrlPr>
                          <a:rPr lang="de-DE" altLang="de-DE" sz="1800" i="1">
                            <a:latin typeface="Cambria Math" panose="02040503050406030204" pitchFamily="18" charset="0"/>
                          </a:rPr>
                        </m:ctrlPr>
                      </m:radPr>
                      <m:deg/>
                      <m:e>
                        <m:f>
                          <m:fPr>
                            <m:ctrlPr>
                              <a:rPr lang="de-DE" altLang="de-DE" sz="1800" i="1">
                                <a:latin typeface="Cambria Math" panose="02040503050406030204" pitchFamily="18" charset="0"/>
                              </a:rPr>
                            </m:ctrlPr>
                          </m:fPr>
                          <m:num>
                            <m:sSubSup>
                              <m:sSubSupPr>
                                <m:ctrlPr>
                                  <a:rPr lang="de-DE" altLang="de-DE" sz="1800" i="1">
                                    <a:latin typeface="Cambria Math" panose="02040503050406030204" pitchFamily="18" charset="0"/>
                                  </a:rPr>
                                </m:ctrlPr>
                              </m:sSubSupPr>
                              <m:e>
                                <m:acc>
                                  <m:accPr>
                                    <m:chr m:val="̂"/>
                                    <m:ctrlPr>
                                      <a:rPr lang="de-DE" altLang="de-DE" sz="1800" i="1">
                                        <a:latin typeface="Cambria Math" panose="02040503050406030204" pitchFamily="18" charset="0"/>
                                      </a:rPr>
                                    </m:ctrlPr>
                                  </m:accPr>
                                  <m:e>
                                    <m:r>
                                      <a:rPr lang="de-DE" altLang="de-DE" sz="1800" i="1">
                                        <a:latin typeface="Cambria Math" panose="02040503050406030204" pitchFamily="18" charset="0"/>
                                        <a:ea typeface="Cambria Math" panose="02040503050406030204" pitchFamily="18" charset="0"/>
                                      </a:rPr>
                                      <m:t>𝜎</m:t>
                                    </m:r>
                                  </m:e>
                                </m:acc>
                              </m:e>
                              <m:sub>
                                <m:r>
                                  <a:rPr lang="de-DE" altLang="de-DE" sz="1800" i="1">
                                    <a:latin typeface="Cambria Math" panose="02040503050406030204" pitchFamily="18" charset="0"/>
                                  </a:rPr>
                                  <m:t>𝐸</m:t>
                                </m:r>
                              </m:sub>
                              <m:sup>
                                <m:r>
                                  <a:rPr lang="de-DE" altLang="de-DE" sz="1800" i="1">
                                    <a:latin typeface="Cambria Math" panose="02040503050406030204" pitchFamily="18" charset="0"/>
                                  </a:rPr>
                                  <m:t>2</m:t>
                                </m:r>
                              </m:sup>
                            </m:sSubSup>
                          </m:num>
                          <m:den>
                            <m:sSub>
                              <m:sSubPr>
                                <m:ctrlPr>
                                  <a:rPr lang="de-DE" altLang="de-DE" sz="1800" i="1">
                                    <a:latin typeface="Cambria Math" panose="02040503050406030204" pitchFamily="18" charset="0"/>
                                  </a:rPr>
                                </m:ctrlPr>
                              </m:sSubPr>
                              <m:e>
                                <m:r>
                                  <a:rPr lang="de-DE" altLang="de-DE" sz="1800" i="1">
                                    <a:latin typeface="Cambria Math" panose="02040503050406030204" pitchFamily="18" charset="0"/>
                                  </a:rPr>
                                  <m:t>𝑤</m:t>
                                </m:r>
                              </m:e>
                              <m:sub>
                                <m:r>
                                  <a:rPr lang="de-DE" altLang="de-DE" sz="1800" i="1">
                                    <a:latin typeface="Cambria Math" panose="02040503050406030204" pitchFamily="18" charset="0"/>
                                  </a:rPr>
                                  <m:t>𝐸</m:t>
                                </m:r>
                              </m:sub>
                            </m:sSub>
                          </m:den>
                        </m:f>
                        <m:r>
                          <a:rPr lang="de-DE" altLang="de-DE" sz="1800" i="1">
                            <a:latin typeface="Cambria Math" panose="02040503050406030204" pitchFamily="18" charset="0"/>
                          </a:rPr>
                          <m:t>+ </m:t>
                        </m:r>
                        <m:sSup>
                          <m:sSupPr>
                            <m:ctrlPr>
                              <a:rPr lang="de-DE" altLang="de-DE" sz="1800" i="1">
                                <a:latin typeface="Cambria Math" panose="02040503050406030204" pitchFamily="18" charset="0"/>
                              </a:rPr>
                            </m:ctrlPr>
                          </m:sSupPr>
                          <m:e>
                            <m:r>
                              <a:rPr lang="de-DE" altLang="de-DE" sz="1800" i="1">
                                <a:latin typeface="Cambria Math" panose="02040503050406030204" pitchFamily="18" charset="0"/>
                                <a:ea typeface="Cambria Math" panose="02040503050406030204" pitchFamily="18" charset="0"/>
                              </a:rPr>
                              <m:t>∆</m:t>
                            </m:r>
                          </m:e>
                          <m:sup>
                            <m:r>
                              <a:rPr lang="de-DE" altLang="de-DE" sz="1800" i="1">
                                <a:latin typeface="Cambria Math" panose="02040503050406030204" pitchFamily="18" charset="0"/>
                              </a:rPr>
                              <m:t>2</m:t>
                            </m:r>
                          </m:sup>
                        </m:sSup>
                        <m:f>
                          <m:fPr>
                            <m:ctrlPr>
                              <a:rPr lang="de-DE" altLang="de-DE" sz="1800" i="1">
                                <a:latin typeface="Cambria Math" panose="02040503050406030204" pitchFamily="18" charset="0"/>
                                <a:ea typeface="Cambria Math" panose="02040503050406030204" pitchFamily="18" charset="0"/>
                              </a:rPr>
                            </m:ctrlPr>
                          </m:fPr>
                          <m:num>
                            <m:sSubSup>
                              <m:sSubSupPr>
                                <m:ctrlPr>
                                  <a:rPr lang="de-DE" altLang="de-DE" sz="1800" i="1">
                                    <a:latin typeface="Cambria Math" panose="02040503050406030204" pitchFamily="18" charset="0"/>
                                    <a:ea typeface="Cambria Math" panose="02040503050406030204" pitchFamily="18" charset="0"/>
                                  </a:rPr>
                                </m:ctrlPr>
                              </m:sSubSupPr>
                              <m:e>
                                <m:acc>
                                  <m:accPr>
                                    <m:chr m:val="̂"/>
                                    <m:ctrlPr>
                                      <a:rPr lang="de-DE" altLang="de-DE" sz="1800" i="1">
                                        <a:latin typeface="Cambria Math" panose="02040503050406030204" pitchFamily="18" charset="0"/>
                                        <a:ea typeface="Cambria Math" panose="02040503050406030204" pitchFamily="18" charset="0"/>
                                      </a:rPr>
                                    </m:ctrlPr>
                                  </m:accPr>
                                  <m:e>
                                    <m:r>
                                      <a:rPr lang="de-DE" altLang="de-DE" sz="1800" i="1">
                                        <a:latin typeface="Cambria Math" panose="02040503050406030204" pitchFamily="18" charset="0"/>
                                        <a:ea typeface="Cambria Math" panose="02040503050406030204" pitchFamily="18" charset="0"/>
                                      </a:rPr>
                                      <m:t>𝜎</m:t>
                                    </m:r>
                                  </m:e>
                                </m:acc>
                              </m:e>
                              <m:sub>
                                <m:r>
                                  <a:rPr lang="de-DE" altLang="de-DE" sz="1800" i="1">
                                    <a:latin typeface="Cambria Math" panose="02040503050406030204" pitchFamily="18" charset="0"/>
                                    <a:ea typeface="Cambria Math" panose="02040503050406030204" pitchFamily="18" charset="0"/>
                                  </a:rPr>
                                  <m:t>𝑅</m:t>
                                </m:r>
                              </m:sub>
                              <m:sup>
                                <m:r>
                                  <a:rPr lang="de-DE" altLang="de-DE" sz="1800" i="1">
                                    <a:latin typeface="Cambria Math" panose="02040503050406030204" pitchFamily="18" charset="0"/>
                                    <a:ea typeface="Cambria Math" panose="02040503050406030204" pitchFamily="18" charset="0"/>
                                  </a:rPr>
                                  <m:t>2</m:t>
                                </m:r>
                              </m:sup>
                            </m:sSubSup>
                          </m:num>
                          <m:den>
                            <m:sSub>
                              <m:sSubPr>
                                <m:ctrlPr>
                                  <a:rPr lang="de-DE" altLang="de-DE" sz="1800" i="1">
                                    <a:latin typeface="Cambria Math" panose="02040503050406030204" pitchFamily="18" charset="0"/>
                                    <a:ea typeface="Cambria Math" panose="02040503050406030204" pitchFamily="18" charset="0"/>
                                  </a:rPr>
                                </m:ctrlPr>
                              </m:sSubPr>
                              <m:e>
                                <m:r>
                                  <a:rPr lang="de-DE" altLang="de-DE" sz="1800" i="1">
                                    <a:latin typeface="Cambria Math" panose="02040503050406030204" pitchFamily="18" charset="0"/>
                                    <a:ea typeface="Cambria Math" panose="02040503050406030204" pitchFamily="18" charset="0"/>
                                  </a:rPr>
                                  <m:t>𝑤</m:t>
                                </m:r>
                              </m:e>
                              <m:sub>
                                <m:r>
                                  <a:rPr lang="de-DE" altLang="de-DE" sz="1800" i="1">
                                    <a:latin typeface="Cambria Math" panose="02040503050406030204" pitchFamily="18" charset="0"/>
                                    <a:ea typeface="Cambria Math" panose="02040503050406030204" pitchFamily="18" charset="0"/>
                                  </a:rPr>
                                  <m:t>𝑅</m:t>
                                </m:r>
                              </m:sub>
                            </m:sSub>
                          </m:den>
                        </m:f>
                        <m:r>
                          <a:rPr lang="de-DE" altLang="de-DE" sz="1800" i="1">
                            <a:latin typeface="Cambria Math" panose="02040503050406030204" pitchFamily="18" charset="0"/>
                            <a:ea typeface="Cambria Math" panose="02040503050406030204" pitchFamily="18" charset="0"/>
                          </a:rPr>
                          <m:t>+</m:t>
                        </m:r>
                        <m:sSup>
                          <m:sSupPr>
                            <m:ctrlPr>
                              <a:rPr lang="de-DE" altLang="de-DE" sz="1800" i="1">
                                <a:latin typeface="Cambria Math" panose="02040503050406030204" pitchFamily="18" charset="0"/>
                                <a:ea typeface="Cambria Math" panose="02040503050406030204" pitchFamily="18" charset="0"/>
                              </a:rPr>
                            </m:ctrlPr>
                          </m:sSupPr>
                          <m:e>
                            <m:r>
                              <a:rPr lang="de-DE" altLang="de-DE" sz="1800" i="1">
                                <a:latin typeface="Cambria Math" panose="02040503050406030204" pitchFamily="18" charset="0"/>
                                <a:ea typeface="Cambria Math" panose="02040503050406030204" pitchFamily="18" charset="0"/>
                              </a:rPr>
                              <m:t>(1−∆)</m:t>
                            </m:r>
                          </m:e>
                          <m:sup>
                            <m:r>
                              <a:rPr lang="de-DE" altLang="de-DE" sz="1800" i="1">
                                <a:latin typeface="Cambria Math" panose="02040503050406030204" pitchFamily="18" charset="0"/>
                                <a:ea typeface="Cambria Math" panose="02040503050406030204" pitchFamily="18" charset="0"/>
                              </a:rPr>
                              <m:t>2</m:t>
                            </m:r>
                          </m:sup>
                        </m:sSup>
                        <m:f>
                          <m:fPr>
                            <m:ctrlPr>
                              <a:rPr lang="de-DE" altLang="de-DE" sz="1800" i="1">
                                <a:latin typeface="Cambria Math" panose="02040503050406030204" pitchFamily="18" charset="0"/>
                                <a:ea typeface="Cambria Math" panose="02040503050406030204" pitchFamily="18" charset="0"/>
                              </a:rPr>
                            </m:ctrlPr>
                          </m:fPr>
                          <m:num>
                            <m:sSubSup>
                              <m:sSubSupPr>
                                <m:ctrlPr>
                                  <a:rPr lang="de-DE" altLang="de-DE" sz="1800" i="1">
                                    <a:latin typeface="Cambria Math" panose="02040503050406030204" pitchFamily="18" charset="0"/>
                                    <a:ea typeface="Cambria Math" panose="02040503050406030204" pitchFamily="18" charset="0"/>
                                  </a:rPr>
                                </m:ctrlPr>
                              </m:sSubSupPr>
                              <m:e>
                                <m:acc>
                                  <m:accPr>
                                    <m:chr m:val="̂"/>
                                    <m:ctrlPr>
                                      <a:rPr lang="de-DE" altLang="de-DE" sz="1800" i="1">
                                        <a:latin typeface="Cambria Math" panose="02040503050406030204" pitchFamily="18" charset="0"/>
                                        <a:ea typeface="Cambria Math" panose="02040503050406030204" pitchFamily="18" charset="0"/>
                                      </a:rPr>
                                    </m:ctrlPr>
                                  </m:accPr>
                                  <m:e>
                                    <m:r>
                                      <a:rPr lang="de-DE" altLang="de-DE" sz="1800" i="1">
                                        <a:latin typeface="Cambria Math" panose="02040503050406030204" pitchFamily="18" charset="0"/>
                                        <a:ea typeface="Cambria Math" panose="02040503050406030204" pitchFamily="18" charset="0"/>
                                      </a:rPr>
                                      <m:t>𝜎</m:t>
                                    </m:r>
                                  </m:e>
                                </m:acc>
                              </m:e>
                              <m:sub>
                                <m:r>
                                  <a:rPr lang="de-DE" altLang="de-DE" sz="1800" i="1">
                                    <a:latin typeface="Cambria Math" panose="02040503050406030204" pitchFamily="18" charset="0"/>
                                    <a:ea typeface="Cambria Math" panose="02040503050406030204" pitchFamily="18" charset="0"/>
                                  </a:rPr>
                                  <m:t>𝑃</m:t>
                                </m:r>
                              </m:sub>
                              <m:sup>
                                <m:r>
                                  <a:rPr lang="de-DE" altLang="de-DE" sz="1800" i="1">
                                    <a:latin typeface="Cambria Math" panose="02040503050406030204" pitchFamily="18" charset="0"/>
                                    <a:ea typeface="Cambria Math" panose="02040503050406030204" pitchFamily="18" charset="0"/>
                                  </a:rPr>
                                  <m:t>2</m:t>
                                </m:r>
                              </m:sup>
                            </m:sSubSup>
                          </m:num>
                          <m:den>
                            <m:sSub>
                              <m:sSubPr>
                                <m:ctrlPr>
                                  <a:rPr lang="de-DE" altLang="de-DE" sz="1800" i="1">
                                    <a:latin typeface="Cambria Math" panose="02040503050406030204" pitchFamily="18" charset="0"/>
                                    <a:ea typeface="Cambria Math" panose="02040503050406030204" pitchFamily="18" charset="0"/>
                                  </a:rPr>
                                </m:ctrlPr>
                              </m:sSubPr>
                              <m:e>
                                <m:r>
                                  <a:rPr lang="de-DE" altLang="de-DE" sz="1800" i="1">
                                    <a:latin typeface="Cambria Math" panose="02040503050406030204" pitchFamily="18" charset="0"/>
                                    <a:ea typeface="Cambria Math" panose="02040503050406030204" pitchFamily="18" charset="0"/>
                                  </a:rPr>
                                  <m:t>𝑤</m:t>
                                </m:r>
                              </m:e>
                              <m:sub>
                                <m:r>
                                  <a:rPr lang="de-DE" altLang="de-DE" sz="1800" i="1">
                                    <a:latin typeface="Cambria Math" panose="02040503050406030204" pitchFamily="18" charset="0"/>
                                    <a:ea typeface="Cambria Math" panose="02040503050406030204" pitchFamily="18" charset="0"/>
                                  </a:rPr>
                                  <m:t>𝑃</m:t>
                                </m:r>
                              </m:sub>
                            </m:sSub>
                          </m:den>
                        </m:f>
                      </m:e>
                    </m:rad>
                  </m:oMath>
                </a14:m>
                <a:endParaRPr lang="de-DE" altLang="de-DE" sz="1800" dirty="0"/>
              </a:p>
              <a:p>
                <a:pPr>
                  <a:spcAft>
                    <a:spcPts val="1200"/>
                  </a:spcAft>
                  <a:buClr>
                    <a:srgbClr val="003867"/>
                  </a:buClr>
                  <a:buSzPct val="110000"/>
                  <a:buBlip>
                    <a:blip r:embed="rId3"/>
                  </a:buBlip>
                </a:pPr>
                <a:endParaRPr lang="de-DE" altLang="de-DE" sz="1800" dirty="0"/>
              </a:p>
              <a:p>
                <a:pPr>
                  <a:spcAft>
                    <a:spcPts val="1200"/>
                  </a:spcAft>
                  <a:buClr>
                    <a:srgbClr val="003867"/>
                  </a:buClr>
                  <a:buSzPct val="110000"/>
                  <a:buFontTx/>
                  <a:buBlip>
                    <a:blip r:embed="rId3"/>
                  </a:buBlip>
                </a:pPr>
                <a:endParaRPr lang="de-DE" altLang="de-DE" sz="1800" dirty="0"/>
              </a:p>
            </p:txBody>
          </p:sp>
        </mc:Choice>
        <mc:Fallback xmlns="">
          <p:sp>
            <p:nvSpPr>
              <p:cNvPr id="339973" name="Rectangle 5"/>
              <p:cNvSpPr>
                <a:spLocks noRot="1" noChangeAspect="1" noMove="1" noResize="1" noEditPoints="1" noAdjustHandles="1" noChangeArrowheads="1" noChangeShapeType="1" noTextEdit="1"/>
              </p:cNvSpPr>
              <p:nvPr/>
            </p:nvSpPr>
            <p:spPr bwMode="auto">
              <a:xfrm>
                <a:off x="358775" y="1659733"/>
                <a:ext cx="8317681" cy="2564606"/>
              </a:xfrm>
              <a:prstGeom prst="rect">
                <a:avLst/>
              </a:prstGeom>
              <a:blipFill>
                <a:blip r:embed="rId4"/>
                <a:stretch>
                  <a:fillRect l="-1760" t="-19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noFill/>
                  </a:rPr>
                  <a:t> </a:t>
                </a:r>
              </a:p>
            </p:txBody>
          </p:sp>
        </mc:Fallback>
      </mc:AlternateContent>
      <p:sp>
        <p:nvSpPr>
          <p:cNvPr id="6" name="Rechteck 5"/>
          <p:cNvSpPr/>
          <p:nvPr/>
        </p:nvSpPr>
        <p:spPr bwMode="auto">
          <a:xfrm>
            <a:off x="6948264" y="2112802"/>
            <a:ext cx="1656184" cy="648072"/>
          </a:xfrm>
          <a:prstGeom prst="rect">
            <a:avLst/>
          </a:prstGeom>
          <a:solidFill>
            <a:schemeClr val="bg1"/>
          </a:solidFill>
          <a:ln w="19050">
            <a:solidFill>
              <a:srgbClr val="F29400"/>
            </a:solidFill>
          </a:ln>
          <a:effectLst/>
          <a:extLst/>
        </p:spPr>
        <p:txBody>
          <a:bodyPr vert="horz" wrap="none" lIns="2160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rgbClr val="000000"/>
                </a:solidFill>
                <a:effectLst/>
                <a:latin typeface="Arial" panose="020B0604020202020204" pitchFamily="34" charset="0"/>
              </a:rPr>
              <a:t>Retention-</a:t>
            </a:r>
            <a:r>
              <a:rPr kumimoji="0" lang="de-DE" sz="1200" b="0" i="0" u="none" strike="noStrike" cap="none" normalizeH="0" baseline="0" dirty="0" err="1" smtClean="0">
                <a:ln>
                  <a:noFill/>
                </a:ln>
                <a:solidFill>
                  <a:srgbClr val="000000"/>
                </a:solidFill>
                <a:effectLst/>
                <a:latin typeface="Arial" panose="020B0604020202020204" pitchFamily="34" charset="0"/>
              </a:rPr>
              <a:t>of</a:t>
            </a:r>
            <a:r>
              <a:rPr kumimoji="0" lang="de-DE" sz="1200" b="0" i="0" u="none" strike="noStrike" cap="none" normalizeH="0" baseline="0" dirty="0" smtClean="0">
                <a:ln>
                  <a:noFill/>
                </a:ln>
                <a:solidFill>
                  <a:srgbClr val="000000"/>
                </a:solidFill>
                <a:effectLst/>
                <a:latin typeface="Arial" panose="020B0604020202020204" pitchFamily="34" charset="0"/>
              </a:rPr>
              <a:t>-</a:t>
            </a:r>
            <a:r>
              <a:rPr kumimoji="0" lang="de-DE" sz="1200" b="0" i="0" u="none" strike="noStrike" cap="none" normalizeH="0" baseline="0" dirty="0" err="1" smtClean="0">
                <a:ln>
                  <a:noFill/>
                </a:ln>
                <a:solidFill>
                  <a:srgbClr val="000000"/>
                </a:solidFill>
                <a:effectLst/>
                <a:latin typeface="Arial" panose="020B0604020202020204" pitchFamily="34" charset="0"/>
              </a:rPr>
              <a:t>effect</a:t>
            </a:r>
            <a:r>
              <a:rPr kumimoji="0" lang="de-DE" sz="1200" b="0" i="0" u="none" strike="noStrike" cap="none" normalizeH="0" dirty="0" smtClean="0">
                <a:ln>
                  <a:noFill/>
                </a:ln>
                <a:solidFill>
                  <a:srgbClr val="000000"/>
                </a:solidFill>
                <a:effectLst/>
                <a:latin typeface="Arial" panose="020B0604020202020204" pitchFamily="34"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dirty="0" smtClean="0">
                <a:ln>
                  <a:noFill/>
                </a:ln>
                <a:solidFill>
                  <a:srgbClr val="000000"/>
                </a:solidFill>
                <a:effectLst/>
                <a:latin typeface="Arial" panose="020B0604020202020204" pitchFamily="34" charset="0"/>
              </a:rPr>
              <a:t>Hypothesis</a:t>
            </a:r>
            <a:endParaRPr kumimoji="0" lang="de-DE" sz="1200" b="0" i="0" u="none" strike="noStrike" cap="none" normalizeH="0" baseline="0" dirty="0" smtClean="0">
              <a:ln>
                <a:noFill/>
              </a:ln>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7217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997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997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r>
              <a:rPr lang="en-US" altLang="de-DE" dirty="0"/>
              <a:t>Sample size calculation and recalculation, Maxi Schulz et.al.,</a:t>
            </a:r>
            <a:r>
              <a:rPr lang="de-DE" dirty="0"/>
              <a:t> March 21st 2024</a:t>
            </a:r>
          </a:p>
        </p:txBody>
      </p:sp>
      <p:sp>
        <p:nvSpPr>
          <p:cNvPr id="372738" name="Rectangle 2"/>
          <p:cNvSpPr>
            <a:spLocks noChangeArrowheads="1"/>
          </p:cNvSpPr>
          <p:nvPr/>
        </p:nvSpPr>
        <p:spPr bwMode="auto">
          <a:xfrm>
            <a:off x="323857" y="971550"/>
            <a:ext cx="84185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0" rIns="0" bIns="0"/>
          <a:lstStyle>
            <a:lvl1pPr algn="l">
              <a:defRPr sz="2800">
                <a:solidFill>
                  <a:srgbClr val="F29400"/>
                </a:solidFill>
                <a:latin typeface="Arial" panose="020B0604020202020204" pitchFamily="34" charset="0"/>
              </a:defRPr>
            </a:lvl1pPr>
            <a:lvl2pPr algn="l">
              <a:defRPr sz="2800">
                <a:solidFill>
                  <a:srgbClr val="F29400"/>
                </a:solidFill>
                <a:latin typeface="Arial" panose="020B0604020202020204" pitchFamily="34" charset="0"/>
              </a:defRPr>
            </a:lvl2pPr>
            <a:lvl3pPr algn="l">
              <a:defRPr sz="2800">
                <a:solidFill>
                  <a:srgbClr val="F29400"/>
                </a:solidFill>
                <a:latin typeface="Arial" panose="020B0604020202020204" pitchFamily="34" charset="0"/>
              </a:defRPr>
            </a:lvl3pPr>
            <a:lvl4pPr algn="l">
              <a:defRPr sz="2800">
                <a:solidFill>
                  <a:srgbClr val="F29400"/>
                </a:solidFill>
                <a:latin typeface="Arial" panose="020B0604020202020204" pitchFamily="34" charset="0"/>
              </a:defRPr>
            </a:lvl4pPr>
            <a:lvl5pPr algn="l">
              <a:defRPr sz="2800">
                <a:solidFill>
                  <a:srgbClr val="F29400"/>
                </a:solidFill>
                <a:latin typeface="Arial" panose="020B0604020202020204" pitchFamily="34" charset="0"/>
              </a:defRPr>
            </a:lvl5pPr>
            <a:lvl6pPr marL="457200" fontAlgn="base">
              <a:spcBef>
                <a:spcPct val="0"/>
              </a:spcBef>
              <a:spcAft>
                <a:spcPct val="0"/>
              </a:spcAft>
              <a:defRPr sz="2800">
                <a:solidFill>
                  <a:srgbClr val="F29400"/>
                </a:solidFill>
                <a:latin typeface="Arial" panose="020B0604020202020204" pitchFamily="34" charset="0"/>
              </a:defRPr>
            </a:lvl6pPr>
            <a:lvl7pPr marL="914400" fontAlgn="base">
              <a:spcBef>
                <a:spcPct val="0"/>
              </a:spcBef>
              <a:spcAft>
                <a:spcPct val="0"/>
              </a:spcAft>
              <a:defRPr sz="2800">
                <a:solidFill>
                  <a:srgbClr val="F29400"/>
                </a:solidFill>
                <a:latin typeface="Arial" panose="020B0604020202020204" pitchFamily="34" charset="0"/>
              </a:defRPr>
            </a:lvl7pPr>
            <a:lvl8pPr marL="1371600" fontAlgn="base">
              <a:spcBef>
                <a:spcPct val="0"/>
              </a:spcBef>
              <a:spcAft>
                <a:spcPct val="0"/>
              </a:spcAft>
              <a:defRPr sz="2800">
                <a:solidFill>
                  <a:srgbClr val="F29400"/>
                </a:solidFill>
                <a:latin typeface="Arial" panose="020B0604020202020204" pitchFamily="34" charset="0"/>
              </a:defRPr>
            </a:lvl8pPr>
            <a:lvl9pPr marL="1828800" fontAlgn="base">
              <a:spcBef>
                <a:spcPct val="0"/>
              </a:spcBef>
              <a:spcAft>
                <a:spcPct val="0"/>
              </a:spcAft>
              <a:defRPr sz="2800">
                <a:solidFill>
                  <a:srgbClr val="F29400"/>
                </a:solidFill>
                <a:latin typeface="Arial" panose="020B0604020202020204" pitchFamily="34" charset="0"/>
              </a:defRPr>
            </a:lvl9pPr>
          </a:lstStyle>
          <a:p>
            <a:pPr>
              <a:lnSpc>
                <a:spcPts val="3300"/>
              </a:lnSpc>
            </a:pPr>
            <a:r>
              <a:rPr lang="de-DE" altLang="de-DE" sz="2600" dirty="0" smtClean="0"/>
              <a:t>THE TESTING PROCEDURES </a:t>
            </a:r>
            <a:endParaRPr lang="de-DE" altLang="de-DE" sz="2600" dirty="0"/>
          </a:p>
        </p:txBody>
      </p:sp>
      <mc:AlternateContent xmlns:mc="http://schemas.openxmlformats.org/markup-compatibility/2006" xmlns:a14="http://schemas.microsoft.com/office/drawing/2010/main">
        <mc:Choice Requires="a14">
          <p:sp>
            <p:nvSpPr>
              <p:cNvPr id="7" name="Rectangle 6"/>
              <p:cNvSpPr>
                <a:spLocks noChangeArrowheads="1"/>
              </p:cNvSpPr>
              <p:nvPr/>
            </p:nvSpPr>
            <p:spPr bwMode="auto">
              <a:xfrm>
                <a:off x="4716016" y="1659735"/>
                <a:ext cx="4141217" cy="2789635"/>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accent2"/>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0" tIns="0" rIns="0" bIns="0"/>
              <a:lstStyle>
                <a:lvl1pPr marL="377825" indent="-377825" algn="l">
                  <a:lnSpc>
                    <a:spcPts val="2400"/>
                  </a:lnSpc>
                  <a:buFont typeface="Wingdings" panose="05000000000000000000" pitchFamily="2" charset="2"/>
                  <a:defRPr sz="1600">
                    <a:solidFill>
                      <a:schemeClr val="tx1"/>
                    </a:solidFill>
                    <a:latin typeface="Arial" panose="020B0604020202020204" pitchFamily="34" charset="0"/>
                  </a:defRPr>
                </a:lvl1pPr>
                <a:lvl2pPr marL="777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2pPr>
                <a:lvl3pPr marL="1158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3pPr>
                <a:lvl4pPr marL="1539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4pPr>
                <a:lvl5pPr marL="1920875" indent="-190500" algn="l">
                  <a:lnSpc>
                    <a:spcPts val="2400"/>
                  </a:lnSpc>
                  <a:buClr>
                    <a:srgbClr val="000073"/>
                  </a:buClr>
                  <a:buSzPct val="80000"/>
                  <a:buFont typeface="Times New Roman" panose="02020603050405020304" pitchFamily="18" charset="0"/>
                  <a:defRPr sz="1400">
                    <a:solidFill>
                      <a:srgbClr val="003867"/>
                    </a:solidFill>
                    <a:latin typeface="Arial" panose="020B0604020202020204" pitchFamily="34" charset="0"/>
                  </a:defRPr>
                </a:lvl5pPr>
                <a:lvl6pPr marL="23780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6pPr>
                <a:lvl7pPr marL="28352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7pPr>
                <a:lvl8pPr marL="32924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8pPr>
                <a:lvl9pPr marL="37496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9pPr>
              </a:lstStyle>
              <a:p>
                <a:pPr marL="0" indent="0">
                  <a:lnSpc>
                    <a:spcPts val="2600"/>
                  </a:lnSpc>
                  <a:spcAft>
                    <a:spcPts val="1400"/>
                  </a:spcAft>
                  <a:buClr>
                    <a:srgbClr val="003867"/>
                  </a:buClr>
                </a:pPr>
                <a:r>
                  <a:rPr lang="de-DE" altLang="de-DE" sz="1800" dirty="0" smtClean="0"/>
                  <a:t>THE STUD. PERMUTATION TEST</a:t>
                </a:r>
              </a:p>
              <a:p>
                <a:pPr>
                  <a:lnSpc>
                    <a:spcPts val="2600"/>
                  </a:lnSpc>
                  <a:spcAft>
                    <a:spcPts val="1200"/>
                  </a:spcAft>
                  <a:buClr>
                    <a:srgbClr val="003867"/>
                  </a:buClr>
                  <a:buFontTx/>
                  <a:buBlip>
                    <a:blip r:embed="rId3"/>
                  </a:buBlip>
                </a:pPr>
                <a:r>
                  <a:rPr lang="en-US" altLang="de-DE" sz="1800" dirty="0"/>
                  <a:t>data is permutated to approximate the distribution </a:t>
                </a:r>
                <a14:m>
                  <m:oMath xmlns:m="http://schemas.openxmlformats.org/officeDocument/2006/math">
                    <m:sSub>
                      <m:sSubPr>
                        <m:ctrlPr>
                          <a:rPr lang="de-DE" altLang="de-DE" sz="1800" i="1">
                            <a:latin typeface="Cambria Math" panose="02040503050406030204" pitchFamily="18" charset="0"/>
                          </a:rPr>
                        </m:ctrlPr>
                      </m:sSubPr>
                      <m:e>
                        <m:r>
                          <a:rPr lang="de-DE" altLang="de-DE" sz="1800" i="1">
                            <a:latin typeface="Cambria Math" panose="02040503050406030204" pitchFamily="18" charset="0"/>
                          </a:rPr>
                          <m:t>𝑇</m:t>
                        </m:r>
                      </m:e>
                      <m:sub>
                        <m:r>
                          <a:rPr lang="de-DE" altLang="de-DE" sz="1800" i="1">
                            <a:latin typeface="Cambria Math" panose="02040503050406030204" pitchFamily="18" charset="0"/>
                          </a:rPr>
                          <m:t>𝑛</m:t>
                        </m:r>
                      </m:sub>
                    </m:sSub>
                    <m:r>
                      <a:rPr lang="de-DE" altLang="de-DE" sz="1800" b="0" i="1" smtClean="0">
                        <a:latin typeface="Cambria Math" panose="02040503050406030204" pitchFamily="18" charset="0"/>
                      </a:rPr>
                      <m:t> </m:t>
                    </m:r>
                  </m:oMath>
                </a14:m>
                <a:r>
                  <a:rPr lang="en-US" altLang="de-DE" sz="1800" dirty="0" smtClean="0"/>
                  <a:t>under </a:t>
                </a:r>
                <a14:m>
                  <m:oMath xmlns:m="http://schemas.openxmlformats.org/officeDocument/2006/math">
                    <m:sSub>
                      <m:sSubPr>
                        <m:ctrlPr>
                          <a:rPr lang="de-DE" altLang="de-DE" sz="1800" i="1">
                            <a:latin typeface="Cambria Math" panose="02040503050406030204" pitchFamily="18" charset="0"/>
                          </a:rPr>
                        </m:ctrlPr>
                      </m:sSubPr>
                      <m:e>
                        <m:r>
                          <a:rPr lang="de-DE" altLang="de-DE" sz="1800" i="1">
                            <a:latin typeface="Cambria Math" panose="02040503050406030204" pitchFamily="18" charset="0"/>
                          </a:rPr>
                          <m:t>𝐻</m:t>
                        </m:r>
                      </m:e>
                      <m:sub>
                        <m:r>
                          <a:rPr lang="de-DE" altLang="de-DE" sz="1800" i="1">
                            <a:latin typeface="Cambria Math" panose="02040503050406030204" pitchFamily="18" charset="0"/>
                          </a:rPr>
                          <m:t>0</m:t>
                        </m:r>
                      </m:sub>
                    </m:sSub>
                  </m:oMath>
                </a14:m>
                <a:endParaRPr lang="de-DE" altLang="de-DE" sz="1800" dirty="0" smtClean="0"/>
              </a:p>
              <a:p>
                <a:pPr>
                  <a:lnSpc>
                    <a:spcPts val="2600"/>
                  </a:lnSpc>
                  <a:spcAft>
                    <a:spcPts val="3600"/>
                  </a:spcAft>
                  <a:buClr>
                    <a:srgbClr val="003867"/>
                  </a:buClr>
                  <a:buBlip>
                    <a:blip r:embed="rId3"/>
                  </a:buBlip>
                </a:pPr>
                <a:r>
                  <a:rPr lang="en-US" altLang="de-DE" sz="1800" dirty="0" smtClean="0"/>
                  <a:t>Derives a test decision based on the </a:t>
                </a:r>
                <a14:m>
                  <m:oMath xmlns:m="http://schemas.openxmlformats.org/officeDocument/2006/math">
                    <m:r>
                      <a:rPr lang="en-US" altLang="de-DE" sz="1800" i="1">
                        <a:latin typeface="Cambria Math" panose="02040503050406030204" pitchFamily="18" charset="0"/>
                        <a:ea typeface="Cambria Math" panose="02040503050406030204" pitchFamily="18" charset="0"/>
                      </a:rPr>
                      <m:t>𝛼</m:t>
                    </m:r>
                  </m:oMath>
                </a14:m>
                <a:r>
                  <a:rPr lang="en-US" altLang="de-DE" sz="1800" dirty="0"/>
                  <a:t>-quantile of the </a:t>
                </a:r>
                <a:r>
                  <a:rPr lang="en-US" altLang="de-DE" sz="1800" b="1" dirty="0" smtClean="0"/>
                  <a:t>permutation distribution</a:t>
                </a:r>
                <a:endParaRPr lang="de-DE" altLang="de-DE" sz="1800" b="1" dirty="0" smtClean="0"/>
              </a:p>
            </p:txBody>
          </p:sp>
        </mc:Choice>
        <mc:Fallback xmlns="">
          <p:sp>
            <p:nvSpPr>
              <p:cNvPr id="7" name="Rectangle 6"/>
              <p:cNvSpPr>
                <a:spLocks noRot="1" noChangeAspect="1" noMove="1" noResize="1" noEditPoints="1" noAdjustHandles="1" noChangeArrowheads="1" noChangeShapeType="1" noTextEdit="1"/>
              </p:cNvSpPr>
              <p:nvPr/>
            </p:nvSpPr>
            <p:spPr bwMode="auto">
              <a:xfrm>
                <a:off x="4716016" y="1659735"/>
                <a:ext cx="4141217" cy="2789635"/>
              </a:xfrm>
              <a:prstGeom prst="rect">
                <a:avLst/>
              </a:prstGeom>
              <a:blipFill>
                <a:blip r:embed="rId4"/>
                <a:stretch>
                  <a:fillRect l="-3535" t="-1747" r="-309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 name="Rectangle 6"/>
              <p:cNvSpPr>
                <a:spLocks noChangeArrowheads="1"/>
              </p:cNvSpPr>
              <p:nvPr/>
            </p:nvSpPr>
            <p:spPr bwMode="auto">
              <a:xfrm>
                <a:off x="395537" y="1659734"/>
                <a:ext cx="4248472" cy="2789635"/>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accent2"/>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0" tIns="0" rIns="0" bIns="0"/>
              <a:lstStyle>
                <a:lvl1pPr marL="377825" indent="-377825" algn="l">
                  <a:lnSpc>
                    <a:spcPts val="2400"/>
                  </a:lnSpc>
                  <a:buFont typeface="Wingdings" panose="05000000000000000000" pitchFamily="2" charset="2"/>
                  <a:defRPr sz="1600">
                    <a:solidFill>
                      <a:schemeClr val="tx1"/>
                    </a:solidFill>
                    <a:latin typeface="Arial" panose="020B0604020202020204" pitchFamily="34" charset="0"/>
                  </a:defRPr>
                </a:lvl1pPr>
                <a:lvl2pPr marL="777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2pPr>
                <a:lvl3pPr marL="1158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3pPr>
                <a:lvl4pPr marL="1539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4pPr>
                <a:lvl5pPr marL="1920875" indent="-190500" algn="l">
                  <a:lnSpc>
                    <a:spcPts val="2400"/>
                  </a:lnSpc>
                  <a:buClr>
                    <a:srgbClr val="000073"/>
                  </a:buClr>
                  <a:buSzPct val="80000"/>
                  <a:buFont typeface="Times New Roman" panose="02020603050405020304" pitchFamily="18" charset="0"/>
                  <a:defRPr sz="1400">
                    <a:solidFill>
                      <a:srgbClr val="003867"/>
                    </a:solidFill>
                    <a:latin typeface="Arial" panose="020B0604020202020204" pitchFamily="34" charset="0"/>
                  </a:defRPr>
                </a:lvl5pPr>
                <a:lvl6pPr marL="23780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6pPr>
                <a:lvl7pPr marL="28352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7pPr>
                <a:lvl8pPr marL="32924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8pPr>
                <a:lvl9pPr marL="37496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9pPr>
              </a:lstStyle>
              <a:p>
                <a:pPr marL="0" indent="0">
                  <a:lnSpc>
                    <a:spcPts val="2600"/>
                  </a:lnSpc>
                  <a:spcAft>
                    <a:spcPts val="1400"/>
                  </a:spcAft>
                  <a:buClr>
                    <a:srgbClr val="003867"/>
                  </a:buClr>
                </a:pPr>
                <a:r>
                  <a:rPr lang="de-DE" altLang="de-DE" sz="1800" dirty="0" smtClean="0"/>
                  <a:t>THE HASLER TEST</a:t>
                </a:r>
              </a:p>
              <a:p>
                <a:pPr>
                  <a:lnSpc>
                    <a:spcPts val="2600"/>
                  </a:lnSpc>
                  <a:spcAft>
                    <a:spcPts val="1400"/>
                  </a:spcAft>
                  <a:buClr>
                    <a:srgbClr val="003867"/>
                  </a:buClr>
                  <a:buFontTx/>
                  <a:buBlip>
                    <a:blip r:embed="rId3"/>
                  </a:buBlip>
                </a:pPr>
                <a:r>
                  <a:rPr lang="de-DE" altLang="de-DE" sz="1800" dirty="0" err="1" smtClean="0"/>
                  <a:t>Assumes</a:t>
                </a:r>
                <a:r>
                  <a:rPr lang="de-DE" altLang="de-DE" sz="1800" dirty="0" smtClean="0"/>
                  <a:t> </a:t>
                </a:r>
                <a14:m>
                  <m:oMath xmlns:m="http://schemas.openxmlformats.org/officeDocument/2006/math">
                    <m:sSub>
                      <m:sSubPr>
                        <m:ctrlPr>
                          <a:rPr lang="de-DE" altLang="de-DE" sz="1800" i="1">
                            <a:latin typeface="Cambria Math" panose="02040503050406030204" pitchFamily="18" charset="0"/>
                          </a:rPr>
                        </m:ctrlPr>
                      </m:sSubPr>
                      <m:e>
                        <m:r>
                          <a:rPr lang="de-DE" altLang="de-DE" sz="1800" i="1">
                            <a:latin typeface="Cambria Math" panose="02040503050406030204" pitchFamily="18" charset="0"/>
                          </a:rPr>
                          <m:t>𝑋</m:t>
                        </m:r>
                      </m:e>
                      <m:sub>
                        <m:r>
                          <a:rPr lang="de-DE" altLang="de-DE" sz="1800" i="1">
                            <a:latin typeface="Cambria Math" panose="02040503050406030204" pitchFamily="18" charset="0"/>
                          </a:rPr>
                          <m:t>𝑖𝑘</m:t>
                        </m:r>
                      </m:sub>
                    </m:sSub>
                    <m:r>
                      <a:rPr lang="de-DE" altLang="de-DE" sz="1800" i="1">
                        <a:latin typeface="Cambria Math" panose="02040503050406030204" pitchFamily="18" charset="0"/>
                        <a:ea typeface="Cambria Math" panose="02040503050406030204" pitchFamily="18" charset="0"/>
                      </a:rPr>
                      <m:t>~</m:t>
                    </m:r>
                    <m:r>
                      <a:rPr lang="de-DE" altLang="de-DE" sz="1800" i="1">
                        <a:latin typeface="Cambria Math" panose="02040503050406030204" pitchFamily="18" charset="0"/>
                        <a:ea typeface="Cambria Math" panose="02040503050406030204" pitchFamily="18" charset="0"/>
                      </a:rPr>
                      <m:t>𝒩</m:t>
                    </m:r>
                    <m:r>
                      <a:rPr lang="de-DE" altLang="de-DE" sz="1800" i="1">
                        <a:latin typeface="Cambria Math" panose="02040503050406030204" pitchFamily="18" charset="0"/>
                        <a:ea typeface="Cambria Math" panose="02040503050406030204" pitchFamily="18" charset="0"/>
                      </a:rPr>
                      <m:t>(</m:t>
                    </m:r>
                    <m:sSub>
                      <m:sSubPr>
                        <m:ctrlPr>
                          <a:rPr lang="de-DE" altLang="de-DE" sz="1800" i="1">
                            <a:latin typeface="Cambria Math" panose="02040503050406030204" pitchFamily="18" charset="0"/>
                            <a:ea typeface="Cambria Math" panose="02040503050406030204" pitchFamily="18" charset="0"/>
                          </a:rPr>
                        </m:ctrlPr>
                      </m:sSubPr>
                      <m:e>
                        <m:r>
                          <a:rPr lang="de-DE" altLang="de-DE" sz="1800" i="1">
                            <a:latin typeface="Cambria Math" panose="02040503050406030204" pitchFamily="18" charset="0"/>
                            <a:ea typeface="Cambria Math" panose="02040503050406030204" pitchFamily="18" charset="0"/>
                          </a:rPr>
                          <m:t>𝜇</m:t>
                        </m:r>
                      </m:e>
                      <m:sub>
                        <m:r>
                          <a:rPr lang="de-DE" altLang="de-DE" sz="1800" i="1">
                            <a:latin typeface="Cambria Math" panose="02040503050406030204" pitchFamily="18" charset="0"/>
                            <a:ea typeface="Cambria Math" panose="02040503050406030204" pitchFamily="18" charset="0"/>
                          </a:rPr>
                          <m:t>𝑖</m:t>
                        </m:r>
                      </m:sub>
                    </m:sSub>
                    <m:r>
                      <a:rPr lang="de-DE" altLang="de-DE" sz="1800" i="1">
                        <a:latin typeface="Cambria Math" panose="02040503050406030204" pitchFamily="18" charset="0"/>
                        <a:ea typeface="Cambria Math" panose="02040503050406030204" pitchFamily="18" charset="0"/>
                      </a:rPr>
                      <m:t>, </m:t>
                    </m:r>
                    <m:sSubSup>
                      <m:sSubSupPr>
                        <m:ctrlPr>
                          <a:rPr lang="de-DE" altLang="de-DE" sz="1800" i="1">
                            <a:latin typeface="Cambria Math" panose="02040503050406030204" pitchFamily="18" charset="0"/>
                            <a:ea typeface="Cambria Math" panose="02040503050406030204" pitchFamily="18" charset="0"/>
                          </a:rPr>
                        </m:ctrlPr>
                      </m:sSubSupPr>
                      <m:e>
                        <m:r>
                          <a:rPr lang="de-DE" altLang="de-DE" sz="1800" i="1">
                            <a:latin typeface="Cambria Math" panose="02040503050406030204" pitchFamily="18" charset="0"/>
                            <a:ea typeface="Cambria Math" panose="02040503050406030204" pitchFamily="18" charset="0"/>
                          </a:rPr>
                          <m:t>𝜎</m:t>
                        </m:r>
                      </m:e>
                      <m:sub>
                        <m:r>
                          <a:rPr lang="de-DE" altLang="de-DE" sz="1800" i="1">
                            <a:latin typeface="Cambria Math" panose="02040503050406030204" pitchFamily="18" charset="0"/>
                            <a:ea typeface="Cambria Math" panose="02040503050406030204" pitchFamily="18" charset="0"/>
                          </a:rPr>
                          <m:t>𝑖</m:t>
                        </m:r>
                      </m:sub>
                      <m:sup>
                        <m:r>
                          <a:rPr lang="de-DE" altLang="de-DE" sz="1800" i="1">
                            <a:latin typeface="Cambria Math" panose="02040503050406030204" pitchFamily="18" charset="0"/>
                            <a:ea typeface="Cambria Math" panose="02040503050406030204" pitchFamily="18" charset="0"/>
                          </a:rPr>
                          <m:t>2</m:t>
                        </m:r>
                      </m:sup>
                    </m:sSubSup>
                    <m:r>
                      <a:rPr lang="de-DE" altLang="de-DE" sz="1800" i="1">
                        <a:latin typeface="Cambria Math" panose="02040503050406030204" pitchFamily="18" charset="0"/>
                        <a:ea typeface="Cambria Math" panose="02040503050406030204" pitchFamily="18" charset="0"/>
                      </a:rPr>
                      <m:t>)</m:t>
                    </m:r>
                  </m:oMath>
                </a14:m>
                <a:endParaRPr lang="de-DE" altLang="de-DE" sz="1800" dirty="0" smtClean="0"/>
              </a:p>
              <a:p>
                <a:pPr>
                  <a:lnSpc>
                    <a:spcPts val="2600"/>
                  </a:lnSpc>
                  <a:spcAft>
                    <a:spcPts val="1200"/>
                  </a:spcAft>
                  <a:buClr>
                    <a:srgbClr val="003867"/>
                  </a:buClr>
                  <a:buBlip>
                    <a:blip r:embed="rId3"/>
                  </a:buBlip>
                </a:pPr>
                <a:r>
                  <a:rPr lang="de-DE" altLang="de-DE" sz="1800" dirty="0" smtClean="0"/>
                  <a:t>Distribution </a:t>
                </a:r>
                <a:r>
                  <a:rPr lang="de-DE" altLang="de-DE" sz="1800" dirty="0" err="1" smtClean="0"/>
                  <a:t>of</a:t>
                </a:r>
                <a:r>
                  <a:rPr lang="de-DE" altLang="de-DE" sz="1800" dirty="0" smtClean="0"/>
                  <a:t> </a:t>
                </a:r>
                <a14:m>
                  <m:oMath xmlns:m="http://schemas.openxmlformats.org/officeDocument/2006/math">
                    <m:sSub>
                      <m:sSubPr>
                        <m:ctrlPr>
                          <a:rPr lang="de-DE" altLang="de-DE" sz="1800" i="1">
                            <a:latin typeface="Cambria Math" panose="02040503050406030204" pitchFamily="18" charset="0"/>
                          </a:rPr>
                        </m:ctrlPr>
                      </m:sSubPr>
                      <m:e>
                        <m:r>
                          <a:rPr lang="de-DE" altLang="de-DE" sz="1800" i="1">
                            <a:latin typeface="Cambria Math" panose="02040503050406030204" pitchFamily="18" charset="0"/>
                          </a:rPr>
                          <m:t>𝑇</m:t>
                        </m:r>
                      </m:e>
                      <m:sub>
                        <m:r>
                          <a:rPr lang="de-DE" altLang="de-DE" sz="1800" i="1">
                            <a:latin typeface="Cambria Math" panose="02040503050406030204" pitchFamily="18" charset="0"/>
                          </a:rPr>
                          <m:t>𝑛</m:t>
                        </m:r>
                      </m:sub>
                    </m:sSub>
                    <m:r>
                      <a:rPr lang="de-DE" altLang="de-DE" sz="1800" i="1">
                        <a:latin typeface="Cambria Math" panose="02040503050406030204" pitchFamily="18" charset="0"/>
                      </a:rPr>
                      <m:t> </m:t>
                    </m:r>
                  </m:oMath>
                </a14:m>
                <a:r>
                  <a:rPr lang="en-US" altLang="de-DE" sz="1800" dirty="0"/>
                  <a:t>under </a:t>
                </a:r>
                <a14:m>
                  <m:oMath xmlns:m="http://schemas.openxmlformats.org/officeDocument/2006/math">
                    <m:sSub>
                      <m:sSubPr>
                        <m:ctrlPr>
                          <a:rPr lang="de-DE" altLang="de-DE" sz="1800" i="1">
                            <a:latin typeface="Cambria Math" panose="02040503050406030204" pitchFamily="18" charset="0"/>
                          </a:rPr>
                        </m:ctrlPr>
                      </m:sSubPr>
                      <m:e>
                        <m:r>
                          <a:rPr lang="de-DE" altLang="de-DE" sz="1800" i="1">
                            <a:latin typeface="Cambria Math" panose="02040503050406030204" pitchFamily="18" charset="0"/>
                          </a:rPr>
                          <m:t>𝐻</m:t>
                        </m:r>
                      </m:e>
                      <m:sub>
                        <m:r>
                          <a:rPr lang="de-DE" altLang="de-DE" sz="1800" i="1">
                            <a:latin typeface="Cambria Math" panose="02040503050406030204" pitchFamily="18" charset="0"/>
                          </a:rPr>
                          <m:t>0</m:t>
                        </m:r>
                      </m:sub>
                    </m:sSub>
                  </m:oMath>
                </a14:m>
                <a:r>
                  <a:rPr lang="de-DE" altLang="de-DE" sz="1800" dirty="0" smtClean="0"/>
                  <a:t> is </a:t>
                </a:r>
                <a:r>
                  <a:rPr lang="de-DE" altLang="de-DE" sz="1800" dirty="0" err="1" smtClean="0"/>
                  <a:t>approximated</a:t>
                </a:r>
                <a:r>
                  <a:rPr lang="de-DE" altLang="de-DE" sz="1800" dirty="0" smtClean="0"/>
                  <a:t> </a:t>
                </a:r>
                <a:r>
                  <a:rPr lang="de-DE" altLang="de-DE" sz="1800" dirty="0" err="1" smtClean="0"/>
                  <a:t>by</a:t>
                </a:r>
                <a14:m>
                  <m:oMath xmlns:m="http://schemas.openxmlformats.org/officeDocument/2006/math">
                    <m:r>
                      <a:rPr lang="de-DE" altLang="de-DE" sz="1800" b="0" i="0" smtClean="0">
                        <a:latin typeface="Cambria Math" panose="02040503050406030204" pitchFamily="18" charset="0"/>
                      </a:rPr>
                      <m:t> </m:t>
                    </m:r>
                    <m:r>
                      <a:rPr lang="de-DE" altLang="de-DE" sz="1800" b="0" i="1">
                        <a:latin typeface="Cambria Math" panose="02040503050406030204" pitchFamily="18" charset="0"/>
                      </a:rPr>
                      <m:t>𝑡</m:t>
                    </m:r>
                    <m:r>
                      <a:rPr lang="de-DE" altLang="de-DE" sz="1800" i="1">
                        <a:latin typeface="Cambria Math" panose="02040503050406030204" pitchFamily="18" charset="0"/>
                      </a:rPr>
                      <m:t>(</m:t>
                    </m:r>
                    <m:sSup>
                      <m:sSupPr>
                        <m:ctrlPr>
                          <a:rPr lang="de-DE" altLang="de-DE" sz="1800" i="1">
                            <a:latin typeface="Cambria Math" panose="02040503050406030204" pitchFamily="18" charset="0"/>
                          </a:rPr>
                        </m:ctrlPr>
                      </m:sSupPr>
                      <m:e>
                        <m:acc>
                          <m:accPr>
                            <m:chr m:val="̂"/>
                            <m:ctrlPr>
                              <a:rPr lang="de-DE" altLang="de-DE" sz="1800" i="1">
                                <a:latin typeface="Cambria Math" panose="02040503050406030204" pitchFamily="18" charset="0"/>
                              </a:rPr>
                            </m:ctrlPr>
                          </m:accPr>
                          <m:e>
                            <m:r>
                              <a:rPr lang="de-DE" altLang="de-DE" sz="1800" i="1">
                                <a:latin typeface="Cambria Math" panose="02040503050406030204" pitchFamily="18" charset="0"/>
                                <a:ea typeface="Cambria Math" panose="02040503050406030204" pitchFamily="18" charset="0"/>
                              </a:rPr>
                              <m:t>𝜈</m:t>
                            </m:r>
                          </m:e>
                        </m:acc>
                      </m:e>
                      <m:sup>
                        <m:r>
                          <a:rPr lang="de-DE" altLang="de-DE" sz="1800" i="1">
                            <a:latin typeface="Cambria Math" panose="02040503050406030204" pitchFamily="18" charset="0"/>
                          </a:rPr>
                          <m:t>h𝑒𝑡</m:t>
                        </m:r>
                      </m:sup>
                    </m:sSup>
                    <m:r>
                      <a:rPr lang="de-DE" altLang="de-DE" sz="1800" b="0" i="1" smtClean="0">
                        <a:latin typeface="Cambria Math" panose="02040503050406030204" pitchFamily="18" charset="0"/>
                      </a:rPr>
                      <m:t>)</m:t>
                    </m:r>
                  </m:oMath>
                </a14:m>
                <a:r>
                  <a:rPr lang="en-US" altLang="de-DE" sz="1800" dirty="0"/>
                  <a:t> </a:t>
                </a:r>
                <a:endParaRPr lang="en-US" altLang="de-DE" sz="1800" dirty="0" smtClean="0"/>
              </a:p>
              <a:p>
                <a:pPr>
                  <a:lnSpc>
                    <a:spcPts val="2600"/>
                  </a:lnSpc>
                  <a:spcAft>
                    <a:spcPts val="1200"/>
                  </a:spcAft>
                  <a:buClr>
                    <a:srgbClr val="003867"/>
                  </a:buClr>
                  <a:buBlip>
                    <a:blip r:embed="rId3"/>
                  </a:buBlip>
                </a:pPr>
                <a:r>
                  <a:rPr lang="en-US" altLang="de-DE" sz="1800" dirty="0" smtClean="0"/>
                  <a:t>Derives </a:t>
                </a:r>
                <a:r>
                  <a:rPr lang="en-US" altLang="de-DE" sz="1800" dirty="0"/>
                  <a:t>a test decision based </a:t>
                </a:r>
                <a:r>
                  <a:rPr lang="en-US" altLang="de-DE" sz="1800" dirty="0" smtClean="0"/>
                  <a:t>on the </a:t>
                </a:r>
                <a14:m>
                  <m:oMath xmlns:m="http://schemas.openxmlformats.org/officeDocument/2006/math">
                    <m:r>
                      <a:rPr lang="en-US" altLang="de-DE" sz="1800" i="1">
                        <a:latin typeface="Cambria Math" panose="02040503050406030204" pitchFamily="18" charset="0"/>
                        <a:ea typeface="Cambria Math" panose="02040503050406030204" pitchFamily="18" charset="0"/>
                      </a:rPr>
                      <m:t>𝛼</m:t>
                    </m:r>
                  </m:oMath>
                </a14:m>
                <a:r>
                  <a:rPr lang="en-US" altLang="de-DE" sz="1800" dirty="0"/>
                  <a:t>-quantile of </a:t>
                </a:r>
                <a14:m>
                  <m:oMath xmlns:m="http://schemas.openxmlformats.org/officeDocument/2006/math">
                    <m:r>
                      <a:rPr lang="de-DE" altLang="de-DE" sz="1800" i="1">
                        <a:latin typeface="Cambria Math" panose="02040503050406030204" pitchFamily="18" charset="0"/>
                      </a:rPr>
                      <m:t>𝑡</m:t>
                    </m:r>
                  </m:oMath>
                </a14:m>
                <a:r>
                  <a:rPr lang="en-US" altLang="de-DE" sz="1800" dirty="0"/>
                  <a:t>-distribution with </a:t>
                </a:r>
                <a14:m>
                  <m:oMath xmlns:m="http://schemas.openxmlformats.org/officeDocument/2006/math">
                    <m:sSup>
                      <m:sSupPr>
                        <m:ctrlPr>
                          <a:rPr lang="en-US" altLang="de-DE" sz="1800" i="1">
                            <a:latin typeface="Cambria Math" panose="02040503050406030204" pitchFamily="18" charset="0"/>
                            <a:ea typeface="Cambria Math" panose="02040503050406030204" pitchFamily="18" charset="0"/>
                          </a:rPr>
                        </m:ctrlPr>
                      </m:sSupPr>
                      <m:e>
                        <m:acc>
                          <m:accPr>
                            <m:chr m:val="̂"/>
                            <m:ctrlPr>
                              <a:rPr lang="en-US" altLang="de-DE" sz="1800" i="1">
                                <a:latin typeface="Cambria Math" panose="02040503050406030204" pitchFamily="18" charset="0"/>
                                <a:ea typeface="Cambria Math" panose="02040503050406030204" pitchFamily="18" charset="0"/>
                              </a:rPr>
                            </m:ctrlPr>
                          </m:accPr>
                          <m:e>
                            <m:r>
                              <a:rPr lang="en-US" altLang="de-DE" sz="1800" i="1">
                                <a:latin typeface="Cambria Math" panose="02040503050406030204" pitchFamily="18" charset="0"/>
                                <a:ea typeface="Cambria Math" panose="02040503050406030204" pitchFamily="18" charset="0"/>
                              </a:rPr>
                              <m:t>𝜈</m:t>
                            </m:r>
                          </m:e>
                        </m:acc>
                      </m:e>
                      <m:sup>
                        <m:r>
                          <a:rPr lang="de-DE" altLang="de-DE" sz="1800" i="1">
                            <a:latin typeface="Cambria Math" panose="02040503050406030204" pitchFamily="18" charset="0"/>
                            <a:ea typeface="Cambria Math" panose="02040503050406030204" pitchFamily="18" charset="0"/>
                          </a:rPr>
                          <m:t>h𝑒𝑡</m:t>
                        </m:r>
                      </m:sup>
                    </m:sSup>
                  </m:oMath>
                </a14:m>
                <a:r>
                  <a:rPr lang="en-US" altLang="de-DE" sz="1800" dirty="0"/>
                  <a:t>degrees of freedom</a:t>
                </a:r>
                <a:endParaRPr lang="de-DE" altLang="de-DE" sz="1800" dirty="0" smtClean="0"/>
              </a:p>
              <a:p>
                <a:pPr marL="0" indent="0">
                  <a:lnSpc>
                    <a:spcPts val="2600"/>
                  </a:lnSpc>
                  <a:spcAft>
                    <a:spcPts val="1400"/>
                  </a:spcAft>
                  <a:buClr>
                    <a:srgbClr val="003867"/>
                  </a:buClr>
                </a:pPr>
                <a:endParaRPr lang="de-DE" altLang="de-DE" sz="1800" dirty="0" smtClean="0"/>
              </a:p>
            </p:txBody>
          </p:sp>
        </mc:Choice>
        <mc:Fallback xmlns="">
          <p:sp>
            <p:nvSpPr>
              <p:cNvPr id="5" name="Rectangle 6"/>
              <p:cNvSpPr>
                <a:spLocks noRot="1" noChangeAspect="1" noMove="1" noResize="1" noEditPoints="1" noAdjustHandles="1" noChangeArrowheads="1" noChangeShapeType="1" noTextEdit="1"/>
              </p:cNvSpPr>
              <p:nvPr/>
            </p:nvSpPr>
            <p:spPr bwMode="auto">
              <a:xfrm>
                <a:off x="395537" y="1659734"/>
                <a:ext cx="4248472" cy="2789635"/>
              </a:xfrm>
              <a:prstGeom prst="rect">
                <a:avLst/>
              </a:prstGeom>
              <a:blipFill>
                <a:blip r:embed="rId5"/>
                <a:stretch>
                  <a:fillRect l="-3443" t="-1747" r="-430" b="-524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noFill/>
                  </a:rPr>
                  <a:t> </a:t>
                </a:r>
              </a:p>
            </p:txBody>
          </p:sp>
        </mc:Fallback>
      </mc:AlternateContent>
    </p:spTree>
    <p:extLst>
      <p:ext uri="{BB962C8B-B14F-4D97-AF65-F5344CB8AC3E}">
        <p14:creationId xmlns:p14="http://schemas.microsoft.com/office/powerpoint/2010/main" val="3158117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r>
              <a:rPr lang="en-US" altLang="de-DE" dirty="0"/>
              <a:t>Sample size calculation and recalculation, Maxi Schulz et.al.,</a:t>
            </a:r>
            <a:r>
              <a:rPr lang="de-DE" dirty="0"/>
              <a:t> March 21st 2024</a:t>
            </a:r>
          </a:p>
        </p:txBody>
      </p:sp>
      <p:sp>
        <p:nvSpPr>
          <p:cNvPr id="372738" name="Rectangle 2"/>
          <p:cNvSpPr>
            <a:spLocks noChangeArrowheads="1"/>
          </p:cNvSpPr>
          <p:nvPr/>
        </p:nvSpPr>
        <p:spPr bwMode="auto">
          <a:xfrm>
            <a:off x="323857" y="971550"/>
            <a:ext cx="84185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0" rIns="0" bIns="0"/>
          <a:lstStyle>
            <a:lvl1pPr algn="l">
              <a:defRPr sz="2800">
                <a:solidFill>
                  <a:srgbClr val="F29400"/>
                </a:solidFill>
                <a:latin typeface="Arial" panose="020B0604020202020204" pitchFamily="34" charset="0"/>
              </a:defRPr>
            </a:lvl1pPr>
            <a:lvl2pPr algn="l">
              <a:defRPr sz="2800">
                <a:solidFill>
                  <a:srgbClr val="F29400"/>
                </a:solidFill>
                <a:latin typeface="Arial" panose="020B0604020202020204" pitchFamily="34" charset="0"/>
              </a:defRPr>
            </a:lvl2pPr>
            <a:lvl3pPr algn="l">
              <a:defRPr sz="2800">
                <a:solidFill>
                  <a:srgbClr val="F29400"/>
                </a:solidFill>
                <a:latin typeface="Arial" panose="020B0604020202020204" pitchFamily="34" charset="0"/>
              </a:defRPr>
            </a:lvl3pPr>
            <a:lvl4pPr algn="l">
              <a:defRPr sz="2800">
                <a:solidFill>
                  <a:srgbClr val="F29400"/>
                </a:solidFill>
                <a:latin typeface="Arial" panose="020B0604020202020204" pitchFamily="34" charset="0"/>
              </a:defRPr>
            </a:lvl4pPr>
            <a:lvl5pPr algn="l">
              <a:defRPr sz="2800">
                <a:solidFill>
                  <a:srgbClr val="F29400"/>
                </a:solidFill>
                <a:latin typeface="Arial" panose="020B0604020202020204" pitchFamily="34" charset="0"/>
              </a:defRPr>
            </a:lvl5pPr>
            <a:lvl6pPr marL="457200" fontAlgn="base">
              <a:spcBef>
                <a:spcPct val="0"/>
              </a:spcBef>
              <a:spcAft>
                <a:spcPct val="0"/>
              </a:spcAft>
              <a:defRPr sz="2800">
                <a:solidFill>
                  <a:srgbClr val="F29400"/>
                </a:solidFill>
                <a:latin typeface="Arial" panose="020B0604020202020204" pitchFamily="34" charset="0"/>
              </a:defRPr>
            </a:lvl6pPr>
            <a:lvl7pPr marL="914400" fontAlgn="base">
              <a:spcBef>
                <a:spcPct val="0"/>
              </a:spcBef>
              <a:spcAft>
                <a:spcPct val="0"/>
              </a:spcAft>
              <a:defRPr sz="2800">
                <a:solidFill>
                  <a:srgbClr val="F29400"/>
                </a:solidFill>
                <a:latin typeface="Arial" panose="020B0604020202020204" pitchFamily="34" charset="0"/>
              </a:defRPr>
            </a:lvl7pPr>
            <a:lvl8pPr marL="1371600" fontAlgn="base">
              <a:spcBef>
                <a:spcPct val="0"/>
              </a:spcBef>
              <a:spcAft>
                <a:spcPct val="0"/>
              </a:spcAft>
              <a:defRPr sz="2800">
                <a:solidFill>
                  <a:srgbClr val="F29400"/>
                </a:solidFill>
                <a:latin typeface="Arial" panose="020B0604020202020204" pitchFamily="34" charset="0"/>
              </a:defRPr>
            </a:lvl8pPr>
            <a:lvl9pPr marL="1828800" fontAlgn="base">
              <a:spcBef>
                <a:spcPct val="0"/>
              </a:spcBef>
              <a:spcAft>
                <a:spcPct val="0"/>
              </a:spcAft>
              <a:defRPr sz="2800">
                <a:solidFill>
                  <a:srgbClr val="F29400"/>
                </a:solidFill>
                <a:latin typeface="Arial" panose="020B0604020202020204" pitchFamily="34" charset="0"/>
              </a:defRPr>
            </a:lvl9pPr>
          </a:lstStyle>
          <a:p>
            <a:pPr>
              <a:lnSpc>
                <a:spcPts val="3300"/>
              </a:lnSpc>
            </a:pPr>
            <a:r>
              <a:rPr lang="en-US" altLang="de-DE" sz="2600" dirty="0" smtClean="0"/>
              <a:t>USE OF THE HASLER SAMPLE SIZE PLANNING PROCEDURE</a:t>
            </a:r>
            <a:endParaRPr lang="de-DE" altLang="de-DE" sz="2600" dirty="0"/>
          </a:p>
        </p:txBody>
      </p:sp>
      <mc:AlternateContent xmlns:mc="http://schemas.openxmlformats.org/markup-compatibility/2006" xmlns:a14="http://schemas.microsoft.com/office/drawing/2010/main">
        <mc:Choice Requires="a14">
          <p:sp>
            <p:nvSpPr>
              <p:cNvPr id="7" name="Rectangle 6"/>
              <p:cNvSpPr>
                <a:spLocks noChangeArrowheads="1"/>
              </p:cNvSpPr>
              <p:nvPr/>
            </p:nvSpPr>
            <p:spPr bwMode="auto">
              <a:xfrm>
                <a:off x="358775" y="2014363"/>
                <a:ext cx="8421688" cy="2429595"/>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accent2"/>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0" tIns="0" rIns="0" bIns="0"/>
              <a:lstStyle>
                <a:lvl1pPr marL="377825" indent="-377825" algn="l">
                  <a:lnSpc>
                    <a:spcPts val="2400"/>
                  </a:lnSpc>
                  <a:buFont typeface="Wingdings" panose="05000000000000000000" pitchFamily="2" charset="2"/>
                  <a:defRPr sz="1600">
                    <a:solidFill>
                      <a:schemeClr val="tx1"/>
                    </a:solidFill>
                    <a:latin typeface="Arial" panose="020B0604020202020204" pitchFamily="34" charset="0"/>
                  </a:defRPr>
                </a:lvl1pPr>
                <a:lvl2pPr marL="777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2pPr>
                <a:lvl3pPr marL="1158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3pPr>
                <a:lvl4pPr marL="1539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4pPr>
                <a:lvl5pPr marL="1920875" indent="-190500" algn="l">
                  <a:lnSpc>
                    <a:spcPts val="2400"/>
                  </a:lnSpc>
                  <a:buClr>
                    <a:srgbClr val="000073"/>
                  </a:buClr>
                  <a:buSzPct val="80000"/>
                  <a:buFont typeface="Times New Roman" panose="02020603050405020304" pitchFamily="18" charset="0"/>
                  <a:defRPr sz="1400">
                    <a:solidFill>
                      <a:srgbClr val="003867"/>
                    </a:solidFill>
                    <a:latin typeface="Arial" panose="020B0604020202020204" pitchFamily="34" charset="0"/>
                  </a:defRPr>
                </a:lvl5pPr>
                <a:lvl6pPr marL="23780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6pPr>
                <a:lvl7pPr marL="28352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7pPr>
                <a:lvl8pPr marL="32924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8pPr>
                <a:lvl9pPr marL="37496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9pPr>
              </a:lstStyle>
              <a:p>
                <a:pPr>
                  <a:lnSpc>
                    <a:spcPts val="2600"/>
                  </a:lnSpc>
                  <a:spcAft>
                    <a:spcPts val="1400"/>
                  </a:spcAft>
                  <a:buClr>
                    <a:srgbClr val="003867"/>
                  </a:buClr>
                  <a:buFontTx/>
                  <a:buBlip>
                    <a:blip r:embed="rId3"/>
                  </a:buBlip>
                </a:pPr>
                <a:r>
                  <a:rPr lang="en-US" altLang="de-DE" sz="1800" dirty="0" smtClean="0"/>
                  <a:t>Denote </a:t>
                </a:r>
                <a14:m>
                  <m:oMath xmlns:m="http://schemas.openxmlformats.org/officeDocument/2006/math">
                    <m:r>
                      <a:rPr lang="en-US" altLang="de-DE" sz="1800" i="1" smtClean="0">
                        <a:latin typeface="Cambria Math" panose="02040503050406030204" pitchFamily="18" charset="0"/>
                        <a:ea typeface="Cambria Math" panose="02040503050406030204" pitchFamily="18" charset="0"/>
                      </a:rPr>
                      <m:t>𝛽</m:t>
                    </m:r>
                  </m:oMath>
                </a14:m>
                <a:r>
                  <a:rPr lang="en-US" altLang="de-DE" sz="1800" dirty="0"/>
                  <a:t> as the type II error </a:t>
                </a:r>
                <a:r>
                  <a:rPr lang="en-US" altLang="de-DE" sz="1800" dirty="0" smtClean="0"/>
                  <a:t>rate and </a:t>
                </a:r>
                <a14:m>
                  <m:oMath xmlns:m="http://schemas.openxmlformats.org/officeDocument/2006/math">
                    <m:sSub>
                      <m:sSubPr>
                        <m:ctrlPr>
                          <a:rPr lang="de-DE" altLang="de-DE" sz="1800" i="1">
                            <a:latin typeface="Cambria Math" panose="02040503050406030204" pitchFamily="18" charset="0"/>
                          </a:rPr>
                        </m:ctrlPr>
                      </m:sSubPr>
                      <m:e>
                        <m:r>
                          <a:rPr lang="de-DE" altLang="de-DE" sz="1800" i="1">
                            <a:latin typeface="Cambria Math" panose="02040503050406030204" pitchFamily="18" charset="0"/>
                          </a:rPr>
                          <m:t>𝑚</m:t>
                        </m:r>
                      </m:e>
                      <m:sub>
                        <m:r>
                          <a:rPr lang="de-DE" altLang="de-DE" sz="1800" i="1">
                            <a:latin typeface="Cambria Math" panose="02040503050406030204" pitchFamily="18" charset="0"/>
                          </a:rPr>
                          <m:t>𝑖</m:t>
                        </m:r>
                      </m:sub>
                    </m:sSub>
                    <m:r>
                      <a:rPr lang="de-DE" altLang="de-DE" sz="1800" i="1">
                        <a:latin typeface="Cambria Math" panose="02040503050406030204" pitchFamily="18" charset="0"/>
                      </a:rPr>
                      <m:t>= </m:t>
                    </m:r>
                    <m:f>
                      <m:fPr>
                        <m:type m:val="skw"/>
                        <m:ctrlPr>
                          <a:rPr lang="de-DE" altLang="de-DE" sz="1800" i="1">
                            <a:latin typeface="Cambria Math" panose="02040503050406030204" pitchFamily="18" charset="0"/>
                          </a:rPr>
                        </m:ctrlPr>
                      </m:fPr>
                      <m:num>
                        <m:sSub>
                          <m:sSubPr>
                            <m:ctrlPr>
                              <a:rPr lang="de-DE" altLang="de-DE" sz="1800" i="1">
                                <a:latin typeface="Cambria Math" panose="02040503050406030204" pitchFamily="18" charset="0"/>
                              </a:rPr>
                            </m:ctrlPr>
                          </m:sSubPr>
                          <m:e>
                            <m:r>
                              <a:rPr lang="de-DE" altLang="de-DE" sz="1800" i="1">
                                <a:latin typeface="Cambria Math" panose="02040503050406030204" pitchFamily="18" charset="0"/>
                              </a:rPr>
                              <m:t>𝑛</m:t>
                            </m:r>
                          </m:e>
                          <m:sub>
                            <m:r>
                              <a:rPr lang="de-DE" altLang="de-DE" sz="1800" i="1">
                                <a:latin typeface="Cambria Math" panose="02040503050406030204" pitchFamily="18" charset="0"/>
                              </a:rPr>
                              <m:t>𝑖</m:t>
                            </m:r>
                          </m:sub>
                        </m:sSub>
                      </m:num>
                      <m:den>
                        <m:sSub>
                          <m:sSubPr>
                            <m:ctrlPr>
                              <a:rPr lang="de-DE" altLang="de-DE" sz="1800" i="1">
                                <a:latin typeface="Cambria Math" panose="02040503050406030204" pitchFamily="18" charset="0"/>
                              </a:rPr>
                            </m:ctrlPr>
                          </m:sSubPr>
                          <m:e>
                            <m:r>
                              <a:rPr lang="de-DE" altLang="de-DE" sz="1800" i="1">
                                <a:latin typeface="Cambria Math" panose="02040503050406030204" pitchFamily="18" charset="0"/>
                              </a:rPr>
                              <m:t>𝑛</m:t>
                            </m:r>
                          </m:e>
                          <m:sub>
                            <m:r>
                              <a:rPr lang="de-DE" altLang="de-DE" sz="1800" i="1">
                                <a:latin typeface="Cambria Math" panose="02040503050406030204" pitchFamily="18" charset="0"/>
                              </a:rPr>
                              <m:t>𝐸</m:t>
                            </m:r>
                          </m:sub>
                        </m:sSub>
                      </m:den>
                    </m:f>
                  </m:oMath>
                </a14:m>
                <a:r>
                  <a:rPr lang="en-US" altLang="de-DE" sz="1800" dirty="0" smtClean="0"/>
                  <a:t>. </a:t>
                </a:r>
              </a:p>
              <a:p>
                <a:pPr>
                  <a:lnSpc>
                    <a:spcPts val="2600"/>
                  </a:lnSpc>
                  <a:spcAft>
                    <a:spcPts val="2400"/>
                  </a:spcAft>
                  <a:buClr>
                    <a:srgbClr val="003867"/>
                  </a:buClr>
                  <a:buFontTx/>
                  <a:buBlip>
                    <a:blip r:embed="rId3"/>
                  </a:buBlip>
                </a:pPr>
                <a:r>
                  <a:rPr lang="en-US" altLang="de-DE" sz="1800" dirty="0" smtClean="0"/>
                  <a:t>Then, </a:t>
                </a:r>
                <a14:m>
                  <m:oMath xmlns:m="http://schemas.openxmlformats.org/officeDocument/2006/math">
                    <m:sSub>
                      <m:sSubPr>
                        <m:ctrlPr>
                          <a:rPr lang="en-US" altLang="de-DE" sz="1800" i="1">
                            <a:latin typeface="Cambria Math" panose="02040503050406030204" pitchFamily="18" charset="0"/>
                          </a:rPr>
                        </m:ctrlPr>
                      </m:sSubPr>
                      <m:e>
                        <m:r>
                          <a:rPr lang="de-DE" altLang="de-DE" sz="1800" i="1">
                            <a:latin typeface="Cambria Math" panose="02040503050406030204" pitchFamily="18" charset="0"/>
                          </a:rPr>
                          <m:t>𝑛</m:t>
                        </m:r>
                      </m:e>
                      <m:sub>
                        <m:r>
                          <a:rPr lang="de-DE" altLang="de-DE" sz="1800" i="1">
                            <a:latin typeface="Cambria Math" panose="02040503050406030204" pitchFamily="18" charset="0"/>
                          </a:rPr>
                          <m:t>𝐸</m:t>
                        </m:r>
                      </m:sub>
                    </m:sSub>
                  </m:oMath>
                </a14:m>
                <a:r>
                  <a:rPr lang="en-US" altLang="de-DE" sz="1800" dirty="0" smtClean="0"/>
                  <a:t> is </a:t>
                </a:r>
                <a:r>
                  <a:rPr lang="en-US" altLang="de-DE" sz="1800" dirty="0"/>
                  <a:t>given by the smallest </a:t>
                </a:r>
                <a14:m>
                  <m:oMath xmlns:m="http://schemas.openxmlformats.org/officeDocument/2006/math">
                    <m:sSub>
                      <m:sSubPr>
                        <m:ctrlPr>
                          <a:rPr lang="en-US" altLang="de-DE" sz="1800" i="1">
                            <a:latin typeface="Cambria Math" panose="02040503050406030204" pitchFamily="18" charset="0"/>
                          </a:rPr>
                        </m:ctrlPr>
                      </m:sSubPr>
                      <m:e>
                        <m:r>
                          <a:rPr lang="de-DE" altLang="de-DE" sz="1800" i="1">
                            <a:latin typeface="Cambria Math" panose="02040503050406030204" pitchFamily="18" charset="0"/>
                          </a:rPr>
                          <m:t>𝑛</m:t>
                        </m:r>
                      </m:e>
                      <m:sub>
                        <m:r>
                          <a:rPr lang="de-DE" altLang="de-DE" sz="1800" i="1">
                            <a:latin typeface="Cambria Math" panose="02040503050406030204" pitchFamily="18" charset="0"/>
                          </a:rPr>
                          <m:t>𝐸</m:t>
                        </m:r>
                      </m:sub>
                    </m:sSub>
                  </m:oMath>
                </a14:m>
                <a:r>
                  <a:rPr lang="en-US" altLang="de-DE" sz="1800" dirty="0" smtClean="0"/>
                  <a:t> for which</a:t>
                </a:r>
              </a:p>
              <a:p>
                <a:pPr marL="0" indent="0">
                  <a:lnSpc>
                    <a:spcPts val="2600"/>
                  </a:lnSpc>
                  <a:spcAft>
                    <a:spcPts val="1400"/>
                  </a:spcAft>
                  <a:buClr>
                    <a:srgbClr val="003867"/>
                  </a:buClr>
                </a:pPr>
                <a:r>
                  <a:rPr lang="en-US" altLang="de-DE" sz="1800" dirty="0"/>
                  <a:t>	</a:t>
                </a:r>
                <a14:m>
                  <m:oMath xmlns:m="http://schemas.openxmlformats.org/officeDocument/2006/math">
                    <m:sSub>
                      <m:sSubPr>
                        <m:ctrlPr>
                          <a:rPr lang="de-DE" altLang="de-DE" sz="1800" i="1" smtClean="0">
                            <a:latin typeface="Cambria Math" panose="02040503050406030204" pitchFamily="18" charset="0"/>
                          </a:rPr>
                        </m:ctrlPr>
                      </m:sSubPr>
                      <m:e>
                        <m:r>
                          <a:rPr lang="de-DE" altLang="de-DE" sz="1800" i="1">
                            <a:latin typeface="Cambria Math" panose="02040503050406030204" pitchFamily="18" charset="0"/>
                          </a:rPr>
                          <m:t>𝑛</m:t>
                        </m:r>
                      </m:e>
                      <m:sub>
                        <m:r>
                          <a:rPr lang="de-DE" altLang="de-DE" sz="1800" b="0" i="1" smtClean="0">
                            <a:latin typeface="Cambria Math" panose="02040503050406030204" pitchFamily="18" charset="0"/>
                          </a:rPr>
                          <m:t>𝐸</m:t>
                        </m:r>
                      </m:sub>
                    </m:sSub>
                    <m:r>
                      <a:rPr lang="de-DE" altLang="de-DE" sz="1800" i="1">
                        <a:latin typeface="Cambria Math" panose="02040503050406030204" pitchFamily="18" charset="0"/>
                      </a:rPr>
                      <m:t>≥</m:t>
                    </m:r>
                    <m:sSup>
                      <m:sSupPr>
                        <m:ctrlPr>
                          <a:rPr lang="de-DE" altLang="de-DE" sz="1800" i="1">
                            <a:latin typeface="Cambria Math" panose="02040503050406030204" pitchFamily="18" charset="0"/>
                          </a:rPr>
                        </m:ctrlPr>
                      </m:sSupPr>
                      <m:e>
                        <m:d>
                          <m:dPr>
                            <m:ctrlPr>
                              <a:rPr lang="de-DE" altLang="de-DE" sz="1800" i="1">
                                <a:latin typeface="Cambria Math" panose="02040503050406030204" pitchFamily="18" charset="0"/>
                              </a:rPr>
                            </m:ctrlPr>
                          </m:dPr>
                          <m:e>
                            <m:sSub>
                              <m:sSubPr>
                                <m:ctrlPr>
                                  <a:rPr lang="de-DE" altLang="de-DE" sz="1800" i="1">
                                    <a:latin typeface="Cambria Math" panose="02040503050406030204" pitchFamily="18" charset="0"/>
                                  </a:rPr>
                                </m:ctrlPr>
                              </m:sSubPr>
                              <m:e>
                                <m:r>
                                  <a:rPr lang="de-DE" altLang="de-DE" sz="1800" i="1">
                                    <a:latin typeface="Cambria Math" panose="02040503050406030204" pitchFamily="18" charset="0"/>
                                  </a:rPr>
                                  <m:t>𝑡</m:t>
                                </m:r>
                              </m:e>
                              <m:sub>
                                <m:r>
                                  <a:rPr lang="de-DE" altLang="de-DE" sz="1800" i="1" smtClean="0">
                                    <a:latin typeface="Cambria Math" panose="02040503050406030204" pitchFamily="18" charset="0"/>
                                    <a:ea typeface="Cambria Math" panose="02040503050406030204" pitchFamily="18" charset="0"/>
                                  </a:rPr>
                                  <m:t>𝛼</m:t>
                                </m:r>
                              </m:sub>
                            </m:sSub>
                            <m:d>
                              <m:dPr>
                                <m:ctrlPr>
                                  <a:rPr lang="de-DE" altLang="de-DE" sz="1800" i="1">
                                    <a:latin typeface="Cambria Math" panose="02040503050406030204" pitchFamily="18" charset="0"/>
                                  </a:rPr>
                                </m:ctrlPr>
                              </m:dPr>
                              <m:e>
                                <m:sSup>
                                  <m:sSupPr>
                                    <m:ctrlPr>
                                      <a:rPr lang="de-DE" altLang="de-DE" sz="1800" i="1">
                                        <a:latin typeface="Cambria Math" panose="02040503050406030204" pitchFamily="18" charset="0"/>
                                      </a:rPr>
                                    </m:ctrlPr>
                                  </m:sSupPr>
                                  <m:e>
                                    <m:r>
                                      <a:rPr lang="de-DE" altLang="de-DE" sz="1800" i="1">
                                        <a:latin typeface="Cambria Math" panose="02040503050406030204" pitchFamily="18" charset="0"/>
                                      </a:rPr>
                                      <m:t>𝜈</m:t>
                                    </m:r>
                                  </m:e>
                                  <m:sup>
                                    <m:r>
                                      <a:rPr lang="de-DE" altLang="de-DE" sz="1800" b="0" i="1" smtClean="0">
                                        <a:latin typeface="Cambria Math" panose="02040503050406030204" pitchFamily="18" charset="0"/>
                                      </a:rPr>
                                      <m:t>h𝑒𝑡</m:t>
                                    </m:r>
                                  </m:sup>
                                </m:sSup>
                              </m:e>
                            </m:d>
                            <m:r>
                              <a:rPr lang="de-DE" altLang="de-DE" sz="1800" i="1">
                                <a:latin typeface="Cambria Math" panose="02040503050406030204" pitchFamily="18" charset="0"/>
                              </a:rPr>
                              <m:t>− </m:t>
                            </m:r>
                            <m:sSub>
                              <m:sSubPr>
                                <m:ctrlPr>
                                  <a:rPr lang="de-DE" altLang="de-DE" sz="1800" i="1">
                                    <a:latin typeface="Cambria Math" panose="02040503050406030204" pitchFamily="18" charset="0"/>
                                  </a:rPr>
                                </m:ctrlPr>
                              </m:sSubPr>
                              <m:e>
                                <m:r>
                                  <a:rPr lang="de-DE" altLang="de-DE" sz="1800" i="1">
                                    <a:latin typeface="Cambria Math" panose="02040503050406030204" pitchFamily="18" charset="0"/>
                                  </a:rPr>
                                  <m:t>𝑡</m:t>
                                </m:r>
                              </m:e>
                              <m:sub>
                                <m:r>
                                  <a:rPr lang="de-DE" altLang="de-DE" sz="1800" i="1" smtClean="0">
                                    <a:latin typeface="Cambria Math" panose="02040503050406030204" pitchFamily="18" charset="0"/>
                                    <a:ea typeface="Cambria Math" panose="02040503050406030204" pitchFamily="18" charset="0"/>
                                  </a:rPr>
                                  <m:t>𝛽</m:t>
                                </m:r>
                              </m:sub>
                            </m:sSub>
                            <m:d>
                              <m:dPr>
                                <m:ctrlPr>
                                  <a:rPr lang="de-DE" altLang="de-DE" sz="1800" i="1">
                                    <a:latin typeface="Cambria Math" panose="02040503050406030204" pitchFamily="18" charset="0"/>
                                  </a:rPr>
                                </m:ctrlPr>
                              </m:dPr>
                              <m:e>
                                <m:sSup>
                                  <m:sSupPr>
                                    <m:ctrlPr>
                                      <a:rPr lang="de-DE" altLang="de-DE" sz="1800" i="1">
                                        <a:latin typeface="Cambria Math" panose="02040503050406030204" pitchFamily="18" charset="0"/>
                                      </a:rPr>
                                    </m:ctrlPr>
                                  </m:sSupPr>
                                  <m:e>
                                    <m:r>
                                      <a:rPr lang="de-DE" altLang="de-DE" sz="1800" i="1">
                                        <a:latin typeface="Cambria Math" panose="02040503050406030204" pitchFamily="18" charset="0"/>
                                      </a:rPr>
                                      <m:t>𝜈</m:t>
                                    </m:r>
                                  </m:e>
                                  <m:sup>
                                    <m:r>
                                      <a:rPr lang="de-DE" altLang="de-DE" sz="1800" b="0" i="1" smtClean="0">
                                        <a:latin typeface="Cambria Math" panose="02040503050406030204" pitchFamily="18" charset="0"/>
                                      </a:rPr>
                                      <m:t>h𝑒𝑡</m:t>
                                    </m:r>
                                  </m:sup>
                                </m:sSup>
                              </m:e>
                            </m:d>
                          </m:e>
                        </m:d>
                      </m:e>
                      <m:sup>
                        <m:r>
                          <a:rPr lang="de-DE" altLang="de-DE" sz="1800" i="1">
                            <a:latin typeface="Cambria Math" panose="02040503050406030204" pitchFamily="18" charset="0"/>
                          </a:rPr>
                          <m:t>2</m:t>
                        </m:r>
                      </m:sup>
                    </m:sSup>
                    <m:f>
                      <m:fPr>
                        <m:ctrlPr>
                          <a:rPr lang="de-DE" altLang="de-DE" sz="1800" i="1" smtClean="0">
                            <a:latin typeface="Cambria Math" panose="02040503050406030204" pitchFamily="18" charset="0"/>
                          </a:rPr>
                        </m:ctrlPr>
                      </m:fPr>
                      <m:num>
                        <m:sSubSup>
                          <m:sSubSupPr>
                            <m:ctrlPr>
                              <a:rPr lang="de-DE" altLang="de-DE" sz="1800" i="1">
                                <a:latin typeface="Cambria Math" panose="02040503050406030204" pitchFamily="18" charset="0"/>
                              </a:rPr>
                            </m:ctrlPr>
                          </m:sSubSupPr>
                          <m:e>
                            <m:r>
                              <a:rPr lang="de-DE" altLang="de-DE" sz="1800" i="1">
                                <a:latin typeface="Cambria Math" panose="02040503050406030204" pitchFamily="18" charset="0"/>
                              </a:rPr>
                              <m:t>𝜎</m:t>
                            </m:r>
                          </m:e>
                          <m:sub>
                            <m:r>
                              <a:rPr lang="de-DE" altLang="de-DE" sz="1800" b="0" i="1" smtClean="0">
                                <a:latin typeface="Cambria Math" panose="02040503050406030204" pitchFamily="18" charset="0"/>
                              </a:rPr>
                              <m:t>𝐸</m:t>
                            </m:r>
                          </m:sub>
                          <m:sup>
                            <m:r>
                              <a:rPr lang="de-DE" altLang="de-DE" sz="1800" i="1">
                                <a:latin typeface="Cambria Math" panose="02040503050406030204" pitchFamily="18" charset="0"/>
                              </a:rPr>
                              <m:t>2</m:t>
                            </m:r>
                          </m:sup>
                        </m:sSubSup>
                        <m:r>
                          <a:rPr lang="de-DE" altLang="de-DE" sz="1800" i="1">
                            <a:latin typeface="Cambria Math" panose="02040503050406030204" pitchFamily="18" charset="0"/>
                          </a:rPr>
                          <m:t>+</m:t>
                        </m:r>
                        <m:r>
                          <a:rPr lang="de-DE" altLang="de-DE" sz="1800" b="0" i="1" smtClean="0">
                            <a:latin typeface="Cambria Math" panose="02040503050406030204" pitchFamily="18" charset="0"/>
                          </a:rPr>
                          <m:t> </m:t>
                        </m:r>
                        <m:f>
                          <m:fPr>
                            <m:ctrlPr>
                              <a:rPr lang="de-DE" altLang="de-DE" sz="1800" b="0" i="1" smtClean="0">
                                <a:latin typeface="Cambria Math" panose="02040503050406030204" pitchFamily="18" charset="0"/>
                              </a:rPr>
                            </m:ctrlPr>
                          </m:fPr>
                          <m:num>
                            <m:sSup>
                              <m:sSupPr>
                                <m:ctrlPr>
                                  <a:rPr lang="de-DE" altLang="de-DE" sz="1800" i="1">
                                    <a:latin typeface="Cambria Math" panose="02040503050406030204" pitchFamily="18" charset="0"/>
                                  </a:rPr>
                                </m:ctrlPr>
                              </m:sSupPr>
                              <m:e>
                                <m:r>
                                  <m:rPr>
                                    <m:sty m:val="p"/>
                                  </m:rPr>
                                  <a:rPr lang="de-DE" altLang="de-DE" sz="1800">
                                    <a:latin typeface="Cambria Math" panose="02040503050406030204" pitchFamily="18" charset="0"/>
                                  </a:rPr>
                                  <m:t>Δ</m:t>
                                </m:r>
                              </m:e>
                              <m:sup>
                                <m:r>
                                  <a:rPr lang="de-DE" altLang="de-DE" sz="1800" i="1">
                                    <a:latin typeface="Cambria Math" panose="02040503050406030204" pitchFamily="18" charset="0"/>
                                  </a:rPr>
                                  <m:t>2</m:t>
                                </m:r>
                              </m:sup>
                            </m:sSup>
                          </m:num>
                          <m:den>
                            <m:sSub>
                              <m:sSubPr>
                                <m:ctrlPr>
                                  <a:rPr lang="de-DE" altLang="de-DE" sz="1800" i="1">
                                    <a:latin typeface="Cambria Math" panose="02040503050406030204" pitchFamily="18" charset="0"/>
                                  </a:rPr>
                                </m:ctrlPr>
                              </m:sSubPr>
                              <m:e>
                                <m:r>
                                  <a:rPr lang="de-DE" altLang="de-DE" sz="1800" i="1">
                                    <a:latin typeface="Cambria Math" panose="02040503050406030204" pitchFamily="18" charset="0"/>
                                  </a:rPr>
                                  <m:t>𝑚</m:t>
                                </m:r>
                              </m:e>
                              <m:sub>
                                <m:r>
                                  <a:rPr lang="de-DE" altLang="de-DE" sz="1800" b="0" i="1" smtClean="0">
                                    <a:latin typeface="Cambria Math" panose="02040503050406030204" pitchFamily="18" charset="0"/>
                                  </a:rPr>
                                  <m:t>𝑅</m:t>
                                </m:r>
                              </m:sub>
                            </m:sSub>
                          </m:den>
                        </m:f>
                        <m:sSubSup>
                          <m:sSubSupPr>
                            <m:ctrlPr>
                              <a:rPr lang="de-DE" altLang="de-DE" sz="1800" i="1">
                                <a:latin typeface="Cambria Math" panose="02040503050406030204" pitchFamily="18" charset="0"/>
                              </a:rPr>
                            </m:ctrlPr>
                          </m:sSubSupPr>
                          <m:e>
                            <m:r>
                              <a:rPr lang="de-DE" altLang="de-DE" sz="1800" i="1">
                                <a:latin typeface="Cambria Math" panose="02040503050406030204" pitchFamily="18" charset="0"/>
                              </a:rPr>
                              <m:t>𝜎</m:t>
                            </m:r>
                          </m:e>
                          <m:sub>
                            <m:r>
                              <a:rPr lang="de-DE" altLang="de-DE" sz="1800" b="0" i="1" smtClean="0">
                                <a:latin typeface="Cambria Math" panose="02040503050406030204" pitchFamily="18" charset="0"/>
                              </a:rPr>
                              <m:t>𝑅</m:t>
                            </m:r>
                          </m:sub>
                          <m:sup>
                            <m:r>
                              <a:rPr lang="de-DE" altLang="de-DE" sz="1800" i="1">
                                <a:latin typeface="Cambria Math" panose="02040503050406030204" pitchFamily="18" charset="0"/>
                              </a:rPr>
                              <m:t>2</m:t>
                            </m:r>
                          </m:sup>
                        </m:sSubSup>
                        <m:r>
                          <a:rPr lang="de-DE" altLang="de-DE" sz="1800" b="0" i="1" smtClean="0">
                            <a:latin typeface="Cambria Math" panose="02040503050406030204" pitchFamily="18" charset="0"/>
                          </a:rPr>
                          <m:t>+ </m:t>
                        </m:r>
                        <m:f>
                          <m:fPr>
                            <m:ctrlPr>
                              <a:rPr lang="de-DE" altLang="de-DE" sz="1800" b="0" i="1" smtClean="0">
                                <a:latin typeface="Cambria Math" panose="02040503050406030204" pitchFamily="18" charset="0"/>
                              </a:rPr>
                            </m:ctrlPr>
                          </m:fPr>
                          <m:num>
                            <m:sSup>
                              <m:sSupPr>
                                <m:ctrlPr>
                                  <a:rPr lang="de-DE" altLang="de-DE" sz="1800" i="1">
                                    <a:latin typeface="Cambria Math" panose="02040503050406030204" pitchFamily="18" charset="0"/>
                                  </a:rPr>
                                </m:ctrlPr>
                              </m:sSupPr>
                              <m:e>
                                <m:d>
                                  <m:dPr>
                                    <m:ctrlPr>
                                      <a:rPr lang="de-DE" altLang="de-DE" sz="1800" i="1">
                                        <a:latin typeface="Cambria Math" panose="02040503050406030204" pitchFamily="18" charset="0"/>
                                      </a:rPr>
                                    </m:ctrlPr>
                                  </m:dPr>
                                  <m:e>
                                    <m:r>
                                      <a:rPr lang="de-DE" altLang="de-DE" sz="1800" i="1">
                                        <a:latin typeface="Cambria Math" panose="02040503050406030204" pitchFamily="18" charset="0"/>
                                      </a:rPr>
                                      <m:t>1−</m:t>
                                    </m:r>
                                    <m:r>
                                      <m:rPr>
                                        <m:sty m:val="p"/>
                                      </m:rPr>
                                      <a:rPr lang="de-DE" altLang="de-DE" sz="1800">
                                        <a:latin typeface="Cambria Math" panose="02040503050406030204" pitchFamily="18" charset="0"/>
                                      </a:rPr>
                                      <m:t>Δ</m:t>
                                    </m:r>
                                  </m:e>
                                </m:d>
                              </m:e>
                              <m:sup>
                                <m:r>
                                  <a:rPr lang="de-DE" altLang="de-DE" sz="1800" i="1">
                                    <a:latin typeface="Cambria Math" panose="02040503050406030204" pitchFamily="18" charset="0"/>
                                  </a:rPr>
                                  <m:t>2</m:t>
                                </m:r>
                              </m:sup>
                            </m:sSup>
                          </m:num>
                          <m:den>
                            <m:sSub>
                              <m:sSubPr>
                                <m:ctrlPr>
                                  <a:rPr lang="de-DE" altLang="de-DE" sz="1800" i="1">
                                    <a:latin typeface="Cambria Math" panose="02040503050406030204" pitchFamily="18" charset="0"/>
                                  </a:rPr>
                                </m:ctrlPr>
                              </m:sSubPr>
                              <m:e>
                                <m:r>
                                  <a:rPr lang="de-DE" altLang="de-DE" sz="1800" i="1">
                                    <a:latin typeface="Cambria Math" panose="02040503050406030204" pitchFamily="18" charset="0"/>
                                  </a:rPr>
                                  <m:t>𝑚</m:t>
                                </m:r>
                              </m:e>
                              <m:sub>
                                <m:r>
                                  <a:rPr lang="de-DE" altLang="de-DE" sz="1800" b="0" i="1" smtClean="0">
                                    <a:latin typeface="Cambria Math" panose="02040503050406030204" pitchFamily="18" charset="0"/>
                                  </a:rPr>
                                  <m:t>𝑃</m:t>
                                </m:r>
                              </m:sub>
                            </m:sSub>
                          </m:den>
                        </m:f>
                        <m:sSubSup>
                          <m:sSubSupPr>
                            <m:ctrlPr>
                              <a:rPr lang="de-DE" altLang="de-DE" sz="1800" i="1">
                                <a:latin typeface="Cambria Math" panose="02040503050406030204" pitchFamily="18" charset="0"/>
                              </a:rPr>
                            </m:ctrlPr>
                          </m:sSubSupPr>
                          <m:e>
                            <m:r>
                              <a:rPr lang="de-DE" altLang="de-DE" sz="1800" i="1">
                                <a:latin typeface="Cambria Math" panose="02040503050406030204" pitchFamily="18" charset="0"/>
                              </a:rPr>
                              <m:t>𝜎</m:t>
                            </m:r>
                          </m:e>
                          <m:sub>
                            <m:r>
                              <a:rPr lang="de-DE" altLang="de-DE" sz="1800" b="0" i="1" smtClean="0">
                                <a:latin typeface="Cambria Math" panose="02040503050406030204" pitchFamily="18" charset="0"/>
                              </a:rPr>
                              <m:t>𝑃</m:t>
                            </m:r>
                          </m:sub>
                          <m:sup>
                            <m:r>
                              <a:rPr lang="de-DE" altLang="de-DE" sz="1800" i="1">
                                <a:latin typeface="Cambria Math" panose="02040503050406030204" pitchFamily="18" charset="0"/>
                              </a:rPr>
                              <m:t>2</m:t>
                            </m:r>
                          </m:sup>
                        </m:sSubSup>
                      </m:num>
                      <m:den>
                        <m:r>
                          <a:rPr lang="de-DE" altLang="de-DE" sz="1800" b="0" i="1" smtClean="0">
                            <a:latin typeface="Cambria Math" panose="02040503050406030204" pitchFamily="18" charset="0"/>
                          </a:rPr>
                          <m:t>(</m:t>
                        </m:r>
                        <m:sSub>
                          <m:sSubPr>
                            <m:ctrlPr>
                              <a:rPr lang="de-DE" altLang="de-DE" sz="1800" i="1">
                                <a:latin typeface="Cambria Math" panose="02040503050406030204" pitchFamily="18" charset="0"/>
                              </a:rPr>
                            </m:ctrlPr>
                          </m:sSubPr>
                          <m:e>
                            <m:r>
                              <a:rPr lang="de-DE" altLang="de-DE" sz="1800" i="1">
                                <a:latin typeface="Cambria Math" panose="02040503050406030204" pitchFamily="18" charset="0"/>
                              </a:rPr>
                              <m:t>𝜇</m:t>
                            </m:r>
                          </m:e>
                          <m:sub>
                            <m:r>
                              <a:rPr lang="de-DE" altLang="de-DE" sz="1800" b="0" i="1" smtClean="0">
                                <a:latin typeface="Cambria Math" panose="02040503050406030204" pitchFamily="18" charset="0"/>
                              </a:rPr>
                              <m:t>𝐸</m:t>
                            </m:r>
                          </m:sub>
                        </m:sSub>
                        <m:r>
                          <a:rPr lang="de-DE" altLang="de-DE" sz="1800" i="1">
                            <a:latin typeface="Cambria Math" panose="02040503050406030204" pitchFamily="18" charset="0"/>
                          </a:rPr>
                          <m:t>− </m:t>
                        </m:r>
                        <m:r>
                          <m:rPr>
                            <m:sty m:val="p"/>
                          </m:rPr>
                          <a:rPr lang="de-DE" altLang="de-DE" sz="1800">
                            <a:latin typeface="Cambria Math" panose="02040503050406030204" pitchFamily="18" charset="0"/>
                          </a:rPr>
                          <m:t>Δ</m:t>
                        </m:r>
                        <m:sSub>
                          <m:sSubPr>
                            <m:ctrlPr>
                              <a:rPr lang="de-DE" altLang="de-DE" sz="1800" i="1">
                                <a:latin typeface="Cambria Math" panose="02040503050406030204" pitchFamily="18" charset="0"/>
                              </a:rPr>
                            </m:ctrlPr>
                          </m:sSubPr>
                          <m:e>
                            <m:r>
                              <a:rPr lang="de-DE" altLang="de-DE" sz="1800" i="1">
                                <a:latin typeface="Cambria Math" panose="02040503050406030204" pitchFamily="18" charset="0"/>
                              </a:rPr>
                              <m:t>𝜇</m:t>
                            </m:r>
                          </m:e>
                          <m:sub>
                            <m:r>
                              <a:rPr lang="de-DE" altLang="de-DE" sz="1800" b="0" i="1" smtClean="0">
                                <a:latin typeface="Cambria Math" panose="02040503050406030204" pitchFamily="18" charset="0"/>
                              </a:rPr>
                              <m:t>𝑅</m:t>
                            </m:r>
                          </m:sub>
                        </m:sSub>
                        <m:r>
                          <a:rPr lang="de-DE" altLang="de-DE" sz="1800" i="1">
                            <a:latin typeface="Cambria Math" panose="02040503050406030204" pitchFamily="18" charset="0"/>
                          </a:rPr>
                          <m:t>−</m:t>
                        </m:r>
                        <m:d>
                          <m:dPr>
                            <m:ctrlPr>
                              <a:rPr lang="de-DE" altLang="de-DE" sz="1800" i="1">
                                <a:latin typeface="Cambria Math" panose="02040503050406030204" pitchFamily="18" charset="0"/>
                              </a:rPr>
                            </m:ctrlPr>
                          </m:dPr>
                          <m:e>
                            <m:r>
                              <a:rPr lang="de-DE" altLang="de-DE" sz="1800" i="1">
                                <a:latin typeface="Cambria Math" panose="02040503050406030204" pitchFamily="18" charset="0"/>
                              </a:rPr>
                              <m:t>1− </m:t>
                            </m:r>
                            <m:r>
                              <m:rPr>
                                <m:sty m:val="p"/>
                              </m:rPr>
                              <a:rPr lang="de-DE" altLang="de-DE" sz="1800">
                                <a:latin typeface="Cambria Math" panose="02040503050406030204" pitchFamily="18" charset="0"/>
                              </a:rPr>
                              <m:t>Δ</m:t>
                            </m:r>
                          </m:e>
                        </m:d>
                        <m:sSub>
                          <m:sSubPr>
                            <m:ctrlPr>
                              <a:rPr lang="de-DE" altLang="de-DE" sz="1800" i="1">
                                <a:latin typeface="Cambria Math" panose="02040503050406030204" pitchFamily="18" charset="0"/>
                              </a:rPr>
                            </m:ctrlPr>
                          </m:sSubPr>
                          <m:e>
                            <m:r>
                              <a:rPr lang="de-DE" altLang="de-DE" sz="1800" i="1">
                                <a:latin typeface="Cambria Math" panose="02040503050406030204" pitchFamily="18" charset="0"/>
                              </a:rPr>
                              <m:t>𝜇</m:t>
                            </m:r>
                          </m:e>
                          <m:sub>
                            <m:r>
                              <a:rPr lang="de-DE" altLang="de-DE" sz="1800" b="0" i="1" smtClean="0">
                                <a:latin typeface="Cambria Math" panose="02040503050406030204" pitchFamily="18" charset="0"/>
                              </a:rPr>
                              <m:t>𝑃</m:t>
                            </m:r>
                          </m:sub>
                        </m:sSub>
                        <m:r>
                          <a:rPr lang="de-DE" altLang="de-DE" sz="1800" b="0" i="1" smtClean="0">
                            <a:latin typeface="Cambria Math" panose="02040503050406030204" pitchFamily="18" charset="0"/>
                          </a:rPr>
                          <m:t>)²</m:t>
                        </m:r>
                      </m:den>
                    </m:f>
                  </m:oMath>
                </a14:m>
                <a:r>
                  <a:rPr lang="de-DE" altLang="de-DE" sz="1800" dirty="0" smtClean="0"/>
                  <a:t> </a:t>
                </a:r>
                <a:r>
                  <a:rPr lang="en-US" altLang="de-DE" sz="1800" dirty="0"/>
                  <a:t>holds </a:t>
                </a:r>
                <a:r>
                  <a:rPr lang="en-US" altLang="de-DE" sz="1800" dirty="0" smtClean="0"/>
                  <a:t>	(</a:t>
                </a:r>
                <a:r>
                  <a:rPr lang="en-US" altLang="de-DE" sz="1800" dirty="0"/>
                  <a:t>1</a:t>
                </a:r>
                <a:r>
                  <a:rPr lang="en-US" altLang="de-DE" sz="1800" dirty="0" smtClean="0"/>
                  <a:t>), </a:t>
                </a:r>
                <a:endParaRPr lang="en-US" altLang="de-DE" sz="1800" dirty="0"/>
              </a:p>
              <a:p>
                <a:pPr marL="0" indent="0">
                  <a:lnSpc>
                    <a:spcPts val="2600"/>
                  </a:lnSpc>
                  <a:spcAft>
                    <a:spcPts val="1400"/>
                  </a:spcAft>
                  <a:buClr>
                    <a:srgbClr val="003867"/>
                  </a:buClr>
                </a:pPr>
                <a:r>
                  <a:rPr lang="en-US" altLang="de-DE" sz="1800" dirty="0" smtClean="0"/>
                  <a:t>	w</a:t>
                </a:r>
                <a:r>
                  <a:rPr lang="de-DE" altLang="de-DE" sz="1800" dirty="0" err="1" smtClean="0"/>
                  <a:t>here</a:t>
                </a:r>
                <a:r>
                  <a:rPr lang="de-DE" altLang="de-DE" sz="1800" dirty="0" smtClean="0"/>
                  <a:t> </a:t>
                </a:r>
                <a14:m>
                  <m:oMath xmlns:m="http://schemas.openxmlformats.org/officeDocument/2006/math">
                    <m:sSup>
                      <m:sSupPr>
                        <m:ctrlPr>
                          <a:rPr lang="de-DE" altLang="de-DE" sz="1800" i="1">
                            <a:latin typeface="Cambria Math" panose="02040503050406030204" pitchFamily="18" charset="0"/>
                          </a:rPr>
                        </m:ctrlPr>
                      </m:sSupPr>
                      <m:e>
                        <m:r>
                          <a:rPr lang="de-DE" altLang="de-DE" sz="1800" i="1">
                            <a:latin typeface="Cambria Math" panose="02040503050406030204" pitchFamily="18" charset="0"/>
                          </a:rPr>
                          <m:t>𝜈</m:t>
                        </m:r>
                      </m:e>
                      <m:sup>
                        <m:r>
                          <a:rPr lang="de-DE" altLang="de-DE" sz="1800" i="1">
                            <a:latin typeface="Cambria Math" panose="02040503050406030204" pitchFamily="18" charset="0"/>
                          </a:rPr>
                          <m:t>h𝑒𝑡</m:t>
                        </m:r>
                      </m:sup>
                    </m:sSup>
                  </m:oMath>
                </a14:m>
                <a:r>
                  <a:rPr lang="en-US" altLang="de-DE" sz="1800" dirty="0" smtClean="0"/>
                  <a:t> is a function of </a:t>
                </a:r>
                <a14:m>
                  <m:oMath xmlns:m="http://schemas.openxmlformats.org/officeDocument/2006/math">
                    <m:sSub>
                      <m:sSubPr>
                        <m:ctrlPr>
                          <a:rPr lang="de-DE" altLang="de-DE" sz="1800" i="1">
                            <a:latin typeface="Cambria Math" panose="02040503050406030204" pitchFamily="18" charset="0"/>
                          </a:rPr>
                        </m:ctrlPr>
                      </m:sSubPr>
                      <m:e>
                        <m:r>
                          <a:rPr lang="de-DE" altLang="de-DE" sz="1800" i="1">
                            <a:latin typeface="Cambria Math" panose="02040503050406030204" pitchFamily="18" charset="0"/>
                          </a:rPr>
                          <m:t>𝑛</m:t>
                        </m:r>
                      </m:e>
                      <m:sub>
                        <m:r>
                          <a:rPr lang="de-DE" altLang="de-DE" sz="1800" i="1">
                            <a:latin typeface="Cambria Math" panose="02040503050406030204" pitchFamily="18" charset="0"/>
                          </a:rPr>
                          <m:t>𝐸</m:t>
                        </m:r>
                      </m:sub>
                    </m:sSub>
                  </m:oMath>
                </a14:m>
                <a:r>
                  <a:rPr lang="en-US" altLang="de-DE" sz="1800" dirty="0" smtClean="0"/>
                  <a:t>. 	</a:t>
                </a:r>
              </a:p>
              <a:p>
                <a:pPr marL="0" indent="0">
                  <a:lnSpc>
                    <a:spcPts val="2600"/>
                  </a:lnSpc>
                  <a:spcAft>
                    <a:spcPts val="1400"/>
                  </a:spcAft>
                  <a:buClr>
                    <a:srgbClr val="003867"/>
                  </a:buClr>
                </a:pPr>
                <a:r>
                  <a:rPr lang="en-US" altLang="de-DE" sz="1800" dirty="0" smtClean="0"/>
                  <a:t>The </a:t>
                </a:r>
                <a:r>
                  <a:rPr lang="en-US" altLang="de-DE" sz="1800" dirty="0"/>
                  <a:t>solution is derived </a:t>
                </a:r>
                <a:r>
                  <a:rPr lang="en-US" altLang="de-DE" sz="1800" dirty="0" smtClean="0"/>
                  <a:t>iteratively</a:t>
                </a:r>
                <a:r>
                  <a:rPr lang="en-US" altLang="de-DE" sz="1800" dirty="0"/>
                  <a:t>.</a:t>
                </a:r>
                <a:endParaRPr lang="en-US" altLang="de-DE" sz="1800" dirty="0" smtClean="0"/>
              </a:p>
            </p:txBody>
          </p:sp>
        </mc:Choice>
        <mc:Fallback xmlns="">
          <p:sp>
            <p:nvSpPr>
              <p:cNvPr id="7" name="Rectangle 6"/>
              <p:cNvSpPr>
                <a:spLocks noRot="1" noChangeAspect="1" noMove="1" noResize="1" noEditPoints="1" noAdjustHandles="1" noChangeArrowheads="1" noChangeShapeType="1" noTextEdit="1"/>
              </p:cNvSpPr>
              <p:nvPr/>
            </p:nvSpPr>
            <p:spPr bwMode="auto">
              <a:xfrm>
                <a:off x="358775" y="2014363"/>
                <a:ext cx="8421688" cy="2429595"/>
              </a:xfrm>
              <a:prstGeom prst="rect">
                <a:avLst/>
              </a:prstGeom>
              <a:blipFill>
                <a:blip r:embed="rId4"/>
                <a:stretch>
                  <a:fillRect l="-1738" t="-18045" b="-726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noFill/>
                  </a:rPr>
                  <a:t> </a:t>
                </a:r>
              </a:p>
            </p:txBody>
          </p:sp>
        </mc:Fallback>
      </mc:AlternateContent>
    </p:spTree>
    <p:extLst>
      <p:ext uri="{BB962C8B-B14F-4D97-AF65-F5344CB8AC3E}">
        <p14:creationId xmlns:p14="http://schemas.microsoft.com/office/powerpoint/2010/main" val="284028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r>
              <a:rPr lang="en-US" altLang="de-DE" dirty="0"/>
              <a:t>Sample size calculation and recalculation, Maxi Schulz et.al.,</a:t>
            </a:r>
            <a:r>
              <a:rPr lang="de-DE" dirty="0"/>
              <a:t> March 21st 2024</a:t>
            </a:r>
          </a:p>
        </p:txBody>
      </p:sp>
      <p:sp>
        <p:nvSpPr>
          <p:cNvPr id="372738" name="Rectangle 2"/>
          <p:cNvSpPr>
            <a:spLocks noChangeArrowheads="1"/>
          </p:cNvSpPr>
          <p:nvPr/>
        </p:nvSpPr>
        <p:spPr bwMode="auto">
          <a:xfrm>
            <a:off x="323857" y="971550"/>
            <a:ext cx="84185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0" rIns="0" bIns="0"/>
          <a:lstStyle>
            <a:lvl1pPr algn="l">
              <a:defRPr sz="2800">
                <a:solidFill>
                  <a:srgbClr val="F29400"/>
                </a:solidFill>
                <a:latin typeface="Arial" panose="020B0604020202020204" pitchFamily="34" charset="0"/>
              </a:defRPr>
            </a:lvl1pPr>
            <a:lvl2pPr algn="l">
              <a:defRPr sz="2800">
                <a:solidFill>
                  <a:srgbClr val="F29400"/>
                </a:solidFill>
                <a:latin typeface="Arial" panose="020B0604020202020204" pitchFamily="34" charset="0"/>
              </a:defRPr>
            </a:lvl2pPr>
            <a:lvl3pPr algn="l">
              <a:defRPr sz="2800">
                <a:solidFill>
                  <a:srgbClr val="F29400"/>
                </a:solidFill>
                <a:latin typeface="Arial" panose="020B0604020202020204" pitchFamily="34" charset="0"/>
              </a:defRPr>
            </a:lvl3pPr>
            <a:lvl4pPr algn="l">
              <a:defRPr sz="2800">
                <a:solidFill>
                  <a:srgbClr val="F29400"/>
                </a:solidFill>
                <a:latin typeface="Arial" panose="020B0604020202020204" pitchFamily="34" charset="0"/>
              </a:defRPr>
            </a:lvl4pPr>
            <a:lvl5pPr algn="l">
              <a:defRPr sz="2800">
                <a:solidFill>
                  <a:srgbClr val="F29400"/>
                </a:solidFill>
                <a:latin typeface="Arial" panose="020B0604020202020204" pitchFamily="34" charset="0"/>
              </a:defRPr>
            </a:lvl5pPr>
            <a:lvl6pPr marL="457200" fontAlgn="base">
              <a:spcBef>
                <a:spcPct val="0"/>
              </a:spcBef>
              <a:spcAft>
                <a:spcPct val="0"/>
              </a:spcAft>
              <a:defRPr sz="2800">
                <a:solidFill>
                  <a:srgbClr val="F29400"/>
                </a:solidFill>
                <a:latin typeface="Arial" panose="020B0604020202020204" pitchFamily="34" charset="0"/>
              </a:defRPr>
            </a:lvl6pPr>
            <a:lvl7pPr marL="914400" fontAlgn="base">
              <a:spcBef>
                <a:spcPct val="0"/>
              </a:spcBef>
              <a:spcAft>
                <a:spcPct val="0"/>
              </a:spcAft>
              <a:defRPr sz="2800">
                <a:solidFill>
                  <a:srgbClr val="F29400"/>
                </a:solidFill>
                <a:latin typeface="Arial" panose="020B0604020202020204" pitchFamily="34" charset="0"/>
              </a:defRPr>
            </a:lvl7pPr>
            <a:lvl8pPr marL="1371600" fontAlgn="base">
              <a:spcBef>
                <a:spcPct val="0"/>
              </a:spcBef>
              <a:spcAft>
                <a:spcPct val="0"/>
              </a:spcAft>
              <a:defRPr sz="2800">
                <a:solidFill>
                  <a:srgbClr val="F29400"/>
                </a:solidFill>
                <a:latin typeface="Arial" panose="020B0604020202020204" pitchFamily="34" charset="0"/>
              </a:defRPr>
            </a:lvl8pPr>
            <a:lvl9pPr marL="1828800" fontAlgn="base">
              <a:spcBef>
                <a:spcPct val="0"/>
              </a:spcBef>
              <a:spcAft>
                <a:spcPct val="0"/>
              </a:spcAft>
              <a:defRPr sz="2800">
                <a:solidFill>
                  <a:srgbClr val="F29400"/>
                </a:solidFill>
                <a:latin typeface="Arial" panose="020B0604020202020204" pitchFamily="34" charset="0"/>
              </a:defRPr>
            </a:lvl9pPr>
          </a:lstStyle>
          <a:p>
            <a:pPr>
              <a:lnSpc>
                <a:spcPts val="3300"/>
              </a:lnSpc>
            </a:pPr>
            <a:r>
              <a:rPr lang="de-DE" altLang="de-DE" sz="2600" dirty="0" smtClean="0"/>
              <a:t>SIMULATION STUDY</a:t>
            </a:r>
            <a:endParaRPr lang="de-DE" altLang="de-DE" sz="2600" dirty="0"/>
          </a:p>
        </p:txBody>
      </p:sp>
      <p:sp>
        <p:nvSpPr>
          <p:cNvPr id="7" name="Rectangle 6"/>
          <p:cNvSpPr>
            <a:spLocks noChangeArrowheads="1"/>
          </p:cNvSpPr>
          <p:nvPr/>
        </p:nvSpPr>
        <p:spPr bwMode="auto">
          <a:xfrm>
            <a:off x="358775" y="1659735"/>
            <a:ext cx="8421688" cy="2789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77825" indent="-377825" algn="l">
              <a:lnSpc>
                <a:spcPts val="2400"/>
              </a:lnSpc>
              <a:buFont typeface="Wingdings" panose="05000000000000000000" pitchFamily="2" charset="2"/>
              <a:defRPr sz="1600">
                <a:solidFill>
                  <a:schemeClr val="tx1"/>
                </a:solidFill>
                <a:latin typeface="Arial" panose="020B0604020202020204" pitchFamily="34" charset="0"/>
              </a:defRPr>
            </a:lvl1pPr>
            <a:lvl2pPr marL="777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2pPr>
            <a:lvl3pPr marL="1158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3pPr>
            <a:lvl4pPr marL="1539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4pPr>
            <a:lvl5pPr marL="1920875" indent="-190500" algn="l">
              <a:lnSpc>
                <a:spcPts val="2400"/>
              </a:lnSpc>
              <a:buClr>
                <a:srgbClr val="000073"/>
              </a:buClr>
              <a:buSzPct val="80000"/>
              <a:buFont typeface="Times New Roman" panose="02020603050405020304" pitchFamily="18" charset="0"/>
              <a:defRPr sz="1400">
                <a:solidFill>
                  <a:srgbClr val="003867"/>
                </a:solidFill>
                <a:latin typeface="Arial" panose="020B0604020202020204" pitchFamily="34" charset="0"/>
              </a:defRPr>
            </a:lvl5pPr>
            <a:lvl6pPr marL="23780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6pPr>
            <a:lvl7pPr marL="28352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7pPr>
            <a:lvl8pPr marL="32924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8pPr>
            <a:lvl9pPr marL="37496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9pPr>
          </a:lstStyle>
          <a:p>
            <a:pPr marL="0" indent="0">
              <a:lnSpc>
                <a:spcPts val="2600"/>
              </a:lnSpc>
              <a:spcAft>
                <a:spcPts val="1400"/>
              </a:spcAft>
              <a:buClr>
                <a:srgbClr val="003867"/>
              </a:buClr>
            </a:pPr>
            <a:endParaRPr lang="de-DE" altLang="de-DE" sz="2200" dirty="0" smtClean="0"/>
          </a:p>
        </p:txBody>
      </p:sp>
      <mc:AlternateContent xmlns:mc="http://schemas.openxmlformats.org/markup-compatibility/2006" xmlns:a14="http://schemas.microsoft.com/office/drawing/2010/main">
        <mc:Choice Requires="a14">
          <p:sp>
            <p:nvSpPr>
              <p:cNvPr id="8" name="Rectangle 6"/>
              <p:cNvSpPr>
                <a:spLocks noChangeArrowheads="1"/>
              </p:cNvSpPr>
              <p:nvPr/>
            </p:nvSpPr>
            <p:spPr bwMode="auto">
              <a:xfrm>
                <a:off x="511175" y="1812135"/>
                <a:ext cx="8421688" cy="2789635"/>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accent2"/>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0" tIns="0" rIns="0" bIns="0"/>
              <a:lstStyle>
                <a:lvl1pPr marL="377825" indent="-377825" algn="l">
                  <a:lnSpc>
                    <a:spcPts val="2400"/>
                  </a:lnSpc>
                  <a:buFont typeface="Wingdings" panose="05000000000000000000" pitchFamily="2" charset="2"/>
                  <a:defRPr sz="1600">
                    <a:solidFill>
                      <a:schemeClr val="tx1"/>
                    </a:solidFill>
                    <a:latin typeface="Arial" panose="020B0604020202020204" pitchFamily="34" charset="0"/>
                  </a:defRPr>
                </a:lvl1pPr>
                <a:lvl2pPr marL="777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2pPr>
                <a:lvl3pPr marL="1158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3pPr>
                <a:lvl4pPr marL="1539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4pPr>
                <a:lvl5pPr marL="1920875" indent="-190500" algn="l">
                  <a:lnSpc>
                    <a:spcPts val="2400"/>
                  </a:lnSpc>
                  <a:buClr>
                    <a:srgbClr val="000073"/>
                  </a:buClr>
                  <a:buSzPct val="80000"/>
                  <a:buFont typeface="Times New Roman" panose="02020603050405020304" pitchFamily="18" charset="0"/>
                  <a:defRPr sz="1400">
                    <a:solidFill>
                      <a:srgbClr val="003867"/>
                    </a:solidFill>
                    <a:latin typeface="Arial" panose="020B0604020202020204" pitchFamily="34" charset="0"/>
                  </a:defRPr>
                </a:lvl5pPr>
                <a:lvl6pPr marL="23780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6pPr>
                <a:lvl7pPr marL="28352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7pPr>
                <a:lvl8pPr marL="32924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8pPr>
                <a:lvl9pPr marL="37496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9pPr>
              </a:lstStyle>
              <a:p>
                <a:pPr>
                  <a:lnSpc>
                    <a:spcPts val="2600"/>
                  </a:lnSpc>
                  <a:spcAft>
                    <a:spcPts val="1400"/>
                  </a:spcAft>
                  <a:buClr>
                    <a:srgbClr val="003867"/>
                  </a:buClr>
                  <a:buFontTx/>
                  <a:buBlip>
                    <a:blip r:embed="rId3"/>
                  </a:buBlip>
                </a:pPr>
                <a:r>
                  <a:rPr lang="de-DE" altLang="de-DE" sz="1800" dirty="0" smtClean="0"/>
                  <a:t>Study </a:t>
                </a:r>
                <a:r>
                  <a:rPr lang="de-DE" altLang="de-DE" sz="1800" dirty="0" err="1" smtClean="0"/>
                  <a:t>the</a:t>
                </a:r>
                <a:r>
                  <a:rPr lang="de-DE" altLang="de-DE" sz="1800" dirty="0" smtClean="0"/>
                  <a:t> </a:t>
                </a:r>
                <a:r>
                  <a:rPr lang="de-DE" altLang="de-DE" sz="1800" dirty="0" err="1" smtClean="0"/>
                  <a:t>proposed</a:t>
                </a:r>
                <a:r>
                  <a:rPr lang="de-DE" altLang="de-DE" sz="1800" dirty="0" smtClean="0"/>
                  <a:t> sample </a:t>
                </a:r>
                <a:r>
                  <a:rPr lang="de-DE" altLang="de-DE" sz="1800" dirty="0" err="1" smtClean="0"/>
                  <a:t>size</a:t>
                </a:r>
                <a:r>
                  <a:rPr lang="de-DE" altLang="de-DE" sz="1800" dirty="0" smtClean="0"/>
                  <a:t> </a:t>
                </a:r>
                <a:r>
                  <a:rPr lang="de-DE" altLang="de-DE" sz="1800" dirty="0" err="1" smtClean="0"/>
                  <a:t>planning</a:t>
                </a:r>
                <a:r>
                  <a:rPr lang="de-DE" altLang="de-DE" sz="1800" dirty="0" smtClean="0"/>
                  <a:t> </a:t>
                </a:r>
                <a:r>
                  <a:rPr lang="de-DE" altLang="de-DE" sz="1800" dirty="0" err="1" smtClean="0"/>
                  <a:t>procedure</a:t>
                </a:r>
                <a:r>
                  <a:rPr lang="de-DE" altLang="de-DE" sz="1800" dirty="0"/>
                  <a:t> </a:t>
                </a:r>
                <a:r>
                  <a:rPr lang="de-DE" altLang="de-DE" sz="1800" dirty="0" err="1" smtClean="0"/>
                  <a:t>by</a:t>
                </a:r>
                <a:r>
                  <a:rPr lang="de-DE" altLang="de-DE" sz="1800" dirty="0" smtClean="0"/>
                  <a:t> </a:t>
                </a:r>
                <a:r>
                  <a:rPr lang="de-DE" altLang="de-DE" sz="1800" dirty="0" err="1" smtClean="0"/>
                  <a:t>comparing</a:t>
                </a:r>
                <a:r>
                  <a:rPr lang="de-DE" altLang="de-DE" sz="1800" dirty="0" smtClean="0"/>
                  <a:t> </a:t>
                </a:r>
                <a:r>
                  <a:rPr lang="de-DE" altLang="de-DE" sz="1800" dirty="0" err="1" smtClean="0"/>
                  <a:t>the</a:t>
                </a:r>
                <a:r>
                  <a:rPr lang="de-DE" altLang="de-DE" sz="1800" dirty="0" smtClean="0"/>
                  <a:t> </a:t>
                </a:r>
                <a:r>
                  <a:rPr lang="de-DE" altLang="de-DE" sz="1800" dirty="0" err="1" smtClean="0"/>
                  <a:t>simulated</a:t>
                </a:r>
                <a:r>
                  <a:rPr lang="de-DE" altLang="de-DE" sz="1800" dirty="0" smtClean="0"/>
                  <a:t> power </a:t>
                </a:r>
                <a:r>
                  <a:rPr lang="de-DE" altLang="de-DE" sz="1800" dirty="0" err="1" smtClean="0"/>
                  <a:t>of</a:t>
                </a:r>
                <a:r>
                  <a:rPr lang="de-DE" altLang="de-DE" sz="1800" dirty="0" smtClean="0"/>
                  <a:t> </a:t>
                </a:r>
                <a:r>
                  <a:rPr lang="de-DE" altLang="de-DE" sz="1800" dirty="0" err="1" smtClean="0"/>
                  <a:t>the</a:t>
                </a:r>
                <a:r>
                  <a:rPr lang="de-DE" altLang="de-DE" sz="1800" dirty="0" smtClean="0"/>
                  <a:t> </a:t>
                </a:r>
                <a:r>
                  <a:rPr lang="de-DE" altLang="de-DE" sz="1800" dirty="0" err="1" smtClean="0"/>
                  <a:t>studentized</a:t>
                </a:r>
                <a:r>
                  <a:rPr lang="de-DE" altLang="de-DE" sz="1800" dirty="0" smtClean="0"/>
                  <a:t> </a:t>
                </a:r>
                <a:r>
                  <a:rPr lang="de-DE" altLang="de-DE" sz="1800" dirty="0" err="1" smtClean="0"/>
                  <a:t>permutation</a:t>
                </a:r>
                <a:r>
                  <a:rPr lang="de-DE" altLang="de-DE" sz="1800" dirty="0" smtClean="0"/>
                  <a:t> </a:t>
                </a:r>
                <a:r>
                  <a:rPr lang="de-DE" altLang="de-DE" sz="1800" dirty="0" err="1" smtClean="0"/>
                  <a:t>test</a:t>
                </a:r>
                <a:r>
                  <a:rPr lang="de-DE" altLang="de-DE" sz="1800" dirty="0" smtClean="0"/>
                  <a:t> </a:t>
                </a:r>
                <a:r>
                  <a:rPr lang="de-DE" altLang="de-DE" sz="1800" dirty="0" err="1" smtClean="0"/>
                  <a:t>to</a:t>
                </a:r>
                <a:r>
                  <a:rPr lang="de-DE" altLang="de-DE" sz="1800" dirty="0" smtClean="0"/>
                  <a:t> </a:t>
                </a:r>
                <a:r>
                  <a:rPr lang="de-DE" altLang="de-DE" sz="1800" dirty="0" err="1" smtClean="0"/>
                  <a:t>the</a:t>
                </a:r>
                <a:r>
                  <a:rPr lang="de-DE" altLang="de-DE" sz="1800" dirty="0" smtClean="0"/>
                  <a:t> </a:t>
                </a:r>
                <a:r>
                  <a:rPr lang="de-DE" altLang="de-DE" sz="1800" dirty="0" err="1" smtClean="0"/>
                  <a:t>approximate</a:t>
                </a:r>
                <a:r>
                  <a:rPr lang="de-DE" altLang="de-DE" sz="1800" dirty="0" smtClean="0"/>
                  <a:t> power </a:t>
                </a:r>
                <a:r>
                  <a:rPr lang="de-DE" altLang="de-DE" sz="1800" dirty="0" err="1" smtClean="0"/>
                  <a:t>function</a:t>
                </a:r>
                <a:endParaRPr lang="de-DE" altLang="de-DE" sz="1800" dirty="0" smtClean="0"/>
              </a:p>
              <a:p>
                <a:pPr lvl="1">
                  <a:lnSpc>
                    <a:spcPts val="2600"/>
                  </a:lnSpc>
                  <a:spcAft>
                    <a:spcPts val="1400"/>
                  </a:spcAft>
                  <a:buClr>
                    <a:srgbClr val="003867"/>
                  </a:buClr>
                  <a:buFontTx/>
                  <a:buBlip>
                    <a:blip r:embed="rId3"/>
                  </a:buBlip>
                </a:pPr>
                <a14:m>
                  <m:oMath xmlns:m="http://schemas.openxmlformats.org/officeDocument/2006/math">
                    <m:r>
                      <m:rPr>
                        <m:nor/>
                      </m:rPr>
                      <a:rPr lang="de-DE" altLang="de-DE" sz="1800" dirty="0"/>
                      <m:t>for</m:t>
                    </m:r>
                    <m:r>
                      <m:rPr>
                        <m:nor/>
                      </m:rPr>
                      <a:rPr lang="de-DE" altLang="de-DE" sz="1800" dirty="0"/>
                      <m:t> </m:t>
                    </m:r>
                    <m:r>
                      <m:rPr>
                        <m:nor/>
                      </m:rPr>
                      <a:rPr lang="de-DE" altLang="de-DE" sz="1800" dirty="0"/>
                      <m:t>different</m:t>
                    </m:r>
                    <m:r>
                      <m:rPr>
                        <m:nor/>
                      </m:rPr>
                      <a:rPr lang="de-DE" altLang="de-DE" sz="1800" dirty="0"/>
                      <m:t> </m:t>
                    </m:r>
                    <m:r>
                      <m:rPr>
                        <m:nor/>
                      </m:rPr>
                      <a:rPr lang="de-DE" altLang="de-DE" sz="1800" dirty="0"/>
                      <m:t>data</m:t>
                    </m:r>
                    <m:r>
                      <m:rPr>
                        <m:nor/>
                      </m:rPr>
                      <a:rPr lang="de-DE" altLang="de-DE" sz="1800" dirty="0"/>
                      <m:t>−</m:t>
                    </m:r>
                    <m:r>
                      <m:rPr>
                        <m:nor/>
                      </m:rPr>
                      <a:rPr lang="de-DE" altLang="de-DE" sz="1800" dirty="0"/>
                      <m:t>generating</m:t>
                    </m:r>
                    <m:r>
                      <m:rPr>
                        <m:nor/>
                      </m:rPr>
                      <a:rPr lang="de-DE" altLang="de-DE" sz="1800" dirty="0"/>
                      <m:t> </m:t>
                    </m:r>
                    <m:r>
                      <m:rPr>
                        <m:nor/>
                      </m:rPr>
                      <a:rPr lang="de-DE" altLang="de-DE" sz="1800" dirty="0"/>
                      <m:t>mechanisms</m:t>
                    </m:r>
                    <m:r>
                      <m:rPr>
                        <m:nor/>
                      </m:rPr>
                      <a:rPr lang="de-DE" altLang="de-DE" sz="1800" dirty="0"/>
                      <m:t>:</m:t>
                    </m:r>
                    <m:r>
                      <a:rPr lang="de-DE" sz="1800">
                        <a:latin typeface="Cambria Math" panose="02040503050406030204" pitchFamily="18" charset="0"/>
                      </a:rPr>
                      <m:t> </m:t>
                    </m:r>
                    <m:r>
                      <a:rPr lang="de-DE" sz="1800">
                        <a:latin typeface="Cambria Math" panose="02040503050406030204" pitchFamily="18" charset="0"/>
                      </a:rPr>
                      <m:t>𝒩</m:t>
                    </m:r>
                  </m:oMath>
                </a14:m>
                <a:r>
                  <a:rPr lang="de-DE" sz="1800" dirty="0"/>
                  <a:t>, </a:t>
                </a:r>
                <a14:m>
                  <m:oMath xmlns:m="http://schemas.openxmlformats.org/officeDocument/2006/math">
                    <m:r>
                      <a:rPr lang="de-DE" sz="1800">
                        <a:latin typeface="Cambria Math" panose="02040503050406030204" pitchFamily="18" charset="0"/>
                      </a:rPr>
                      <m:t>𝑡</m:t>
                    </m:r>
                    <m:r>
                      <a:rPr lang="de-DE" sz="1800">
                        <a:latin typeface="Cambria Math" panose="02040503050406030204" pitchFamily="18" charset="0"/>
                      </a:rPr>
                      <m:t>(4)</m:t>
                    </m:r>
                  </m:oMath>
                </a14:m>
                <a:r>
                  <a:rPr lang="de-DE" sz="1800" dirty="0"/>
                  <a:t>, log-</a:t>
                </a:r>
                <a14:m>
                  <m:oMath xmlns:m="http://schemas.openxmlformats.org/officeDocument/2006/math">
                    <m:r>
                      <a:rPr lang="de-DE" sz="1800" dirty="0">
                        <a:latin typeface="Cambria Math" panose="02040503050406030204" pitchFamily="18" charset="0"/>
                      </a:rPr>
                      <m:t>𝒩</m:t>
                    </m:r>
                  </m:oMath>
                </a14:m>
                <a:r>
                  <a:rPr lang="de-DE" sz="1800" dirty="0"/>
                  <a:t>, </a:t>
                </a:r>
                <a14:m>
                  <m:oMath xmlns:m="http://schemas.openxmlformats.org/officeDocument/2006/math">
                    <m:r>
                      <a:rPr lang="de-DE" sz="1800">
                        <a:latin typeface="Cambria Math" panose="02040503050406030204" pitchFamily="18" charset="0"/>
                      </a:rPr>
                      <m:t>𝜒</m:t>
                    </m:r>
                    <m:r>
                      <a:rPr lang="de-DE" sz="1800">
                        <a:latin typeface="Cambria Math" panose="02040503050406030204" pitchFamily="18" charset="0"/>
                      </a:rPr>
                      <m:t>²</m:t>
                    </m:r>
                  </m:oMath>
                </a14:m>
                <a:r>
                  <a:rPr lang="de-DE" sz="1800" dirty="0"/>
                  <a:t> </a:t>
                </a:r>
              </a:p>
              <a:p>
                <a:pPr lvl="1">
                  <a:lnSpc>
                    <a:spcPts val="2600"/>
                  </a:lnSpc>
                  <a:spcAft>
                    <a:spcPts val="1400"/>
                  </a:spcAft>
                  <a:buClr>
                    <a:srgbClr val="003867"/>
                  </a:buClr>
                  <a:buBlip>
                    <a:blip r:embed="rId3"/>
                  </a:buBlip>
                </a:pPr>
                <a:r>
                  <a:rPr lang="de-DE" sz="1800" dirty="0" err="1"/>
                  <a:t>for</a:t>
                </a:r>
                <a:r>
                  <a:rPr lang="de-DE" sz="1800" dirty="0"/>
                  <a:t> </a:t>
                </a:r>
                <a:r>
                  <a:rPr lang="de-DE" sz="1800" dirty="0" err="1"/>
                  <a:t>increasing</a:t>
                </a:r>
                <a:r>
                  <a:rPr lang="de-DE" sz="1800" dirty="0"/>
                  <a:t> </a:t>
                </a:r>
                <a14:m>
                  <m:oMath xmlns:m="http://schemas.openxmlformats.org/officeDocument/2006/math">
                    <m:f>
                      <m:fPr>
                        <m:ctrlPr>
                          <a:rPr lang="de-DE" altLang="de-DE" sz="1800" i="1">
                            <a:latin typeface="Cambria Math" panose="02040503050406030204" pitchFamily="18" charset="0"/>
                          </a:rPr>
                        </m:ctrlPr>
                      </m:fPr>
                      <m:num>
                        <m:sSub>
                          <m:sSubPr>
                            <m:ctrlPr>
                              <a:rPr lang="de-DE" altLang="de-DE" sz="1800" i="1">
                                <a:latin typeface="Cambria Math" panose="02040503050406030204" pitchFamily="18" charset="0"/>
                              </a:rPr>
                            </m:ctrlPr>
                          </m:sSubPr>
                          <m:e>
                            <m:r>
                              <a:rPr lang="de-DE" altLang="de-DE" sz="1800">
                                <a:latin typeface="Cambria Math" panose="02040503050406030204" pitchFamily="18" charset="0"/>
                              </a:rPr>
                              <m:t>𝜇</m:t>
                            </m:r>
                          </m:e>
                          <m:sub>
                            <m:r>
                              <a:rPr lang="de-DE" altLang="de-DE" sz="1800">
                                <a:latin typeface="Cambria Math" panose="02040503050406030204" pitchFamily="18" charset="0"/>
                              </a:rPr>
                              <m:t>𝑃</m:t>
                            </m:r>
                          </m:sub>
                        </m:sSub>
                        <m:r>
                          <a:rPr lang="de-DE" altLang="de-DE" sz="1800">
                            <a:latin typeface="Cambria Math" panose="02040503050406030204" pitchFamily="18" charset="0"/>
                          </a:rPr>
                          <m:t>− </m:t>
                        </m:r>
                        <m:sSub>
                          <m:sSubPr>
                            <m:ctrlPr>
                              <a:rPr lang="de-DE" altLang="de-DE" sz="1800" i="1">
                                <a:latin typeface="Cambria Math" panose="02040503050406030204" pitchFamily="18" charset="0"/>
                              </a:rPr>
                            </m:ctrlPr>
                          </m:sSubPr>
                          <m:e>
                            <m:r>
                              <a:rPr lang="de-DE" altLang="de-DE" sz="1800">
                                <a:latin typeface="Cambria Math" panose="02040503050406030204" pitchFamily="18" charset="0"/>
                              </a:rPr>
                              <m:t>𝜇</m:t>
                            </m:r>
                          </m:e>
                          <m:sub>
                            <m:r>
                              <a:rPr lang="de-DE" altLang="de-DE" sz="1800">
                                <a:latin typeface="Cambria Math" panose="02040503050406030204" pitchFamily="18" charset="0"/>
                              </a:rPr>
                              <m:t>𝐸</m:t>
                            </m:r>
                          </m:sub>
                        </m:sSub>
                      </m:num>
                      <m:den>
                        <m:sSub>
                          <m:sSubPr>
                            <m:ctrlPr>
                              <a:rPr lang="de-DE" altLang="de-DE" sz="1800" i="1">
                                <a:latin typeface="Cambria Math" panose="02040503050406030204" pitchFamily="18" charset="0"/>
                              </a:rPr>
                            </m:ctrlPr>
                          </m:sSubPr>
                          <m:e>
                            <m:r>
                              <a:rPr lang="de-DE" altLang="de-DE" sz="1800">
                                <a:latin typeface="Cambria Math" panose="02040503050406030204" pitchFamily="18" charset="0"/>
                              </a:rPr>
                              <m:t>𝜇</m:t>
                            </m:r>
                          </m:e>
                          <m:sub>
                            <m:r>
                              <a:rPr lang="de-DE" altLang="de-DE" sz="1800">
                                <a:latin typeface="Cambria Math" panose="02040503050406030204" pitchFamily="18" charset="0"/>
                              </a:rPr>
                              <m:t>𝑃</m:t>
                            </m:r>
                          </m:sub>
                        </m:sSub>
                        <m:r>
                          <a:rPr lang="de-DE" altLang="de-DE" sz="1800">
                            <a:latin typeface="Cambria Math" panose="02040503050406030204" pitchFamily="18" charset="0"/>
                          </a:rPr>
                          <m:t>−</m:t>
                        </m:r>
                        <m:sSub>
                          <m:sSubPr>
                            <m:ctrlPr>
                              <a:rPr lang="de-DE" altLang="de-DE" sz="1800" i="1">
                                <a:latin typeface="Cambria Math" panose="02040503050406030204" pitchFamily="18" charset="0"/>
                              </a:rPr>
                            </m:ctrlPr>
                          </m:sSubPr>
                          <m:e>
                            <m:r>
                              <a:rPr lang="de-DE" altLang="de-DE" sz="1800">
                                <a:latin typeface="Cambria Math" panose="02040503050406030204" pitchFamily="18" charset="0"/>
                              </a:rPr>
                              <m:t>𝜇</m:t>
                            </m:r>
                          </m:e>
                          <m:sub>
                            <m:r>
                              <a:rPr lang="de-DE" altLang="de-DE" sz="1800">
                                <a:latin typeface="Cambria Math" panose="02040503050406030204" pitchFamily="18" charset="0"/>
                              </a:rPr>
                              <m:t>𝑅</m:t>
                            </m:r>
                          </m:sub>
                        </m:sSub>
                      </m:den>
                    </m:f>
                  </m:oMath>
                </a14:m>
                <a:r>
                  <a:rPr lang="de-DE" altLang="de-DE" sz="1800" dirty="0" smtClean="0"/>
                  <a:t> </a:t>
                </a:r>
              </a:p>
              <a:p>
                <a:pPr lvl="1">
                  <a:lnSpc>
                    <a:spcPts val="2600"/>
                  </a:lnSpc>
                  <a:spcAft>
                    <a:spcPts val="1400"/>
                  </a:spcAft>
                  <a:buClr>
                    <a:srgbClr val="003867"/>
                  </a:buClr>
                  <a:buBlip>
                    <a:blip r:embed="rId3"/>
                  </a:buBlip>
                </a:pPr>
                <a:endParaRPr lang="de-DE" altLang="de-DE" sz="1800" dirty="0" smtClean="0"/>
              </a:p>
            </p:txBody>
          </p:sp>
        </mc:Choice>
        <mc:Fallback xmlns="">
          <p:sp>
            <p:nvSpPr>
              <p:cNvPr id="8" name="Rectangle 6"/>
              <p:cNvSpPr>
                <a:spLocks noRot="1" noChangeAspect="1" noMove="1" noResize="1" noEditPoints="1" noAdjustHandles="1" noChangeArrowheads="1" noChangeShapeType="1" noTextEdit="1"/>
              </p:cNvSpPr>
              <p:nvPr/>
            </p:nvSpPr>
            <p:spPr bwMode="auto">
              <a:xfrm>
                <a:off x="511175" y="1812135"/>
                <a:ext cx="8421688" cy="2789635"/>
              </a:xfrm>
              <a:prstGeom prst="rect">
                <a:avLst/>
              </a:prstGeom>
              <a:blipFill>
                <a:blip r:embed="rId4"/>
                <a:stretch>
                  <a:fillRect l="-72" t="-1747" r="-43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noFill/>
                  </a:rPr>
                  <a:t> </a:t>
                </a:r>
              </a:p>
            </p:txBody>
          </p:sp>
        </mc:Fallback>
      </mc:AlternateContent>
    </p:spTree>
    <p:extLst>
      <p:ext uri="{BB962C8B-B14F-4D97-AF65-F5344CB8AC3E}">
        <p14:creationId xmlns:p14="http://schemas.microsoft.com/office/powerpoint/2010/main" val="1283563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3"/>
          <p:cNvSpPr>
            <a:spLocks noGrp="1"/>
          </p:cNvSpPr>
          <p:nvPr>
            <p:ph type="ftr" sz="quarter" idx="10"/>
          </p:nvPr>
        </p:nvSpPr>
        <p:spPr/>
        <p:txBody>
          <a:bodyPr/>
          <a:lstStyle/>
          <a:p>
            <a:r>
              <a:rPr lang="en-US" altLang="de-DE" dirty="0"/>
              <a:t>Sample size calculation and recalculation, Maxi Schulz et.al.,</a:t>
            </a:r>
            <a:r>
              <a:rPr lang="de-DE" dirty="0"/>
              <a:t> March 21st 2024</a:t>
            </a: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699542"/>
            <a:ext cx="8172400" cy="4086200"/>
          </a:xfrm>
          <a:prstGeom prst="rect">
            <a:avLst/>
          </a:prstGeom>
        </p:spPr>
      </p:pic>
      <p:sp>
        <p:nvSpPr>
          <p:cNvPr id="6" name="Rechteck 5"/>
          <p:cNvSpPr/>
          <p:nvPr/>
        </p:nvSpPr>
        <p:spPr bwMode="auto">
          <a:xfrm>
            <a:off x="5076056" y="1374490"/>
            <a:ext cx="3096344" cy="2736304"/>
          </a:xfrm>
          <a:prstGeom prst="rect">
            <a:avLst/>
          </a:prstGeom>
          <a:solidFill>
            <a:schemeClr val="bg1"/>
          </a:solidFill>
          <a:ln w="19050">
            <a:solidFill>
              <a:srgbClr val="F29400"/>
            </a:solidFill>
          </a:ln>
          <a:effectLst/>
          <a:extLst/>
        </p:spPr>
        <p:txBody>
          <a:bodyPr vert="horz" wrap="none" lIns="2160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rgbClr val="000000"/>
                </a:solidFill>
                <a:effectLst/>
                <a:latin typeface="Arial" panose="020B0604020202020204" pitchFamily="34" charset="0"/>
              </a:rPr>
              <a:t>Not </a:t>
            </a:r>
            <a:r>
              <a:rPr kumimoji="0" lang="de-DE" sz="1200" b="0" i="0" u="none" strike="noStrike" cap="none" normalizeH="0" baseline="0" dirty="0" err="1" smtClean="0">
                <a:ln>
                  <a:noFill/>
                </a:ln>
                <a:solidFill>
                  <a:srgbClr val="000000"/>
                </a:solidFill>
                <a:effectLst/>
                <a:latin typeface="Arial" panose="020B0604020202020204" pitchFamily="34" charset="0"/>
              </a:rPr>
              <a:t>applicable</a:t>
            </a:r>
            <a:r>
              <a:rPr kumimoji="0" lang="de-DE" sz="1200" b="0" i="0" u="none" strike="noStrike" cap="none" normalizeH="0" dirty="0" smtClean="0">
                <a:ln>
                  <a:noFill/>
                </a:ln>
                <a:solidFill>
                  <a:srgbClr val="000000"/>
                </a:solidFill>
                <a:effectLst/>
                <a:latin typeface="Arial" panose="020B0604020202020204" pitchFamily="34" charset="0"/>
              </a:rPr>
              <a:t> </a:t>
            </a:r>
            <a:r>
              <a:rPr kumimoji="0" lang="de-DE" sz="1200" b="0" i="0" u="none" strike="noStrike" cap="none" normalizeH="0" dirty="0" err="1" smtClean="0">
                <a:ln>
                  <a:noFill/>
                </a:ln>
                <a:solidFill>
                  <a:srgbClr val="000000"/>
                </a:solidFill>
                <a:effectLst/>
                <a:latin typeface="Arial" panose="020B0604020202020204" pitchFamily="34" charset="0"/>
              </a:rPr>
              <a:t>for</a:t>
            </a:r>
            <a:r>
              <a:rPr kumimoji="0" lang="de-DE" sz="1200" b="0" i="0" u="none" strike="noStrike" cap="none" normalizeH="0" dirty="0" smtClean="0">
                <a:ln>
                  <a:noFill/>
                </a:ln>
                <a:solidFill>
                  <a:srgbClr val="000000"/>
                </a:solidFill>
                <a:effectLst/>
                <a:latin typeface="Arial" panose="020B0604020202020204" pitchFamily="34" charset="0"/>
              </a:rPr>
              <a:t> </a:t>
            </a:r>
            <a:r>
              <a:rPr kumimoji="0" lang="de-DE" sz="1200" b="0" i="0" u="none" strike="noStrike" cap="none" normalizeH="0" dirty="0" err="1" smtClean="0">
                <a:ln>
                  <a:noFill/>
                </a:ln>
                <a:solidFill>
                  <a:srgbClr val="000000"/>
                </a:solidFill>
                <a:effectLst/>
                <a:latin typeface="Arial" panose="020B0604020202020204" pitchFamily="34" charset="0"/>
              </a:rPr>
              <a:t>skewed</a:t>
            </a:r>
            <a:r>
              <a:rPr kumimoji="0" lang="de-DE" sz="1200" b="0" i="0" u="none" strike="noStrike" cap="none" normalizeH="0" dirty="0" smtClean="0">
                <a:ln>
                  <a:noFill/>
                </a:ln>
                <a:solidFill>
                  <a:srgbClr val="000000"/>
                </a:solidFill>
                <a:effectLst/>
                <a:latin typeface="Arial" panose="020B0604020202020204" pitchFamily="34" charset="0"/>
              </a:rPr>
              <a:t> </a:t>
            </a:r>
            <a:r>
              <a:rPr kumimoji="0" lang="de-DE" sz="1200" b="0" i="0" u="none" strike="noStrike" cap="none" normalizeH="0" dirty="0" err="1" smtClean="0">
                <a:ln>
                  <a:noFill/>
                </a:ln>
                <a:solidFill>
                  <a:srgbClr val="000000"/>
                </a:solidFill>
                <a:effectLst/>
                <a:latin typeface="Arial" panose="020B0604020202020204" pitchFamily="34" charset="0"/>
              </a:rPr>
              <a:t>data</a:t>
            </a:r>
            <a:endParaRPr kumimoji="0" lang="de-DE" sz="1200" b="0" i="0" u="none" strike="noStrike" cap="none" normalizeH="0" dirty="0" smtClean="0">
              <a:ln>
                <a:noFill/>
              </a:ln>
              <a:solidFill>
                <a:srgbClr val="000000"/>
              </a:solidFill>
              <a:effectLst/>
              <a:latin typeface="Arial" panose="020B0604020202020204" pitchFamily="34" charset="0"/>
            </a:endParaRPr>
          </a:p>
          <a:p>
            <a:pPr marL="171450" marR="0" indent="-171450" algn="ctr" defTabSz="914400" rtl="0" eaLnBrk="1" fontAlgn="base" latinLnBrk="0" hangingPunct="1">
              <a:lnSpc>
                <a:spcPct val="100000"/>
              </a:lnSpc>
              <a:spcBef>
                <a:spcPct val="0"/>
              </a:spcBef>
              <a:spcAft>
                <a:spcPct val="0"/>
              </a:spcAft>
              <a:buClrTx/>
              <a:buSzTx/>
              <a:buFont typeface="Wingdings" panose="05000000000000000000" pitchFamily="2" charset="2"/>
              <a:buChar char="à"/>
              <a:tabLst/>
            </a:pPr>
            <a:r>
              <a:rPr lang="de-DE" sz="1200" baseline="0" dirty="0" smtClean="0"/>
              <a:t>Transformation </a:t>
            </a:r>
            <a:r>
              <a:rPr lang="de-DE" sz="1200" baseline="0" dirty="0" err="1" smtClean="0"/>
              <a:t>of</a:t>
            </a:r>
            <a:r>
              <a:rPr lang="de-DE" sz="1200" baseline="0" dirty="0" smtClean="0"/>
              <a:t> </a:t>
            </a:r>
            <a:r>
              <a:rPr lang="de-DE" sz="1200" baseline="0" dirty="0" err="1" smtClean="0"/>
              <a:t>the</a:t>
            </a:r>
            <a:r>
              <a:rPr lang="de-DE" sz="1200" dirty="0" smtClean="0"/>
              <a:t> </a:t>
            </a:r>
            <a:r>
              <a:rPr lang="de-DE" sz="1200" dirty="0" err="1" smtClean="0"/>
              <a:t>data</a:t>
            </a:r>
            <a:endParaRPr lang="de-DE" sz="1200" dirty="0" smtClean="0"/>
          </a:p>
        </p:txBody>
      </p:sp>
      <p:sp>
        <p:nvSpPr>
          <p:cNvPr id="7" name="Rechteck 6"/>
          <p:cNvSpPr/>
          <p:nvPr/>
        </p:nvSpPr>
        <p:spPr bwMode="auto">
          <a:xfrm>
            <a:off x="1187624" y="1374490"/>
            <a:ext cx="3096344" cy="2736304"/>
          </a:xfrm>
          <a:prstGeom prst="rect">
            <a:avLst/>
          </a:prstGeom>
          <a:solidFill>
            <a:schemeClr val="bg1"/>
          </a:solidFill>
          <a:ln w="19050">
            <a:solidFill>
              <a:srgbClr val="F29400"/>
            </a:solidFill>
          </a:ln>
          <a:effectLst/>
          <a:extLst/>
        </p:spPr>
        <p:txBody>
          <a:bodyPr vert="horz" wrap="none" lIns="2160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err="1" smtClean="0">
                <a:ln>
                  <a:noFill/>
                </a:ln>
                <a:solidFill>
                  <a:srgbClr val="000000"/>
                </a:solidFill>
                <a:effectLst/>
                <a:latin typeface="Arial" panose="020B0604020202020204" pitchFamily="34" charset="0"/>
              </a:rPr>
              <a:t>Applicable</a:t>
            </a:r>
            <a:r>
              <a:rPr kumimoji="0" lang="de-DE" sz="1200" b="0" i="0" u="none" strike="noStrike" cap="none" normalizeH="0" dirty="0" smtClean="0">
                <a:ln>
                  <a:noFill/>
                </a:ln>
                <a:solidFill>
                  <a:srgbClr val="000000"/>
                </a:solidFill>
                <a:effectLst/>
                <a:latin typeface="Arial" panose="020B0604020202020204" pitchFamily="34" charset="0"/>
              </a:rPr>
              <a:t> </a:t>
            </a:r>
            <a:r>
              <a:rPr kumimoji="0" lang="de-DE" sz="1200" b="0" i="0" u="none" strike="noStrike" cap="none" normalizeH="0" dirty="0" err="1" smtClean="0">
                <a:ln>
                  <a:noFill/>
                </a:ln>
                <a:solidFill>
                  <a:srgbClr val="000000"/>
                </a:solidFill>
                <a:effectLst/>
                <a:latin typeface="Arial" panose="020B0604020202020204" pitchFamily="34" charset="0"/>
              </a:rPr>
              <a:t>for</a:t>
            </a:r>
            <a:r>
              <a:rPr kumimoji="0" lang="de-DE" sz="1200" b="0" i="0" u="none" strike="noStrike" cap="none" normalizeH="0" dirty="0" smtClean="0">
                <a:ln>
                  <a:noFill/>
                </a:ln>
                <a:solidFill>
                  <a:srgbClr val="000000"/>
                </a:solidFill>
                <a:effectLst/>
                <a:latin typeface="Arial" panose="020B0604020202020204" pitchFamily="34" charset="0"/>
              </a:rPr>
              <a:t> </a:t>
            </a:r>
            <a:r>
              <a:rPr kumimoji="0" lang="de-DE" sz="1200" b="0" i="0" u="none" strike="noStrike" cap="none" normalizeH="0" dirty="0" err="1" smtClean="0">
                <a:ln>
                  <a:noFill/>
                </a:ln>
                <a:solidFill>
                  <a:srgbClr val="000000"/>
                </a:solidFill>
                <a:effectLst/>
                <a:latin typeface="Arial" panose="020B0604020202020204" pitchFamily="34" charset="0"/>
              </a:rPr>
              <a:t>symmetric</a:t>
            </a:r>
            <a:r>
              <a:rPr kumimoji="0" lang="de-DE" sz="1200" b="0" i="0" u="none" strike="noStrike" cap="none" normalizeH="0" dirty="0" smtClean="0">
                <a:ln>
                  <a:noFill/>
                </a:ln>
                <a:solidFill>
                  <a:srgbClr val="000000"/>
                </a:solidFill>
                <a:effectLst/>
                <a:latin typeface="Arial" panose="020B0604020202020204" pitchFamily="34" charset="0"/>
              </a:rPr>
              <a:t> </a:t>
            </a:r>
            <a:r>
              <a:rPr kumimoji="0" lang="de-DE" sz="1200" b="0" i="0" u="none" strike="noStrike" cap="none" normalizeH="0" dirty="0" err="1" smtClean="0">
                <a:ln>
                  <a:noFill/>
                </a:ln>
                <a:solidFill>
                  <a:srgbClr val="000000"/>
                </a:solidFill>
                <a:effectLst/>
                <a:latin typeface="Arial" panose="020B0604020202020204" pitchFamily="34" charset="0"/>
              </a:rPr>
              <a:t>data</a:t>
            </a:r>
            <a:endParaRPr kumimoji="0" lang="de-DE" sz="1200" b="0" i="0" u="none" strike="noStrike" cap="none" normalizeH="0" baseline="0" dirty="0" smtClean="0">
              <a:ln>
                <a:noFill/>
              </a:ln>
              <a:solidFill>
                <a:srgbClr val="000000"/>
              </a:solidFill>
              <a:effectLst/>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r>
              <a:rPr lang="en-US" altLang="de-DE" dirty="0"/>
              <a:t>Sample size calculation and recalculation, Maxi Schulz et.al.,</a:t>
            </a:r>
            <a:r>
              <a:rPr lang="de-DE" dirty="0"/>
              <a:t> March 21st 2024</a:t>
            </a:r>
          </a:p>
        </p:txBody>
      </p:sp>
      <p:sp>
        <p:nvSpPr>
          <p:cNvPr id="372738" name="Rectangle 2"/>
          <p:cNvSpPr>
            <a:spLocks noChangeArrowheads="1"/>
          </p:cNvSpPr>
          <p:nvPr/>
        </p:nvSpPr>
        <p:spPr bwMode="auto">
          <a:xfrm>
            <a:off x="323857" y="971550"/>
            <a:ext cx="84185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0" rIns="0" bIns="0"/>
          <a:lstStyle>
            <a:lvl1pPr algn="l">
              <a:defRPr sz="2800">
                <a:solidFill>
                  <a:srgbClr val="F29400"/>
                </a:solidFill>
                <a:latin typeface="Arial" panose="020B0604020202020204" pitchFamily="34" charset="0"/>
              </a:defRPr>
            </a:lvl1pPr>
            <a:lvl2pPr algn="l">
              <a:defRPr sz="2800">
                <a:solidFill>
                  <a:srgbClr val="F29400"/>
                </a:solidFill>
                <a:latin typeface="Arial" panose="020B0604020202020204" pitchFamily="34" charset="0"/>
              </a:defRPr>
            </a:lvl2pPr>
            <a:lvl3pPr algn="l">
              <a:defRPr sz="2800">
                <a:solidFill>
                  <a:srgbClr val="F29400"/>
                </a:solidFill>
                <a:latin typeface="Arial" panose="020B0604020202020204" pitchFamily="34" charset="0"/>
              </a:defRPr>
            </a:lvl3pPr>
            <a:lvl4pPr algn="l">
              <a:defRPr sz="2800">
                <a:solidFill>
                  <a:srgbClr val="F29400"/>
                </a:solidFill>
                <a:latin typeface="Arial" panose="020B0604020202020204" pitchFamily="34" charset="0"/>
              </a:defRPr>
            </a:lvl4pPr>
            <a:lvl5pPr algn="l">
              <a:defRPr sz="2800">
                <a:solidFill>
                  <a:srgbClr val="F29400"/>
                </a:solidFill>
                <a:latin typeface="Arial" panose="020B0604020202020204" pitchFamily="34" charset="0"/>
              </a:defRPr>
            </a:lvl5pPr>
            <a:lvl6pPr marL="457200" fontAlgn="base">
              <a:spcBef>
                <a:spcPct val="0"/>
              </a:spcBef>
              <a:spcAft>
                <a:spcPct val="0"/>
              </a:spcAft>
              <a:defRPr sz="2800">
                <a:solidFill>
                  <a:srgbClr val="F29400"/>
                </a:solidFill>
                <a:latin typeface="Arial" panose="020B0604020202020204" pitchFamily="34" charset="0"/>
              </a:defRPr>
            </a:lvl6pPr>
            <a:lvl7pPr marL="914400" fontAlgn="base">
              <a:spcBef>
                <a:spcPct val="0"/>
              </a:spcBef>
              <a:spcAft>
                <a:spcPct val="0"/>
              </a:spcAft>
              <a:defRPr sz="2800">
                <a:solidFill>
                  <a:srgbClr val="F29400"/>
                </a:solidFill>
                <a:latin typeface="Arial" panose="020B0604020202020204" pitchFamily="34" charset="0"/>
              </a:defRPr>
            </a:lvl7pPr>
            <a:lvl8pPr marL="1371600" fontAlgn="base">
              <a:spcBef>
                <a:spcPct val="0"/>
              </a:spcBef>
              <a:spcAft>
                <a:spcPct val="0"/>
              </a:spcAft>
              <a:defRPr sz="2800">
                <a:solidFill>
                  <a:srgbClr val="F29400"/>
                </a:solidFill>
                <a:latin typeface="Arial" panose="020B0604020202020204" pitchFamily="34" charset="0"/>
              </a:defRPr>
            </a:lvl8pPr>
            <a:lvl9pPr marL="1828800" fontAlgn="base">
              <a:spcBef>
                <a:spcPct val="0"/>
              </a:spcBef>
              <a:spcAft>
                <a:spcPct val="0"/>
              </a:spcAft>
              <a:defRPr sz="2800">
                <a:solidFill>
                  <a:srgbClr val="F29400"/>
                </a:solidFill>
                <a:latin typeface="Arial" panose="020B0604020202020204" pitchFamily="34" charset="0"/>
              </a:defRPr>
            </a:lvl9pPr>
          </a:lstStyle>
          <a:p>
            <a:pPr>
              <a:lnSpc>
                <a:spcPts val="3300"/>
              </a:lnSpc>
            </a:pPr>
            <a:r>
              <a:rPr lang="en-US" altLang="de-DE" sz="2600" dirty="0" smtClean="0"/>
              <a:t>SAMPLE SIZE CALCULATION</a:t>
            </a:r>
            <a:endParaRPr lang="de-DE" altLang="de-DE" sz="2600" dirty="0"/>
          </a:p>
        </p:txBody>
      </p:sp>
      <mc:AlternateContent xmlns:mc="http://schemas.openxmlformats.org/markup-compatibility/2006" xmlns:a14="http://schemas.microsoft.com/office/drawing/2010/main">
        <mc:Choice Requires="a14">
          <p:sp>
            <p:nvSpPr>
              <p:cNvPr id="7" name="Rectangle 6"/>
              <p:cNvSpPr>
                <a:spLocks noChangeArrowheads="1"/>
              </p:cNvSpPr>
              <p:nvPr/>
            </p:nvSpPr>
            <p:spPr bwMode="auto">
              <a:xfrm>
                <a:off x="358775" y="1779662"/>
                <a:ext cx="8421688" cy="2789635"/>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accent2"/>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0" tIns="0" rIns="0" bIns="0"/>
              <a:lstStyle>
                <a:lvl1pPr marL="377825" indent="-377825" algn="l">
                  <a:lnSpc>
                    <a:spcPts val="2400"/>
                  </a:lnSpc>
                  <a:buFont typeface="Wingdings" panose="05000000000000000000" pitchFamily="2" charset="2"/>
                  <a:defRPr sz="1600">
                    <a:solidFill>
                      <a:schemeClr val="tx1"/>
                    </a:solidFill>
                    <a:latin typeface="Arial" panose="020B0604020202020204" pitchFamily="34" charset="0"/>
                  </a:defRPr>
                </a:lvl1pPr>
                <a:lvl2pPr marL="777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2pPr>
                <a:lvl3pPr marL="1158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3pPr>
                <a:lvl4pPr marL="1539875" indent="-190500" algn="l">
                  <a:lnSpc>
                    <a:spcPts val="2400"/>
                  </a:lnSpc>
                  <a:buClr>
                    <a:srgbClr val="000073"/>
                  </a:buClr>
                  <a:buSzPct val="80000"/>
                  <a:buFont typeface="Times New Roman" panose="02020603050405020304" pitchFamily="18" charset="0"/>
                  <a:defRPr sz="1600">
                    <a:solidFill>
                      <a:schemeClr val="tx1"/>
                    </a:solidFill>
                    <a:latin typeface="Arial" panose="020B0604020202020204" pitchFamily="34" charset="0"/>
                  </a:defRPr>
                </a:lvl4pPr>
                <a:lvl5pPr marL="1920875" indent="-190500" algn="l">
                  <a:lnSpc>
                    <a:spcPts val="2400"/>
                  </a:lnSpc>
                  <a:buClr>
                    <a:srgbClr val="000073"/>
                  </a:buClr>
                  <a:buSzPct val="80000"/>
                  <a:buFont typeface="Times New Roman" panose="02020603050405020304" pitchFamily="18" charset="0"/>
                  <a:defRPr sz="1400">
                    <a:solidFill>
                      <a:srgbClr val="003867"/>
                    </a:solidFill>
                    <a:latin typeface="Arial" panose="020B0604020202020204" pitchFamily="34" charset="0"/>
                  </a:defRPr>
                </a:lvl5pPr>
                <a:lvl6pPr marL="23780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6pPr>
                <a:lvl7pPr marL="28352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7pPr>
                <a:lvl8pPr marL="32924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8pPr>
                <a:lvl9pPr marL="3749675" indent="-190500" fontAlgn="base">
                  <a:lnSpc>
                    <a:spcPts val="2400"/>
                  </a:lnSpc>
                  <a:spcBef>
                    <a:spcPct val="0"/>
                  </a:spcBef>
                  <a:spcAft>
                    <a:spcPct val="0"/>
                  </a:spcAft>
                  <a:buClr>
                    <a:srgbClr val="000073"/>
                  </a:buClr>
                  <a:buSzPct val="80000"/>
                  <a:buFont typeface="Times New Roman" panose="02020603050405020304" pitchFamily="18" charset="0"/>
                  <a:defRPr sz="1400">
                    <a:solidFill>
                      <a:srgbClr val="003867"/>
                    </a:solidFill>
                    <a:latin typeface="Arial" panose="020B0604020202020204" pitchFamily="34" charset="0"/>
                  </a:defRPr>
                </a:lvl9pPr>
              </a:lstStyle>
              <a:p>
                <a:pPr>
                  <a:lnSpc>
                    <a:spcPts val="2600"/>
                  </a:lnSpc>
                  <a:spcAft>
                    <a:spcPts val="1400"/>
                  </a:spcAft>
                  <a:buClr>
                    <a:srgbClr val="003867"/>
                  </a:buClr>
                  <a:buFontTx/>
                  <a:buBlip>
                    <a:blip r:embed="rId3"/>
                  </a:buBlip>
                </a:pPr>
                <a:r>
                  <a:rPr lang="de-DE" altLang="de-DE" sz="1800" dirty="0" smtClean="0"/>
                  <a:t>The Hasler sample </a:t>
                </a:r>
                <a:r>
                  <a:rPr lang="de-DE" altLang="de-DE" sz="1800" dirty="0" err="1" smtClean="0"/>
                  <a:t>size</a:t>
                </a:r>
                <a:r>
                  <a:rPr lang="de-DE" altLang="de-DE" sz="1800" dirty="0" smtClean="0"/>
                  <a:t> </a:t>
                </a:r>
                <a:r>
                  <a:rPr lang="de-DE" altLang="de-DE" sz="1800" dirty="0" err="1" smtClean="0"/>
                  <a:t>planning</a:t>
                </a:r>
                <a:r>
                  <a:rPr lang="de-DE" altLang="de-DE" sz="1800" dirty="0" smtClean="0"/>
                  <a:t> </a:t>
                </a:r>
                <a:r>
                  <a:rPr lang="de-DE" altLang="de-DE" sz="1800" dirty="0" err="1" smtClean="0"/>
                  <a:t>procedure</a:t>
                </a:r>
                <a:r>
                  <a:rPr lang="de-DE" altLang="de-DE" sz="1800" dirty="0" smtClean="0"/>
                  <a:t> (1) </a:t>
                </a:r>
                <a:r>
                  <a:rPr lang="de-DE" altLang="de-DE" sz="1800" dirty="0" err="1" smtClean="0"/>
                  <a:t>requires</a:t>
                </a:r>
                <a:r>
                  <a:rPr lang="de-DE" altLang="de-DE" sz="1800" dirty="0" smtClean="0"/>
                  <a:t> </a:t>
                </a:r>
                <a:r>
                  <a:rPr lang="de-DE" altLang="de-DE" sz="1800" dirty="0" err="1" smtClean="0"/>
                  <a:t>the</a:t>
                </a:r>
                <a:r>
                  <a:rPr lang="de-DE" altLang="de-DE" sz="1800" dirty="0" smtClean="0"/>
                  <a:t> </a:t>
                </a:r>
                <a:r>
                  <a:rPr lang="de-DE" altLang="de-DE" sz="1800" dirty="0" err="1" smtClean="0"/>
                  <a:t>specification</a:t>
                </a:r>
                <a:r>
                  <a:rPr lang="de-DE" altLang="de-DE" sz="1800" dirty="0" smtClean="0"/>
                  <a:t> </a:t>
                </a:r>
                <a:r>
                  <a:rPr lang="de-DE" altLang="de-DE" sz="1800" dirty="0" err="1" smtClean="0"/>
                  <a:t>of</a:t>
                </a:r>
                <a:r>
                  <a:rPr lang="de-DE" altLang="de-DE" sz="1800" dirty="0" smtClean="0"/>
                  <a:t> </a:t>
                </a:r>
                <a:r>
                  <a:rPr lang="de-DE" altLang="de-DE" sz="1800" dirty="0" err="1" smtClean="0"/>
                  <a:t>the</a:t>
                </a:r>
                <a:endParaRPr lang="de-DE" altLang="de-DE" sz="1800" dirty="0" smtClean="0"/>
              </a:p>
              <a:p>
                <a:pPr lvl="1">
                  <a:lnSpc>
                    <a:spcPts val="2600"/>
                  </a:lnSpc>
                  <a:spcAft>
                    <a:spcPts val="1400"/>
                  </a:spcAft>
                  <a:buClr>
                    <a:srgbClr val="003867"/>
                  </a:buClr>
                  <a:buFontTx/>
                  <a:buBlip>
                    <a:blip r:embed="rId3"/>
                  </a:buBlip>
                </a:pPr>
                <a:r>
                  <a:rPr lang="de-DE" altLang="de-DE" sz="1800" dirty="0" err="1" smtClean="0"/>
                  <a:t>treatment</a:t>
                </a:r>
                <a:r>
                  <a:rPr lang="de-DE" altLang="de-DE" sz="1800" dirty="0" smtClean="0"/>
                  <a:t> </a:t>
                </a:r>
                <a:r>
                  <a:rPr lang="de-DE" altLang="de-DE" sz="1800" dirty="0" err="1" smtClean="0"/>
                  <a:t>effects</a:t>
                </a:r>
                <a:r>
                  <a:rPr lang="de-DE" altLang="de-DE" sz="1800" dirty="0" smtClean="0"/>
                  <a:t> </a:t>
                </a:r>
                <a14:m>
                  <m:oMath xmlns:m="http://schemas.openxmlformats.org/officeDocument/2006/math">
                    <m:sSub>
                      <m:sSubPr>
                        <m:ctrlPr>
                          <a:rPr lang="de-DE" altLang="de-DE" sz="1800" i="1" smtClean="0">
                            <a:latin typeface="Cambria Math" panose="02040503050406030204" pitchFamily="18" charset="0"/>
                          </a:rPr>
                        </m:ctrlPr>
                      </m:sSubPr>
                      <m:e>
                        <m:r>
                          <a:rPr lang="de-DE" altLang="de-DE" sz="1800" i="1" smtClean="0">
                            <a:latin typeface="Cambria Math" panose="02040503050406030204" pitchFamily="18" charset="0"/>
                            <a:ea typeface="Cambria Math" panose="02040503050406030204" pitchFamily="18" charset="0"/>
                          </a:rPr>
                          <m:t>𝜇</m:t>
                        </m:r>
                      </m:e>
                      <m:sub>
                        <m:r>
                          <a:rPr lang="de-DE" altLang="de-DE" sz="1800" b="0" i="1" smtClean="0">
                            <a:latin typeface="Cambria Math" panose="02040503050406030204" pitchFamily="18" charset="0"/>
                          </a:rPr>
                          <m:t>𝑖</m:t>
                        </m:r>
                      </m:sub>
                    </m:sSub>
                  </m:oMath>
                </a14:m>
                <a:r>
                  <a:rPr lang="de-DE" altLang="de-DE" sz="1800" dirty="0" smtClean="0"/>
                  <a:t>,</a:t>
                </a:r>
                <a:endParaRPr lang="de-DE" altLang="de-DE" sz="1800" dirty="0"/>
              </a:p>
              <a:p>
                <a:pPr lvl="1">
                  <a:lnSpc>
                    <a:spcPts val="2600"/>
                  </a:lnSpc>
                  <a:spcAft>
                    <a:spcPts val="1400"/>
                  </a:spcAft>
                  <a:buClr>
                    <a:srgbClr val="003867"/>
                  </a:buClr>
                  <a:buFontTx/>
                  <a:buBlip>
                    <a:blip r:embed="rId3"/>
                  </a:buBlip>
                </a:pPr>
                <a:r>
                  <a:rPr lang="de-DE" altLang="de-DE" sz="1800" dirty="0"/>
                  <a:t>α </a:t>
                </a:r>
                <a:r>
                  <a:rPr lang="de-DE" altLang="de-DE" sz="1800" dirty="0" err="1"/>
                  <a:t>and</a:t>
                </a:r>
                <a:r>
                  <a:rPr lang="de-DE" altLang="de-DE" sz="1800" dirty="0"/>
                  <a:t> </a:t>
                </a:r>
                <a:r>
                  <a:rPr lang="el-GR" altLang="de-DE" sz="1800" dirty="0" smtClean="0"/>
                  <a:t>β</a:t>
                </a:r>
                <a:r>
                  <a:rPr lang="de-DE" altLang="de-DE" sz="1800" dirty="0" smtClean="0"/>
                  <a:t>-error</a:t>
                </a:r>
                <a:endParaRPr lang="de-DE" altLang="de-DE" sz="1800" dirty="0"/>
              </a:p>
              <a:p>
                <a:pPr lvl="1">
                  <a:lnSpc>
                    <a:spcPts val="2600"/>
                  </a:lnSpc>
                  <a:spcAft>
                    <a:spcPts val="1400"/>
                  </a:spcAft>
                  <a:buClr>
                    <a:srgbClr val="003867"/>
                  </a:buClr>
                  <a:buFontTx/>
                  <a:buBlip>
                    <a:blip r:embed="rId3"/>
                  </a:buBlip>
                </a:pPr>
                <a:r>
                  <a:rPr lang="de-DE" altLang="de-DE" sz="1800" dirty="0" err="1" smtClean="0"/>
                  <a:t>variance</a:t>
                </a:r>
                <a:r>
                  <a:rPr lang="de-DE" altLang="de-DE" sz="1800" dirty="0" smtClean="0"/>
                  <a:t> </a:t>
                </a:r>
                <a:r>
                  <a:rPr lang="de-DE" altLang="de-DE" sz="1800" dirty="0" err="1" smtClean="0"/>
                  <a:t>parameters</a:t>
                </a:r>
                <a:r>
                  <a:rPr lang="de-DE" altLang="de-DE" sz="1800" dirty="0" smtClean="0"/>
                  <a:t> </a:t>
                </a:r>
                <a14:m>
                  <m:oMath xmlns:m="http://schemas.openxmlformats.org/officeDocument/2006/math">
                    <m:sSubSup>
                      <m:sSubSupPr>
                        <m:ctrlPr>
                          <a:rPr lang="de-DE" altLang="de-DE" sz="1800" i="1" smtClean="0">
                            <a:latin typeface="Cambria Math" panose="02040503050406030204" pitchFamily="18" charset="0"/>
                          </a:rPr>
                        </m:ctrlPr>
                      </m:sSubSupPr>
                      <m:e>
                        <m:r>
                          <a:rPr lang="de-DE" altLang="de-DE" sz="1800" i="1" smtClean="0">
                            <a:latin typeface="Cambria Math" panose="02040503050406030204" pitchFamily="18" charset="0"/>
                            <a:ea typeface="Cambria Math" panose="02040503050406030204" pitchFamily="18" charset="0"/>
                          </a:rPr>
                          <m:t>𝜎</m:t>
                        </m:r>
                      </m:e>
                      <m:sub>
                        <m:r>
                          <a:rPr lang="de-DE" altLang="de-DE" sz="1800" b="0" i="1" smtClean="0">
                            <a:latin typeface="Cambria Math" panose="02040503050406030204" pitchFamily="18" charset="0"/>
                          </a:rPr>
                          <m:t>𝑖</m:t>
                        </m:r>
                      </m:sub>
                      <m:sup>
                        <m:r>
                          <a:rPr lang="de-DE" altLang="de-DE" sz="1800" b="0" i="1" smtClean="0">
                            <a:latin typeface="Cambria Math" panose="02040503050406030204" pitchFamily="18" charset="0"/>
                          </a:rPr>
                          <m:t>2</m:t>
                        </m:r>
                      </m:sup>
                    </m:sSubSup>
                  </m:oMath>
                </a14:m>
                <a:endParaRPr lang="de-DE" altLang="de-DE" sz="1800" dirty="0" smtClean="0"/>
              </a:p>
              <a:p>
                <a:pPr>
                  <a:lnSpc>
                    <a:spcPts val="2600"/>
                  </a:lnSpc>
                  <a:spcAft>
                    <a:spcPts val="1400"/>
                  </a:spcAft>
                  <a:buClr>
                    <a:srgbClr val="003867"/>
                  </a:buClr>
                  <a:buBlip>
                    <a:blip r:embed="rId3"/>
                  </a:buBlip>
                </a:pPr>
                <a:r>
                  <a:rPr lang="en-US" altLang="de-DE" sz="1800" dirty="0" smtClean="0"/>
                  <a:t>Failing to adequately specify parameters potentially results in </a:t>
                </a:r>
                <a:r>
                  <a:rPr lang="en-US" altLang="de-DE" sz="1800" b="1" dirty="0" smtClean="0"/>
                  <a:t>underpowered or overpowered trials</a:t>
                </a:r>
                <a:r>
                  <a:rPr lang="en-US" altLang="de-DE" sz="1800" dirty="0" smtClean="0"/>
                  <a:t>.</a:t>
                </a:r>
                <a:r>
                  <a:rPr lang="de-DE" altLang="de-DE" sz="1800" dirty="0" smtClean="0"/>
                  <a:t> </a:t>
                </a:r>
              </a:p>
            </p:txBody>
          </p:sp>
        </mc:Choice>
        <mc:Fallback xmlns="">
          <p:sp>
            <p:nvSpPr>
              <p:cNvPr id="7" name="Rectangle 6"/>
              <p:cNvSpPr>
                <a:spLocks noRot="1" noChangeAspect="1" noMove="1" noResize="1" noEditPoints="1" noAdjustHandles="1" noChangeArrowheads="1" noChangeShapeType="1" noTextEdit="1"/>
              </p:cNvSpPr>
              <p:nvPr/>
            </p:nvSpPr>
            <p:spPr bwMode="auto">
              <a:xfrm>
                <a:off x="358775" y="1779662"/>
                <a:ext cx="8421688" cy="2789635"/>
              </a:xfrm>
              <a:prstGeom prst="rect">
                <a:avLst/>
              </a:prstGeom>
              <a:blipFill>
                <a:blip r:embed="rId4"/>
                <a:stretch>
                  <a:fillRect l="-72" t="-1747" r="-869" b="-43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noFill/>
                  </a:rPr>
                  <a:t> </a:t>
                </a:r>
              </a:p>
            </p:txBody>
          </p:sp>
        </mc:Fallback>
      </mc:AlternateContent>
    </p:spTree>
    <p:extLst>
      <p:ext uri="{BB962C8B-B14F-4D97-AF65-F5344CB8AC3E}">
        <p14:creationId xmlns:p14="http://schemas.microsoft.com/office/powerpoint/2010/main" val="3400052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UMG_Praesentation">
  <a:themeElements>
    <a:clrScheme name="">
      <a:dk1>
        <a:srgbClr val="000000"/>
      </a:dk1>
      <a:lt1>
        <a:srgbClr val="FFFFFF"/>
      </a:lt1>
      <a:dk2>
        <a:srgbClr val="003867"/>
      </a:dk2>
      <a:lt2>
        <a:srgbClr val="C2BEBE"/>
      </a:lt2>
      <a:accent1>
        <a:srgbClr val="8F9CB8"/>
      </a:accent1>
      <a:accent2>
        <a:srgbClr val="F29400"/>
      </a:accent2>
      <a:accent3>
        <a:srgbClr val="FFFFFF"/>
      </a:accent3>
      <a:accent4>
        <a:srgbClr val="000000"/>
      </a:accent4>
      <a:accent5>
        <a:srgbClr val="C6CBD8"/>
      </a:accent5>
      <a:accent6>
        <a:srgbClr val="DB8600"/>
      </a:accent6>
      <a:hlink>
        <a:srgbClr val="BD2B33"/>
      </a:hlink>
      <a:folHlink>
        <a:srgbClr val="009CC9"/>
      </a:folHlink>
    </a:clrScheme>
    <a:fontScheme name="UMG_Pra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2160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altLang="de-DE" sz="3100" b="0" i="0" u="none" strike="noStrike" cap="none" normalizeH="0" baseline="0" smtClean="0">
            <a:ln>
              <a:noFill/>
            </a:ln>
            <a:solidFill>
              <a:srgbClr val="000000"/>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2160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altLang="de-DE" sz="3100" b="0" i="0" u="none" strike="noStrike" cap="none" normalizeH="0" baseline="0" smtClean="0">
            <a:ln>
              <a:noFill/>
            </a:ln>
            <a:solidFill>
              <a:srgbClr val="000000"/>
            </a:solidFill>
            <a:effectLst/>
            <a:latin typeface="Arial" panose="020B0604020202020204" pitchFamily="34" charset="0"/>
          </a:defRPr>
        </a:defPPr>
      </a:lstStyle>
    </a:lnDef>
  </a:objectDefaults>
  <a:extraClrSchemeLst>
    <a:extraClrScheme>
      <a:clrScheme name="UMG_Praesentation 1">
        <a:dk1>
          <a:srgbClr val="6E6E6E"/>
        </a:dk1>
        <a:lt1>
          <a:srgbClr val="FFFFFF"/>
        </a:lt1>
        <a:dk2>
          <a:srgbClr val="00377D"/>
        </a:dk2>
        <a:lt2>
          <a:srgbClr val="6E6E6E"/>
        </a:lt2>
        <a:accent1>
          <a:srgbClr val="00377D"/>
        </a:accent1>
        <a:accent2>
          <a:srgbClr val="6687B1"/>
        </a:accent2>
        <a:accent3>
          <a:srgbClr val="FFFFFF"/>
        </a:accent3>
        <a:accent4>
          <a:srgbClr val="5D5D5D"/>
        </a:accent4>
        <a:accent5>
          <a:srgbClr val="AAAEBF"/>
        </a:accent5>
        <a:accent6>
          <a:srgbClr val="5C7AA0"/>
        </a:accent6>
        <a:hlink>
          <a:srgbClr val="99AFCB"/>
        </a:hlink>
        <a:folHlink>
          <a:srgbClr val="CCD7E5"/>
        </a:folHlink>
      </a:clrScheme>
      <a:clrMap bg1="lt1" tx1="dk1" bg2="lt2" tx2="dk2" accent1="accent1" accent2="accent2" accent3="accent3" accent4="accent4" accent5="accent5" accent6="accent6" hlink="hlink" folHlink="folHlink"/>
    </a:extraClrScheme>
    <a:extraClrScheme>
      <a:clrScheme name="UMG_Praesentation 2">
        <a:dk1>
          <a:srgbClr val="6E6E6E"/>
        </a:dk1>
        <a:lt1>
          <a:srgbClr val="FFFFFF"/>
        </a:lt1>
        <a:dk2>
          <a:srgbClr val="00377D"/>
        </a:dk2>
        <a:lt2>
          <a:srgbClr val="6E6E6E"/>
        </a:lt2>
        <a:accent1>
          <a:srgbClr val="C51016"/>
        </a:accent1>
        <a:accent2>
          <a:srgbClr val="FFAF15"/>
        </a:accent2>
        <a:accent3>
          <a:srgbClr val="FFFFFF"/>
        </a:accent3>
        <a:accent4>
          <a:srgbClr val="5D5D5D"/>
        </a:accent4>
        <a:accent5>
          <a:srgbClr val="DFAAAB"/>
        </a:accent5>
        <a:accent6>
          <a:srgbClr val="E79E12"/>
        </a:accent6>
        <a:hlink>
          <a:srgbClr val="F24F12"/>
        </a:hlink>
        <a:folHlink>
          <a:srgbClr val="00825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kument" ma:contentTypeID="0x010100FE367E346273E74AA3A3EE5D31376103" ma:contentTypeVersion="0" ma:contentTypeDescription="Ein neues Dokument erstellen." ma:contentTypeScope="" ma:versionID="4f33fe7f3e717fd6b97f4d9bd4ea59d4">
  <xsd:schema xmlns:xsd="http://www.w3.org/2001/XMLSchema" xmlns:xs="http://www.w3.org/2001/XMLSchema" xmlns:p="http://schemas.microsoft.com/office/2006/metadata/properties" xmlns:ns2="4126aba1-e75d-4f75-b2cd-edb4155030b9" targetNamespace="http://schemas.microsoft.com/office/2006/metadata/properties" ma:root="true" ma:fieldsID="b34c09d069454916e273a4f08195b8e5" ns2:_="">
    <xsd:import namespace="4126aba1-e75d-4f75-b2cd-edb4155030b9"/>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26aba1-e75d-4f75-b2cd-edb4155030b9" elementFormDefault="qualified">
    <xsd:import namespace="http://schemas.microsoft.com/office/2006/documentManagement/types"/>
    <xsd:import namespace="http://schemas.microsoft.com/office/infopath/2007/PartnerControls"/>
    <xsd:element name="_dlc_DocId" ma:index="8" nillable="true" ma:displayName="Wert der Dokument-ID" ma:description="Der Wert der diesem Element zugewiesenen Dokument-ID." ma:internalName="_dlc_DocId" ma:readOnly="true">
      <xsd:simpleType>
        <xsd:restriction base="dms:Text"/>
      </xsd:simpleType>
    </xsd:element>
    <xsd:element name="_dlc_DocIdUrl" ma:index="9"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Beständige ID" ma:description="ID beim Hinzufügen beibehalten."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4126aba1-e75d-4f75-b2cd-edb4155030b9">EUZPWZE4UY3N-386708210-70</_dlc_DocId>
    <_dlc_DocIdUrl xmlns="4126aba1-e75d-4f75-b2cd-edb4155030b9">
      <Url>https://sp.umg.eu/org/oserv/_layouts/15/DocIdRedir.aspx?ID=EUZPWZE4UY3N-386708210-70</Url>
      <Description>EUZPWZE4UY3N-386708210-70</Description>
    </_dlc_DocIdUrl>
  </documentManagement>
</p:properties>
</file>

<file path=customXml/itemProps1.xml><?xml version="1.0" encoding="utf-8"?>
<ds:datastoreItem xmlns:ds="http://schemas.openxmlformats.org/officeDocument/2006/customXml" ds:itemID="{C643528B-BDFA-4511-83B6-F8960EBBA027}">
  <ds:schemaRefs>
    <ds:schemaRef ds:uri="http://schemas.microsoft.com/sharepoint/events"/>
  </ds:schemaRefs>
</ds:datastoreItem>
</file>

<file path=customXml/itemProps2.xml><?xml version="1.0" encoding="utf-8"?>
<ds:datastoreItem xmlns:ds="http://schemas.openxmlformats.org/officeDocument/2006/customXml" ds:itemID="{7FBC6EE6-4A8E-406D-AD41-FC36D2EF4B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26aba1-e75d-4f75-b2cd-edb4155030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A5B3AB-5F5A-4EEF-AE37-F70C0C85CBFF}">
  <ds:schemaRefs>
    <ds:schemaRef ds:uri="http://schemas.microsoft.com/sharepoint/v3/contenttype/forms"/>
  </ds:schemaRefs>
</ds:datastoreItem>
</file>

<file path=customXml/itemProps4.xml><?xml version="1.0" encoding="utf-8"?>
<ds:datastoreItem xmlns:ds="http://schemas.openxmlformats.org/officeDocument/2006/customXml" ds:itemID="{41C506DE-B94A-4F61-AAAD-B9B439723AF6}">
  <ds:schemaRefs>
    <ds:schemaRef ds:uri="4126aba1-e75d-4f75-b2cd-edb4155030b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4273</Words>
  <Application>Microsoft Office PowerPoint</Application>
  <PresentationFormat>Bildschirmpräsentation (16:9)</PresentationFormat>
  <Paragraphs>303</Paragraphs>
  <Slides>24</Slides>
  <Notes>24</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24</vt:i4>
      </vt:variant>
    </vt:vector>
  </HeadingPairs>
  <TitlesOfParts>
    <vt:vector size="30" baseType="lpstr">
      <vt:lpstr>Wingdings</vt:lpstr>
      <vt:lpstr>Cambria Math</vt:lpstr>
      <vt:lpstr>Times New Roman</vt:lpstr>
      <vt:lpstr>Symbol</vt:lpstr>
      <vt:lpstr>Arial</vt:lpstr>
      <vt:lpstr>UMG_Praesentation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Nordpol Drive-Benutzer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Weller, Stefan</dc:creator>
  <cp:lastModifiedBy>Schulz, Maxi</cp:lastModifiedBy>
  <cp:revision>139</cp:revision>
  <dcterms:modified xsi:type="dcterms:W3CDTF">2024-03-19T21:30:22Z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0x010100FE367E346273E74AA3A3EE5D31376103</vt:lpwstr>
  </property>
  <property fmtid="{D5CDD505-2E9C-101B-9397-08002B2CF9AE}" pid="3" name="_dlc_DocIdItemGuid">
    <vt:lpwstr>77db11a7-9a5d-45a4-8c90-0a6ad5603400</vt:lpwstr>
  </property>
</Properties>
</file>